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1"/>
  </p:notesMasterIdLst>
  <p:handoutMasterIdLst>
    <p:handoutMasterId r:id="rId52"/>
  </p:handoutMasterIdLst>
  <p:sldIdLst>
    <p:sldId id="335" r:id="rId2"/>
    <p:sldId id="307" r:id="rId3"/>
    <p:sldId id="336" r:id="rId4"/>
    <p:sldId id="257" r:id="rId5"/>
    <p:sldId id="337" r:id="rId6"/>
    <p:sldId id="264" r:id="rId7"/>
    <p:sldId id="299" r:id="rId8"/>
    <p:sldId id="268" r:id="rId9"/>
    <p:sldId id="309" r:id="rId10"/>
    <p:sldId id="322" r:id="rId11"/>
    <p:sldId id="323" r:id="rId12"/>
    <p:sldId id="269" r:id="rId13"/>
    <p:sldId id="310" r:id="rId14"/>
    <p:sldId id="270" r:id="rId15"/>
    <p:sldId id="313" r:id="rId16"/>
    <p:sldId id="324" r:id="rId17"/>
    <p:sldId id="300" r:id="rId18"/>
    <p:sldId id="334" r:id="rId19"/>
    <p:sldId id="271" r:id="rId20"/>
    <p:sldId id="311" r:id="rId21"/>
    <p:sldId id="296" r:id="rId22"/>
    <p:sldId id="280" r:id="rId23"/>
    <p:sldId id="314" r:id="rId24"/>
    <p:sldId id="301" r:id="rId25"/>
    <p:sldId id="274" r:id="rId26"/>
    <p:sldId id="315" r:id="rId27"/>
    <p:sldId id="325" r:id="rId28"/>
    <p:sldId id="331" r:id="rId29"/>
    <p:sldId id="327" r:id="rId30"/>
    <p:sldId id="328" r:id="rId31"/>
    <p:sldId id="329" r:id="rId32"/>
    <p:sldId id="330" r:id="rId33"/>
    <p:sldId id="302" r:id="rId34"/>
    <p:sldId id="282" r:id="rId35"/>
    <p:sldId id="316" r:id="rId36"/>
    <p:sldId id="284" r:id="rId37"/>
    <p:sldId id="286" r:id="rId38"/>
    <p:sldId id="338" r:id="rId39"/>
    <p:sldId id="287" r:id="rId40"/>
    <p:sldId id="317" r:id="rId41"/>
    <p:sldId id="288" r:id="rId42"/>
    <p:sldId id="289" r:id="rId43"/>
    <p:sldId id="332" r:id="rId44"/>
    <p:sldId id="292" r:id="rId45"/>
    <p:sldId id="293" r:id="rId46"/>
    <p:sldId id="320" r:id="rId47"/>
    <p:sldId id="305" r:id="rId48"/>
    <p:sldId id="294" r:id="rId49"/>
    <p:sldId id="298"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958" autoAdjust="0"/>
    <p:restoredTop sz="85908" autoAdjust="0"/>
  </p:normalViewPr>
  <p:slideViewPr>
    <p:cSldViewPr>
      <p:cViewPr varScale="1">
        <p:scale>
          <a:sx n="64" d="100"/>
          <a:sy n="64" d="100"/>
        </p:scale>
        <p:origin x="1062" y="66"/>
      </p:cViewPr>
      <p:guideLst>
        <p:guide orient="horz" pos="2160"/>
        <p:guide pos="2880"/>
      </p:guideLst>
    </p:cSldViewPr>
  </p:slideViewPr>
  <p:outlineViewPr>
    <p:cViewPr>
      <p:scale>
        <a:sx n="33" d="100"/>
        <a:sy n="33" d="100"/>
      </p:scale>
      <p:origin x="0" y="-546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6" d="100"/>
          <a:sy n="86" d="100"/>
        </p:scale>
        <p:origin x="182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A85BE-2FDF-444E-81A9-0EB5E4079C75}"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2585351F-6B13-4FF8-A05B-B6AD5061B5A5}">
      <dgm:prSet phldrT="[Text]"/>
      <dgm:spPr/>
      <dgm:t>
        <a:bodyPr/>
        <a:lstStyle/>
        <a:p>
          <a:r>
            <a:rPr lang="en-US" dirty="0" smtClean="0"/>
            <a:t>Call</a:t>
          </a:r>
          <a:endParaRPr lang="en-US" dirty="0"/>
        </a:p>
      </dgm:t>
    </dgm:pt>
    <dgm:pt modelId="{EBCFE058-DF3C-4AA3-A8AB-70C8AB64D7FE}" type="parTrans" cxnId="{4ABED8EF-F97A-4D02-BCB7-451AAC8E3051}">
      <dgm:prSet/>
      <dgm:spPr/>
      <dgm:t>
        <a:bodyPr/>
        <a:lstStyle/>
        <a:p>
          <a:endParaRPr lang="en-US"/>
        </a:p>
      </dgm:t>
    </dgm:pt>
    <dgm:pt modelId="{6DE6050C-D096-40CE-A45F-E950D94F5A6B}" type="sibTrans" cxnId="{4ABED8EF-F97A-4D02-BCB7-451AAC8E3051}">
      <dgm:prSet/>
      <dgm:spPr/>
      <dgm:t>
        <a:bodyPr/>
        <a:lstStyle/>
        <a:p>
          <a:endParaRPr lang="en-US"/>
        </a:p>
      </dgm:t>
    </dgm:pt>
    <dgm:pt modelId="{D6DF1186-9FBC-4042-851B-EE5DCE6CF852}">
      <dgm:prSet phldrT="[Text]"/>
      <dgm:spPr/>
      <dgm:t>
        <a:bodyPr/>
        <a:lstStyle/>
        <a:p>
          <a:r>
            <a:rPr lang="en-US" dirty="0" smtClean="0"/>
            <a:t>Write</a:t>
          </a:r>
          <a:endParaRPr lang="en-US" dirty="0"/>
        </a:p>
      </dgm:t>
    </dgm:pt>
    <dgm:pt modelId="{CBA5CD65-2026-45CB-975A-24FD024948F6}" type="parTrans" cxnId="{7CD75BAE-0E5E-4452-92D4-7300A19BDB08}">
      <dgm:prSet/>
      <dgm:spPr/>
      <dgm:t>
        <a:bodyPr/>
        <a:lstStyle/>
        <a:p>
          <a:endParaRPr lang="en-US"/>
        </a:p>
      </dgm:t>
    </dgm:pt>
    <dgm:pt modelId="{0263011B-E0C8-42E1-B24D-CD7A8BAFE6FE}" type="sibTrans" cxnId="{7CD75BAE-0E5E-4452-92D4-7300A19BDB08}">
      <dgm:prSet/>
      <dgm:spPr/>
      <dgm:t>
        <a:bodyPr/>
        <a:lstStyle/>
        <a:p>
          <a:endParaRPr lang="en-US"/>
        </a:p>
      </dgm:t>
    </dgm:pt>
    <dgm:pt modelId="{A199FBE9-FF14-46F8-AC8A-D1BBA238CB70}">
      <dgm:prSet phldrT="[Text]"/>
      <dgm:spPr/>
      <dgm:t>
        <a:bodyPr/>
        <a:lstStyle/>
        <a:p>
          <a:r>
            <a:rPr lang="en-US" dirty="0" smtClean="0"/>
            <a:t>Visit</a:t>
          </a:r>
          <a:endParaRPr lang="en-US" dirty="0"/>
        </a:p>
      </dgm:t>
    </dgm:pt>
    <dgm:pt modelId="{0AFE068F-F633-4D86-BE93-7615A1DCB824}" type="parTrans" cxnId="{BE4B5951-B192-40BE-ACCB-1BF74E5CF4FF}">
      <dgm:prSet/>
      <dgm:spPr/>
      <dgm:t>
        <a:bodyPr/>
        <a:lstStyle/>
        <a:p>
          <a:endParaRPr lang="en-US"/>
        </a:p>
      </dgm:t>
    </dgm:pt>
    <dgm:pt modelId="{AFA20253-7B30-458D-A278-5ED04039E206}" type="sibTrans" cxnId="{BE4B5951-B192-40BE-ACCB-1BF74E5CF4FF}">
      <dgm:prSet/>
      <dgm:spPr/>
      <dgm:t>
        <a:bodyPr/>
        <a:lstStyle/>
        <a:p>
          <a:endParaRPr lang="en-US"/>
        </a:p>
      </dgm:t>
    </dgm:pt>
    <dgm:pt modelId="{A79E62C7-A7E2-4F1B-8068-3A1AE78811DC}" type="pres">
      <dgm:prSet presAssocID="{2E7A85BE-2FDF-444E-81A9-0EB5E4079C75}" presName="diagram" presStyleCnt="0">
        <dgm:presLayoutVars>
          <dgm:dir/>
          <dgm:resizeHandles val="exact"/>
        </dgm:presLayoutVars>
      </dgm:prSet>
      <dgm:spPr/>
      <dgm:t>
        <a:bodyPr/>
        <a:lstStyle/>
        <a:p>
          <a:endParaRPr lang="en-US"/>
        </a:p>
      </dgm:t>
    </dgm:pt>
    <dgm:pt modelId="{14603C02-2C89-463D-BB79-B269D79B2F52}" type="pres">
      <dgm:prSet presAssocID="{2585351F-6B13-4FF8-A05B-B6AD5061B5A5}" presName="node" presStyleLbl="node1" presStyleIdx="0" presStyleCnt="3">
        <dgm:presLayoutVars>
          <dgm:bulletEnabled val="1"/>
        </dgm:presLayoutVars>
      </dgm:prSet>
      <dgm:spPr/>
      <dgm:t>
        <a:bodyPr/>
        <a:lstStyle/>
        <a:p>
          <a:endParaRPr lang="en-US"/>
        </a:p>
      </dgm:t>
    </dgm:pt>
    <dgm:pt modelId="{C3315A56-3F25-4647-99F9-2517ED41C516}" type="pres">
      <dgm:prSet presAssocID="{6DE6050C-D096-40CE-A45F-E950D94F5A6B}" presName="sibTrans" presStyleCnt="0"/>
      <dgm:spPr/>
    </dgm:pt>
    <dgm:pt modelId="{23D0A624-16A1-456C-8DB8-B511A71FC8D9}" type="pres">
      <dgm:prSet presAssocID="{D6DF1186-9FBC-4042-851B-EE5DCE6CF852}" presName="node" presStyleLbl="node1" presStyleIdx="1" presStyleCnt="3">
        <dgm:presLayoutVars>
          <dgm:bulletEnabled val="1"/>
        </dgm:presLayoutVars>
      </dgm:prSet>
      <dgm:spPr/>
      <dgm:t>
        <a:bodyPr/>
        <a:lstStyle/>
        <a:p>
          <a:endParaRPr lang="en-US"/>
        </a:p>
      </dgm:t>
    </dgm:pt>
    <dgm:pt modelId="{47482775-C18C-41CD-B20F-FFCD5496ADAB}" type="pres">
      <dgm:prSet presAssocID="{0263011B-E0C8-42E1-B24D-CD7A8BAFE6FE}" presName="sibTrans" presStyleCnt="0"/>
      <dgm:spPr/>
    </dgm:pt>
    <dgm:pt modelId="{80B80B82-9E31-4372-B812-3115869832FD}" type="pres">
      <dgm:prSet presAssocID="{A199FBE9-FF14-46F8-AC8A-D1BBA238CB70}" presName="node" presStyleLbl="node1" presStyleIdx="2" presStyleCnt="3">
        <dgm:presLayoutVars>
          <dgm:bulletEnabled val="1"/>
        </dgm:presLayoutVars>
      </dgm:prSet>
      <dgm:spPr/>
      <dgm:t>
        <a:bodyPr/>
        <a:lstStyle/>
        <a:p>
          <a:endParaRPr lang="en-US"/>
        </a:p>
      </dgm:t>
    </dgm:pt>
  </dgm:ptLst>
  <dgm:cxnLst>
    <dgm:cxn modelId="{A6E849B3-469E-45E4-A452-CBCE306851A9}" type="presOf" srcId="{2E7A85BE-2FDF-444E-81A9-0EB5E4079C75}" destId="{A79E62C7-A7E2-4F1B-8068-3A1AE78811DC}" srcOrd="0" destOrd="0" presId="urn:microsoft.com/office/officeart/2005/8/layout/default#1"/>
    <dgm:cxn modelId="{BE4B5951-B192-40BE-ACCB-1BF74E5CF4FF}" srcId="{2E7A85BE-2FDF-444E-81A9-0EB5E4079C75}" destId="{A199FBE9-FF14-46F8-AC8A-D1BBA238CB70}" srcOrd="2" destOrd="0" parTransId="{0AFE068F-F633-4D86-BE93-7615A1DCB824}" sibTransId="{AFA20253-7B30-458D-A278-5ED04039E206}"/>
    <dgm:cxn modelId="{7CD75BAE-0E5E-4452-92D4-7300A19BDB08}" srcId="{2E7A85BE-2FDF-444E-81A9-0EB5E4079C75}" destId="{D6DF1186-9FBC-4042-851B-EE5DCE6CF852}" srcOrd="1" destOrd="0" parTransId="{CBA5CD65-2026-45CB-975A-24FD024948F6}" sibTransId="{0263011B-E0C8-42E1-B24D-CD7A8BAFE6FE}"/>
    <dgm:cxn modelId="{FBCA9A82-2F9C-4B36-ABD9-7A6614E03764}" type="presOf" srcId="{A199FBE9-FF14-46F8-AC8A-D1BBA238CB70}" destId="{80B80B82-9E31-4372-B812-3115869832FD}" srcOrd="0" destOrd="0" presId="urn:microsoft.com/office/officeart/2005/8/layout/default#1"/>
    <dgm:cxn modelId="{5117FF49-B6AF-42DB-82B9-DB9C895B257B}" type="presOf" srcId="{2585351F-6B13-4FF8-A05B-B6AD5061B5A5}" destId="{14603C02-2C89-463D-BB79-B269D79B2F52}" srcOrd="0" destOrd="0" presId="urn:microsoft.com/office/officeart/2005/8/layout/default#1"/>
    <dgm:cxn modelId="{70196318-1A8F-4E23-93F6-39CDA37C4FFA}" type="presOf" srcId="{D6DF1186-9FBC-4042-851B-EE5DCE6CF852}" destId="{23D0A624-16A1-456C-8DB8-B511A71FC8D9}" srcOrd="0" destOrd="0" presId="urn:microsoft.com/office/officeart/2005/8/layout/default#1"/>
    <dgm:cxn modelId="{4ABED8EF-F97A-4D02-BCB7-451AAC8E3051}" srcId="{2E7A85BE-2FDF-444E-81A9-0EB5E4079C75}" destId="{2585351F-6B13-4FF8-A05B-B6AD5061B5A5}" srcOrd="0" destOrd="0" parTransId="{EBCFE058-DF3C-4AA3-A8AB-70C8AB64D7FE}" sibTransId="{6DE6050C-D096-40CE-A45F-E950D94F5A6B}"/>
    <dgm:cxn modelId="{ADCD6B2D-1332-4383-93FF-3E17CD72E0F5}" type="presParOf" srcId="{A79E62C7-A7E2-4F1B-8068-3A1AE78811DC}" destId="{14603C02-2C89-463D-BB79-B269D79B2F52}" srcOrd="0" destOrd="0" presId="urn:microsoft.com/office/officeart/2005/8/layout/default#1"/>
    <dgm:cxn modelId="{C0767E22-E437-49FF-BF28-279093693E1C}" type="presParOf" srcId="{A79E62C7-A7E2-4F1B-8068-3A1AE78811DC}" destId="{C3315A56-3F25-4647-99F9-2517ED41C516}" srcOrd="1" destOrd="0" presId="urn:microsoft.com/office/officeart/2005/8/layout/default#1"/>
    <dgm:cxn modelId="{4484E9F1-3FD6-47E0-ACEB-8DFA15CED10A}" type="presParOf" srcId="{A79E62C7-A7E2-4F1B-8068-3A1AE78811DC}" destId="{23D0A624-16A1-456C-8DB8-B511A71FC8D9}" srcOrd="2" destOrd="0" presId="urn:microsoft.com/office/officeart/2005/8/layout/default#1"/>
    <dgm:cxn modelId="{F375293A-47FC-430E-B954-8EA928033E4D}" type="presParOf" srcId="{A79E62C7-A7E2-4F1B-8068-3A1AE78811DC}" destId="{47482775-C18C-41CD-B20F-FFCD5496ADAB}" srcOrd="3" destOrd="0" presId="urn:microsoft.com/office/officeart/2005/8/layout/default#1"/>
    <dgm:cxn modelId="{68DF043D-2804-4510-AA42-CF60B7F6537D}" type="presParOf" srcId="{A79E62C7-A7E2-4F1B-8068-3A1AE78811DC}" destId="{80B80B82-9E31-4372-B812-3115869832FD}" srcOrd="4"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116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116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116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5EC71C06-8F1B-45A1-B4B9-7A1BF790F906}" type="slidenum">
              <a:rPr lang="en-US"/>
              <a:pPr/>
              <a:t>‹#›</a:t>
            </a:fld>
            <a:endParaRPr lang="en-US"/>
          </a:p>
        </p:txBody>
      </p:sp>
    </p:spTree>
    <p:extLst>
      <p:ext uri="{BB962C8B-B14F-4D97-AF65-F5344CB8AC3E}">
        <p14:creationId xmlns:p14="http://schemas.microsoft.com/office/powerpoint/2010/main" val="16732917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AE571A0-9D9F-4880-999F-3FC8BB55788E}" type="slidenum">
              <a:rPr lang="en-US"/>
              <a:pPr/>
              <a:t>‹#›</a:t>
            </a:fld>
            <a:endParaRPr lang="en-US"/>
          </a:p>
        </p:txBody>
      </p:sp>
    </p:spTree>
    <p:extLst>
      <p:ext uri="{BB962C8B-B14F-4D97-AF65-F5344CB8AC3E}">
        <p14:creationId xmlns:p14="http://schemas.microsoft.com/office/powerpoint/2010/main" val="124725313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100" kern="1200">
        <a:solidFill>
          <a:schemeClr val="tx1"/>
        </a:solidFill>
        <a:latin typeface="+mn-lt"/>
        <a:ea typeface="+mn-ea"/>
        <a:cs typeface="Arial" pitchFamily="34" charset="0"/>
      </a:defRPr>
    </a:lvl1pPr>
    <a:lvl2pPr marL="457200" algn="l" rtl="0" fontAlgn="base">
      <a:spcBef>
        <a:spcPct val="30000"/>
      </a:spcBef>
      <a:spcAft>
        <a:spcPct val="0"/>
      </a:spcAft>
      <a:defRPr sz="1100" kern="1200">
        <a:solidFill>
          <a:schemeClr val="tx1"/>
        </a:solidFill>
        <a:latin typeface="+mn-lt"/>
        <a:ea typeface="+mn-ea"/>
        <a:cs typeface="Arial" pitchFamily="34" charset="0"/>
      </a:defRPr>
    </a:lvl2pPr>
    <a:lvl3pPr marL="914400" algn="l" rtl="0" fontAlgn="base">
      <a:spcBef>
        <a:spcPct val="30000"/>
      </a:spcBef>
      <a:spcAft>
        <a:spcPct val="0"/>
      </a:spcAft>
      <a:defRPr sz="1100" kern="1200">
        <a:solidFill>
          <a:schemeClr val="tx1"/>
        </a:solidFill>
        <a:latin typeface="+mn-lt"/>
        <a:ea typeface="+mn-ea"/>
        <a:cs typeface="Arial" pitchFamily="34" charset="0"/>
      </a:defRPr>
    </a:lvl3pPr>
    <a:lvl4pPr marL="1371600" algn="l" rtl="0" fontAlgn="base">
      <a:spcBef>
        <a:spcPct val="30000"/>
      </a:spcBef>
      <a:spcAft>
        <a:spcPct val="0"/>
      </a:spcAft>
      <a:defRPr sz="1100" kern="1200">
        <a:solidFill>
          <a:schemeClr val="tx1"/>
        </a:solidFill>
        <a:latin typeface="+mn-lt"/>
        <a:ea typeface="+mn-ea"/>
        <a:cs typeface="Arial" pitchFamily="34" charset="0"/>
      </a:defRPr>
    </a:lvl4pPr>
    <a:lvl5pPr marL="1828800" algn="l" rtl="0" fontAlgn="base">
      <a:spcBef>
        <a:spcPct val="30000"/>
      </a:spcBef>
      <a:spcAft>
        <a:spcPct val="0"/>
      </a:spcAft>
      <a:defRPr sz="11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w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ote-smart.org/index.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vote-smart.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ovtrack.u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lao.ca.gov/"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cbp.org/pdfs/2012/121217_Dollars%20and%20Democracy_Guid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familyvoicesofca.org/node/163"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utube.com/watch?v=JU1shpujZ6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remote.supportforfamilies.org/owa/redir.aspx?C=qEmJ0D4J1ECABBbr4X_jmAbpgmxHrdEI66nZtjlkIPzf6w-qzcmTuiikyIeIY-KtGR6RJN58CBI.&amp;URL=http://www.nbcbayarea.com/news/local/Parents-Fight-to-Keep-San-Francisco-School-Program-for-Severely-Disabled-Students-Alive-246997471.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remote.supportforfamilies.org/owa/redir.aspx?C=qEmJ0D4J1ECABBbr4X_jmAbpgmxHrdEI66nZtjlkIPzf6w-qzcmTuiikyIeIY-KtGR6RJN58CBI.&amp;URL=http://www.youtube.com/watch?feature=youtu.be&amp;v=TmEOOY6rd8c&amp;app=desktop"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87350"/>
            <a:ext cx="5608320" cy="8211820"/>
          </a:xfrm>
        </p:spPr>
        <p:txBody>
          <a:bodyPr>
            <a:normAutofit/>
          </a:bodyPr>
          <a:lstStyle/>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r>
              <a:rPr lang="en-US" sz="2400" b="1" dirty="0" smtClean="0">
                <a:latin typeface="Goudy Stout" pitchFamily="18" charset="0"/>
              </a:rPr>
              <a:t>Project Leadership </a:t>
            </a: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algn="ctr" eaLnBrk="1" hangingPunct="1">
              <a:spcBef>
                <a:spcPts val="0"/>
              </a:spcBef>
              <a:defRPr/>
            </a:pPr>
            <a:endParaRPr lang="en-US" sz="2400" b="1" dirty="0" smtClean="0">
              <a:latin typeface="+mn-lt"/>
            </a:endParaRPr>
          </a:p>
          <a:p>
            <a:pPr marL="514350" indent="-514350" algn="ctr"/>
            <a:r>
              <a:rPr lang="en-US" sz="2400" b="1" u="sng" dirty="0" smtClean="0"/>
              <a:t>Chapter 3</a:t>
            </a:r>
          </a:p>
          <a:p>
            <a:pPr marL="514350" indent="-514350" algn="ctr"/>
            <a:r>
              <a:rPr lang="en-US" sz="2400" b="1" dirty="0" smtClean="0"/>
              <a:t>Becoming a Mover and Shaker:</a:t>
            </a:r>
          </a:p>
          <a:p>
            <a:pPr marL="514350" indent="-514350" algn="ctr"/>
            <a:r>
              <a:rPr lang="en-US" sz="2100" b="1" i="1" dirty="0" smtClean="0"/>
              <a:t>Working with Decision-Makers for Change</a:t>
            </a: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a:p>
            <a:pPr algn="ctr" eaLnBrk="1" hangingPunct="1">
              <a:spcBef>
                <a:spcPts val="0"/>
              </a:spcBef>
              <a:defRPr/>
            </a:pPr>
            <a:endParaRPr lang="en-US" sz="2400" dirty="0" smtClean="0">
              <a:latin typeface="+mn-lt"/>
            </a:endParaRPr>
          </a:p>
        </p:txBody>
      </p:sp>
      <p:pic>
        <p:nvPicPr>
          <p:cNvPr id="7" name="Picture 4"/>
          <p:cNvPicPr>
            <a:picLocks noChangeAspect="1" noChangeArrowheads="1"/>
          </p:cNvPicPr>
          <p:nvPr/>
        </p:nvPicPr>
        <p:blipFill>
          <a:blip r:embed="rId4"/>
          <a:srcRect/>
          <a:stretch>
            <a:fillRect/>
          </a:stretch>
        </p:blipFill>
        <p:spPr bwMode="auto">
          <a:xfrm>
            <a:off x="778933" y="852170"/>
            <a:ext cx="2791178" cy="697230"/>
          </a:xfrm>
          <a:prstGeom prst="rect">
            <a:avLst/>
          </a:prstGeom>
          <a:noFill/>
          <a:ln w="9525">
            <a:noFill/>
            <a:miter lim="800000"/>
            <a:headEnd/>
            <a:tailEnd/>
          </a:ln>
        </p:spPr>
      </p:pic>
      <p:graphicFrame>
        <p:nvGraphicFramePr>
          <p:cNvPr id="6148" name="Object 6"/>
          <p:cNvGraphicFramePr>
            <a:graphicFrameLocks noChangeAspect="1"/>
          </p:cNvGraphicFramePr>
          <p:nvPr/>
        </p:nvGraphicFramePr>
        <p:xfrm>
          <a:off x="3583093" y="852170"/>
          <a:ext cx="2667847" cy="639128"/>
        </p:xfrm>
        <a:graphic>
          <a:graphicData uri="http://schemas.openxmlformats.org/presentationml/2006/ole">
            <mc:AlternateContent xmlns:mc="http://schemas.openxmlformats.org/markup-compatibility/2006">
              <mc:Choice xmlns:v="urn:schemas-microsoft-com:vml" Requires="v">
                <p:oleObj spid="_x0000_s174124" name="Microsoft WordArt 3.2" r:id="rId5" imgW="2305080" imgH="550800" progId="">
                  <p:embed/>
                </p:oleObj>
              </mc:Choice>
              <mc:Fallback>
                <p:oleObj name="Microsoft WordArt 3.2" r:id="rId5" imgW="2305080" imgH="55080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3093" y="852170"/>
                        <a:ext cx="2667847" cy="6391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Rectangle 8"/>
          <p:cNvSpPr/>
          <p:nvPr/>
        </p:nvSpPr>
        <p:spPr>
          <a:xfrm>
            <a:off x="1791547" y="2711450"/>
            <a:ext cx="3505200" cy="2033080"/>
          </a:xfrm>
          <a:prstGeom prst="rect">
            <a:avLst/>
          </a:prstGeom>
        </p:spPr>
        <p:txBody>
          <a:bodyPr lIns="93177" tIns="46589" rIns="93177" bIns="46589">
            <a:spAutoFit/>
          </a:bodyPr>
          <a:lstStyle/>
          <a:p>
            <a:pPr algn="ctr"/>
            <a:r>
              <a:rPr lang="en-US" b="1" dirty="0" smtClean="0">
                <a:solidFill>
                  <a:srgbClr val="000099"/>
                </a:solidFill>
              </a:rPr>
              <a:t> </a:t>
            </a:r>
            <a:r>
              <a:rPr lang="en-US" dirty="0" smtClean="0">
                <a:solidFill>
                  <a:srgbClr val="000099"/>
                </a:solidFill>
              </a:rPr>
              <a:t>To increase the ability of families to advocate for the needs of children and youth with special health care needs, and to encourage more families to take on leadership roles</a:t>
            </a:r>
          </a:p>
          <a:p>
            <a:pPr algn="ctr"/>
            <a:r>
              <a:rPr lang="en-US" dirty="0" smtClean="0">
                <a:solidFill>
                  <a:srgbClr val="000099"/>
                </a:solidFill>
              </a:rPr>
              <a:t> </a:t>
            </a:r>
            <a:endParaRPr lang="en-US" dirty="0">
              <a:solidFill>
                <a:srgbClr val="000099"/>
              </a:solidFill>
            </a:endParaRPr>
          </a:p>
        </p:txBody>
      </p:sp>
      <p:sp>
        <p:nvSpPr>
          <p:cNvPr id="13" name="Slide Number Placeholder 12"/>
          <p:cNvSpPr>
            <a:spLocks noGrp="1"/>
          </p:cNvSpPr>
          <p:nvPr>
            <p:ph type="sldNum" sz="quarter" idx="11"/>
          </p:nvPr>
        </p:nvSpPr>
        <p:spPr/>
        <p:txBody>
          <a:bodyPr/>
          <a:lstStyle/>
          <a:p>
            <a:pPr>
              <a:defRPr/>
            </a:pPr>
            <a:fld id="{EB20231A-A64C-471A-988D-FA8BA9C0EBC5}" type="slidenum">
              <a:rPr lang="en-US" smtClean="0"/>
              <a:pPr>
                <a:defRPr/>
              </a:pPr>
              <a:t>1</a:t>
            </a:fld>
            <a:endParaRPr lang="en-US" dirty="0"/>
          </a:p>
        </p:txBody>
      </p:sp>
    </p:spTree>
    <p:extLst>
      <p:ext uri="{BB962C8B-B14F-4D97-AF65-F5344CB8AC3E}">
        <p14:creationId xmlns:p14="http://schemas.microsoft.com/office/powerpoint/2010/main" val="145728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191001"/>
            <a:ext cx="5607050" cy="4408488"/>
          </a:xfrm>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dirty="0" smtClean="0">
                <a:latin typeface="+mn-lt"/>
              </a:rPr>
              <a:t>Review information on slide.</a:t>
            </a: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10</a:t>
            </a:fld>
            <a:endParaRPr lang="en-US" dirty="0"/>
          </a:p>
        </p:txBody>
      </p:sp>
      <p:sp>
        <p:nvSpPr>
          <p:cNvPr id="5" name="TextBox 4"/>
          <p:cNvSpPr txBox="1"/>
          <p:nvPr/>
        </p:nvSpPr>
        <p:spPr>
          <a:xfrm>
            <a:off x="762000" y="48768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b="1" dirty="0" smtClean="0"/>
              <a:t>PRE-DISCUSSION:</a:t>
            </a:r>
            <a:r>
              <a:rPr lang="en-US" sz="1100" dirty="0" smtClean="0"/>
              <a:t> Set up chart paper on an easel or taped to the wall.</a:t>
            </a:r>
          </a:p>
        </p:txBody>
      </p:sp>
      <p:sp>
        <p:nvSpPr>
          <p:cNvPr id="6" name="TextBox 5"/>
          <p:cNvSpPr txBox="1"/>
          <p:nvPr/>
        </p:nvSpPr>
        <p:spPr>
          <a:xfrm>
            <a:off x="762000" y="5257800"/>
            <a:ext cx="5486400" cy="29700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b="1" dirty="0" smtClean="0"/>
              <a:t>DISCUSSION:</a:t>
            </a:r>
          </a:p>
          <a:p>
            <a:pPr>
              <a:spcBef>
                <a:spcPts val="0"/>
              </a:spcBef>
            </a:pPr>
            <a:r>
              <a:rPr lang="en-US" sz="1100" dirty="0" smtClean="0"/>
              <a:t>Ask participants:</a:t>
            </a:r>
          </a:p>
          <a:p>
            <a:pPr lvl="1">
              <a:spcBef>
                <a:spcPts val="0"/>
              </a:spcBef>
              <a:buFont typeface="Arial" pitchFamily="34" charset="0"/>
              <a:buChar char="•"/>
            </a:pPr>
            <a:r>
              <a:rPr lang="en-US" sz="1100" i="1" dirty="0" smtClean="0"/>
              <a:t> What do you think are the benefits of having term limits?</a:t>
            </a:r>
          </a:p>
          <a:p>
            <a:pPr lvl="1">
              <a:spcBef>
                <a:spcPts val="0"/>
              </a:spcBef>
              <a:buFont typeface="Arial" pitchFamily="34" charset="0"/>
              <a:buChar char="•"/>
            </a:pPr>
            <a:r>
              <a:rPr lang="en-US" sz="1100" i="1" dirty="0" smtClean="0"/>
              <a:t> What are the cons?</a:t>
            </a:r>
          </a:p>
          <a:p>
            <a:pPr lvl="1">
              <a:spcBef>
                <a:spcPts val="0"/>
              </a:spcBef>
              <a:buFont typeface="Arial" pitchFamily="34" charset="0"/>
              <a:buChar char="•"/>
            </a:pPr>
            <a:r>
              <a:rPr lang="en-US" sz="1100" i="1" dirty="0" smtClean="0"/>
              <a:t> Why do you think there is so much controversy surrounding the creation of term limits?</a:t>
            </a:r>
          </a:p>
          <a:p>
            <a:pPr>
              <a:spcBef>
                <a:spcPts val="0"/>
              </a:spcBef>
            </a:pPr>
            <a:endParaRPr lang="en-US" sz="1100" dirty="0" smtClean="0"/>
          </a:p>
          <a:p>
            <a:pPr>
              <a:spcBef>
                <a:spcPts val="0"/>
              </a:spcBef>
            </a:pPr>
            <a:r>
              <a:rPr lang="en-US" sz="1100" dirty="0" smtClean="0"/>
              <a:t>Review the following information if participants do not bring it up:</a:t>
            </a:r>
          </a:p>
          <a:p>
            <a:pPr>
              <a:spcBef>
                <a:spcPts val="0"/>
              </a:spcBef>
            </a:pPr>
            <a:r>
              <a:rPr lang="en-US" sz="1100" u="sng" dirty="0" smtClean="0"/>
              <a:t>Benefits include:</a:t>
            </a:r>
          </a:p>
          <a:p>
            <a:pPr lvl="1">
              <a:spcBef>
                <a:spcPts val="0"/>
              </a:spcBef>
              <a:buFont typeface="Arial" pitchFamily="34" charset="0"/>
              <a:buChar char="•"/>
            </a:pPr>
            <a:r>
              <a:rPr lang="en-US" sz="1100" i="1" dirty="0" smtClean="0"/>
              <a:t>Prevents politicians from turning elected office into a lifelong career</a:t>
            </a:r>
          </a:p>
          <a:p>
            <a:pPr lvl="1">
              <a:spcBef>
                <a:spcPts val="0"/>
              </a:spcBef>
              <a:buFont typeface="Arial" pitchFamily="34" charset="0"/>
              <a:buChar char="•"/>
            </a:pPr>
            <a:r>
              <a:rPr lang="en-US" sz="1100" i="1" dirty="0" smtClean="0"/>
              <a:t>Increases election of female and minority candidates (incumbent candidates are more often elected than challengers)</a:t>
            </a:r>
          </a:p>
          <a:p>
            <a:pPr lvl="1">
              <a:spcBef>
                <a:spcPts val="0"/>
              </a:spcBef>
              <a:buFont typeface="Arial" pitchFamily="34" charset="0"/>
              <a:buChar char="•"/>
            </a:pPr>
            <a:r>
              <a:rPr lang="en-US" sz="1100" i="1" dirty="0" smtClean="0"/>
              <a:t>Encourages balance of power within the legislature</a:t>
            </a:r>
            <a:endParaRPr lang="en-US" sz="1100" dirty="0" smtClean="0">
              <a:solidFill>
                <a:srgbClr val="FF0000"/>
              </a:solidFill>
            </a:endParaRPr>
          </a:p>
          <a:p>
            <a:pPr marL="0" lvl="1">
              <a:spcBef>
                <a:spcPts val="0"/>
              </a:spcBef>
            </a:pPr>
            <a:r>
              <a:rPr lang="en-US" sz="1100" u="sng" dirty="0" smtClean="0"/>
              <a:t>Cons include:</a:t>
            </a:r>
          </a:p>
          <a:p>
            <a:pPr marL="457200" lvl="2">
              <a:spcBef>
                <a:spcPts val="0"/>
              </a:spcBef>
              <a:buFont typeface="Arial" pitchFamily="34" charset="0"/>
              <a:buChar char="•"/>
            </a:pPr>
            <a:r>
              <a:rPr lang="en-US" sz="1100" i="1" dirty="0" smtClean="0"/>
              <a:t>Goes against idea of democracy (voters should be able to elect anyone they want)</a:t>
            </a:r>
          </a:p>
          <a:p>
            <a:pPr marL="457200" lvl="2">
              <a:spcBef>
                <a:spcPts val="0"/>
              </a:spcBef>
              <a:buFont typeface="Arial" pitchFamily="34" charset="0"/>
              <a:buChar char="•"/>
            </a:pPr>
            <a:r>
              <a:rPr lang="en-US" sz="1100" i="1" dirty="0" smtClean="0"/>
              <a:t>Creates lame duck effect (Legislators are not held accountable by voters when they cannot be reelected.)</a:t>
            </a:r>
          </a:p>
        </p:txBody>
      </p:sp>
    </p:spTree>
    <p:extLst>
      <p:ext uri="{BB962C8B-B14F-4D97-AF65-F5344CB8AC3E}">
        <p14:creationId xmlns:p14="http://schemas.microsoft.com/office/powerpoint/2010/main" val="202288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b="1" i="1" dirty="0" smtClean="0">
              <a:latin typeface="+mn-lt"/>
            </a:endParaRPr>
          </a:p>
          <a:p>
            <a:pPr>
              <a:spcBef>
                <a:spcPts val="0"/>
              </a:spcBef>
              <a:buFont typeface="Wingdings" pitchFamily="2" charset="2"/>
              <a:buChar char="Ø"/>
            </a:pPr>
            <a:r>
              <a:rPr lang="en-US" dirty="0" smtClean="0">
                <a:latin typeface="+mn-lt"/>
              </a:rPr>
              <a:t>Ask:</a:t>
            </a:r>
            <a:r>
              <a:rPr lang="en-US" i="1" dirty="0" smtClean="0">
                <a:latin typeface="+mn-lt"/>
              </a:rPr>
              <a:t> Do you know who your governor is?</a:t>
            </a:r>
          </a:p>
          <a:p>
            <a:pPr>
              <a:spcBef>
                <a:spcPts val="0"/>
              </a:spcBef>
            </a:pPr>
            <a:endParaRPr lang="en-US" dirty="0" smtClean="0">
              <a:latin typeface="+mn-lt"/>
            </a:endParaRPr>
          </a:p>
          <a:p>
            <a:pPr>
              <a:spcBef>
                <a:spcPts val="0"/>
              </a:spcBef>
              <a:buFont typeface="Wingdings" pitchFamily="2" charset="2"/>
              <a:buChar char="Ø"/>
            </a:pPr>
            <a:r>
              <a:rPr lang="en-US" dirty="0" smtClean="0">
                <a:latin typeface="+mn-lt"/>
              </a:rPr>
              <a:t>Review the role of the governor as well as the state agencies and departments by reviewing the information on slide.</a:t>
            </a:r>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11</a:t>
            </a:fld>
            <a:endParaRPr lang="en-US" dirty="0"/>
          </a:p>
        </p:txBody>
      </p:sp>
    </p:spTree>
    <p:extLst>
      <p:ext uri="{BB962C8B-B14F-4D97-AF65-F5344CB8AC3E}">
        <p14:creationId xmlns:p14="http://schemas.microsoft.com/office/powerpoint/2010/main" val="339011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4E4DA-B536-498E-9191-DEF66DBD3F97}" type="slidenum">
              <a:rPr lang="en-US" smtClean="0"/>
              <a:pPr/>
              <a:t>12</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416425"/>
            <a:ext cx="5622925" cy="3889375"/>
          </a:xfrm>
        </p:spPr>
        <p:txBody>
          <a:bodyPr/>
          <a:lstStyle/>
          <a:p>
            <a:pPr>
              <a:spcBef>
                <a:spcPts val="0"/>
              </a:spcBef>
            </a:pPr>
            <a:r>
              <a:rPr lang="en-US" b="1" i="1" dirty="0" smtClean="0">
                <a:latin typeface="+mn-lt"/>
              </a:rPr>
              <a:t>Facilitator Notes:  </a:t>
            </a:r>
            <a:r>
              <a:rPr lang="en-US" b="1" dirty="0" smtClean="0">
                <a:latin typeface="+mn-lt"/>
              </a:rPr>
              <a:t>(15 minutes)</a:t>
            </a:r>
          </a:p>
          <a:p>
            <a:pPr>
              <a:spcBef>
                <a:spcPts val="0"/>
              </a:spcBef>
            </a:pPr>
            <a:endParaRPr lang="en-US" b="1" dirty="0" smtClean="0">
              <a:latin typeface="+mn-lt"/>
            </a:endParaRPr>
          </a:p>
          <a:p>
            <a:pPr>
              <a:spcBef>
                <a:spcPts val="0"/>
              </a:spcBef>
            </a:pPr>
            <a:endParaRPr lang="en-US" dirty="0" smtClean="0">
              <a:latin typeface="+mn-lt"/>
            </a:endParaRPr>
          </a:p>
          <a:p>
            <a:pPr>
              <a:spcBef>
                <a:spcPts val="0"/>
              </a:spcBef>
            </a:pPr>
            <a:r>
              <a:rPr lang="en-US" i="1" dirty="0" smtClean="0">
                <a:latin typeface="+mn-lt"/>
              </a:rPr>
              <a:t> These are two websites you can use to get this information about your elected officials.</a:t>
            </a:r>
          </a:p>
          <a:p>
            <a:pPr>
              <a:spcBef>
                <a:spcPts val="0"/>
              </a:spcBef>
            </a:pPr>
            <a:endParaRPr lang="en-US" i="1" dirty="0" smtClean="0">
              <a:latin typeface="+mn-lt"/>
            </a:endParaRPr>
          </a:p>
          <a:p>
            <a:pPr lvl="0">
              <a:spcBef>
                <a:spcPts val="0"/>
              </a:spcBef>
            </a:pPr>
            <a:r>
              <a:rPr lang="en-US" i="1" dirty="0" smtClean="0">
                <a:latin typeface="+mn-lt"/>
              </a:rPr>
              <a:t>Vote Smart is one site:</a:t>
            </a:r>
            <a:r>
              <a:rPr lang="en-US" dirty="0" smtClean="0">
                <a:latin typeface="+mn-lt"/>
              </a:rPr>
              <a:t> </a:t>
            </a:r>
            <a:r>
              <a:rPr lang="en-US" b="1" u="sng" dirty="0" smtClean="0">
                <a:latin typeface="+mn-lt"/>
                <a:hlinkClick r:id="rId3"/>
              </a:rPr>
              <a:t>http://www.vote-smart.org/index.htm</a:t>
            </a:r>
            <a:r>
              <a:rPr lang="en-US" b="1" dirty="0" smtClean="0">
                <a:latin typeface="+mn-lt"/>
              </a:rPr>
              <a:t>  </a:t>
            </a:r>
            <a:r>
              <a:rPr lang="en-US" i="1" dirty="0" smtClean="0">
                <a:latin typeface="+mn-lt"/>
              </a:rPr>
              <a:t>By putting your 9 digit zip code in, you will get the name of your U.S. Senators, your Representative to the House, State Senator, Assembly member, Governor, and various other elected officials. By clicking on the name of any one of these officials you will get their office contact information, committees they are on, as well as lots of other information about them. </a:t>
            </a:r>
            <a:r>
              <a:rPr lang="en-US" b="1" i="1" dirty="0" smtClean="0">
                <a:latin typeface="+mn-lt"/>
              </a:rPr>
              <a:t>This is a great resource with lots of helpful information for your advocacy work. </a:t>
            </a:r>
          </a:p>
          <a:p>
            <a:pPr lvl="1">
              <a:spcBef>
                <a:spcPts val="0"/>
              </a:spcBef>
            </a:pPr>
            <a:r>
              <a:rPr lang="en-US" i="1" dirty="0" smtClean="0">
                <a:latin typeface="+mn-lt"/>
              </a:rPr>
              <a:t>, </a:t>
            </a:r>
          </a:p>
          <a:p>
            <a:pPr lvl="0">
              <a:spcBef>
                <a:spcPts val="0"/>
              </a:spcBef>
            </a:pPr>
            <a:r>
              <a:rPr lang="en-US" i="1" dirty="0" smtClean="0">
                <a:latin typeface="+mn-lt"/>
              </a:rPr>
              <a:t>The second site</a:t>
            </a:r>
            <a:r>
              <a:rPr lang="en-US" dirty="0" smtClean="0">
                <a:latin typeface="+mn-lt"/>
              </a:rPr>
              <a:t> </a:t>
            </a:r>
            <a:r>
              <a:rPr lang="en-US" b="1" u="sng" dirty="0" smtClean="0">
                <a:latin typeface="+mn-lt"/>
              </a:rPr>
              <a:t>http://ca.gov/</a:t>
            </a:r>
            <a:r>
              <a:rPr lang="en-US" dirty="0" smtClean="0">
                <a:latin typeface="+mn-lt"/>
              </a:rPr>
              <a:t> </a:t>
            </a:r>
            <a:r>
              <a:rPr lang="en-US" i="1" dirty="0" smtClean="0">
                <a:latin typeface="+mn-lt"/>
              </a:rPr>
              <a:t>is California’s official website. You can find out both your state and federal elected officials, and other important information about them.</a:t>
            </a:r>
          </a:p>
          <a:p>
            <a:pPr>
              <a:spcBef>
                <a:spcPts val="0"/>
              </a:spcBef>
            </a:pPr>
            <a:endParaRPr lang="en-US" dirty="0" smtClean="0">
              <a:latin typeface="+mn-lt"/>
            </a:endParaRPr>
          </a:p>
          <a:p>
            <a:pPr lvl="0">
              <a:spcBef>
                <a:spcPts val="0"/>
              </a:spcBef>
              <a:buFont typeface="Wingdings" pitchFamily="2" charset="2"/>
              <a:buChar char="Ø"/>
            </a:pPr>
            <a:r>
              <a:rPr lang="en-US" i="1" dirty="0" smtClean="0">
                <a:latin typeface="+mn-lt"/>
              </a:rPr>
              <a:t>If you don’t know your 9 digit zip code you can find it using either site</a:t>
            </a:r>
          </a:p>
          <a:p>
            <a:pPr lvl="0">
              <a:spcBef>
                <a:spcPts val="0"/>
              </a:spcBef>
              <a:buFont typeface="Wingdings" pitchFamily="2" charset="2"/>
              <a:buChar char="Ø"/>
            </a:pPr>
            <a:endParaRPr lang="en-US" i="1" dirty="0" smtClean="0"/>
          </a:p>
          <a:p>
            <a:pPr lvl="0">
              <a:spcBef>
                <a:spcPts val="0"/>
              </a:spcBef>
            </a:pPr>
            <a:r>
              <a:rPr lang="en-US" i="1" dirty="0" smtClean="0"/>
              <a:t>The third link is to a resource  page on the LPFCH site for finding elected officials.</a:t>
            </a:r>
          </a:p>
          <a:p>
            <a:pPr algn="r">
              <a:spcBef>
                <a:spcPts val="0"/>
              </a:spcBef>
            </a:pPr>
            <a:endParaRPr lang="en-US" dirty="0"/>
          </a:p>
          <a:p>
            <a:pPr algn="r">
              <a:spcBef>
                <a:spcPts val="0"/>
              </a:spcBef>
            </a:pPr>
            <a:r>
              <a:rPr lang="en-US" b="1" dirty="0" smtClean="0">
                <a:latin typeface="+mn-lt"/>
              </a:rPr>
              <a:t>Continued on next page …</a:t>
            </a:r>
          </a:p>
          <a:p>
            <a:pPr>
              <a:spcBef>
                <a:spcPts val="0"/>
              </a:spcBef>
            </a:pPr>
            <a:endParaRPr lang="en-US" b="1" dirty="0" smtClean="0">
              <a:latin typeface="+mn-lt"/>
            </a:endParaRPr>
          </a:p>
          <a:p>
            <a:pPr>
              <a:spcBef>
                <a:spcPts val="0"/>
              </a:spcBef>
            </a:pPr>
            <a:endParaRPr lang="en-US" dirty="0" smtClean="0"/>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pPr>
              <a:lnSpc>
                <a:spcPct val="80000"/>
              </a:lnSpc>
            </a:pPr>
            <a:endParaRPr lang="en-US" sz="800" i="1" dirty="0"/>
          </a:p>
        </p:txBody>
      </p:sp>
      <p:sp>
        <p:nvSpPr>
          <p:cNvPr id="5" name="TextBox 4"/>
          <p:cNvSpPr txBox="1"/>
          <p:nvPr/>
        </p:nvSpPr>
        <p:spPr>
          <a:xfrm>
            <a:off x="762000" y="46482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dirty="0" smtClean="0"/>
              <a:t>HANDOUT 3.2: Information Sources</a:t>
            </a:r>
          </a:p>
        </p:txBody>
      </p:sp>
    </p:spTree>
    <p:extLst>
      <p:ext uri="{BB962C8B-B14F-4D97-AF65-F5344CB8AC3E}">
        <p14:creationId xmlns:p14="http://schemas.microsoft.com/office/powerpoint/2010/main" val="141970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81001"/>
            <a:ext cx="5607050" cy="8218488"/>
          </a:xfrm>
        </p:spPr>
        <p:txBody>
          <a:bodyPr>
            <a:normAutofit fontScale="92500" lnSpcReduction="20000"/>
          </a:bodyPr>
          <a:lstStyle/>
          <a:p>
            <a:r>
              <a:rPr lang="en-US" sz="1300" b="1" dirty="0" smtClean="0">
                <a:latin typeface="+mn-lt"/>
              </a:rPr>
              <a:t>[Slide 12 continued.]</a:t>
            </a:r>
          </a:p>
          <a:p>
            <a:endParaRPr lang="en-US" sz="1300" dirty="0" smtClean="0">
              <a:latin typeface="+mn-lt"/>
            </a:endParaRPr>
          </a:p>
          <a:p>
            <a:pPr>
              <a:spcBef>
                <a:spcPts val="0"/>
              </a:spcBef>
            </a:pPr>
            <a:r>
              <a:rPr lang="en-US" sz="1300" i="1" dirty="0" smtClean="0">
                <a:latin typeface="+mn-lt"/>
              </a:rPr>
              <a:t>2 other resources that are handy to have for reference: </a:t>
            </a:r>
            <a:r>
              <a:rPr lang="en-US" sz="1300" b="1" i="1" dirty="0" smtClean="0">
                <a:latin typeface="+mn-lt"/>
              </a:rPr>
              <a:t>Congress at Your Fingertips</a:t>
            </a:r>
            <a:r>
              <a:rPr lang="en-US" sz="1300" i="1" dirty="0" smtClean="0">
                <a:latin typeface="+mn-lt"/>
              </a:rPr>
              <a:t> and the </a:t>
            </a:r>
            <a:r>
              <a:rPr lang="en-US" sz="1300" b="1" i="1" dirty="0" smtClean="0">
                <a:latin typeface="+mn-lt"/>
              </a:rPr>
              <a:t>Pocket Directory of the CA Legislature.</a:t>
            </a:r>
            <a:r>
              <a:rPr lang="en-US" sz="1300" i="1" dirty="0" smtClean="0">
                <a:latin typeface="+mn-lt"/>
              </a:rPr>
              <a:t> You can order both of them online or by telephone. </a:t>
            </a:r>
            <a:endParaRPr lang="en-US" sz="1300" b="1" i="1" dirty="0" smtClean="0">
              <a:latin typeface="+mn-lt"/>
            </a:endParaRPr>
          </a:p>
          <a:p>
            <a:pPr>
              <a:spcBef>
                <a:spcPts val="0"/>
              </a:spcBef>
            </a:pPr>
            <a:endParaRPr lang="en-US" sz="1300" i="1" dirty="0" smtClean="0">
              <a:latin typeface="+mn-lt"/>
            </a:endParaRPr>
          </a:p>
          <a:p>
            <a:pPr>
              <a:spcBef>
                <a:spcPts val="0"/>
              </a:spcBef>
            </a:pPr>
            <a:r>
              <a:rPr lang="en-US" sz="1300" b="1" u="sng" dirty="0" smtClean="0">
                <a:latin typeface="+mn-lt"/>
              </a:rPr>
              <a:t>Congress at Your Fingertips</a:t>
            </a:r>
            <a:r>
              <a:rPr lang="en-US" sz="1300" dirty="0" smtClean="0">
                <a:latin typeface="+mn-lt"/>
              </a:rPr>
              <a:t> </a:t>
            </a:r>
          </a:p>
          <a:p>
            <a:pPr>
              <a:spcBef>
                <a:spcPts val="0"/>
              </a:spcBef>
            </a:pPr>
            <a:endParaRPr lang="en-US" sz="1300" i="1" dirty="0" smtClean="0">
              <a:latin typeface="+mn-lt"/>
            </a:endParaRPr>
          </a:p>
          <a:p>
            <a:pPr lvl="1">
              <a:spcBef>
                <a:spcPts val="0"/>
              </a:spcBef>
            </a:pPr>
            <a:r>
              <a:rPr lang="en-US" sz="1300" i="1" dirty="0" smtClean="0">
                <a:latin typeface="+mn-lt"/>
              </a:rPr>
              <a:t>Provides information about federal office holders. There is information about the President and of his/her cabinet with contact information. </a:t>
            </a:r>
          </a:p>
          <a:p>
            <a:pPr lvl="1">
              <a:spcBef>
                <a:spcPts val="0"/>
              </a:spcBef>
            </a:pPr>
            <a:endParaRPr lang="en-US" sz="1300" i="1" dirty="0" smtClean="0">
              <a:latin typeface="+mn-lt"/>
            </a:endParaRPr>
          </a:p>
          <a:p>
            <a:pPr lvl="1">
              <a:spcBef>
                <a:spcPts val="0"/>
              </a:spcBef>
            </a:pPr>
            <a:r>
              <a:rPr lang="en-US" sz="1300" i="1" dirty="0" smtClean="0">
                <a:latin typeface="+mn-lt"/>
              </a:rPr>
              <a:t>You can find the Supreme Court Justices. </a:t>
            </a:r>
          </a:p>
          <a:p>
            <a:pPr lvl="1">
              <a:spcBef>
                <a:spcPts val="0"/>
              </a:spcBef>
            </a:pPr>
            <a:r>
              <a:rPr lang="en-US" sz="1300" i="1" dirty="0" smtClean="0">
                <a:latin typeface="+mn-lt"/>
              </a:rPr>
              <a:t>Information by state listing the Governor, Senators, and Representatives to the House including pictures of each of the officials, contact information, committees they sit on, and district offices.</a:t>
            </a:r>
          </a:p>
          <a:p>
            <a:pPr lvl="1">
              <a:spcBef>
                <a:spcPts val="0"/>
              </a:spcBef>
            </a:pPr>
            <a:endParaRPr lang="en-US" sz="1300" i="1" dirty="0" smtClean="0">
              <a:latin typeface="+mn-lt"/>
            </a:endParaRPr>
          </a:p>
          <a:p>
            <a:pPr lvl="1">
              <a:spcBef>
                <a:spcPts val="0"/>
              </a:spcBef>
            </a:pPr>
            <a:r>
              <a:rPr lang="en-US" sz="1300" i="1" dirty="0" smtClean="0">
                <a:latin typeface="+mn-lt"/>
              </a:rPr>
              <a:t>Blue and yellow sections give information about committees in both houses, communicating with Congress, how bills become laws, roles of congressional staff, glossary etc.</a:t>
            </a:r>
          </a:p>
          <a:p>
            <a:pPr lvl="0">
              <a:spcBef>
                <a:spcPts val="0"/>
              </a:spcBef>
            </a:pPr>
            <a:endParaRPr lang="en-US" sz="1300" i="1" dirty="0" smtClean="0">
              <a:latin typeface="+mn-lt"/>
            </a:endParaRPr>
          </a:p>
          <a:p>
            <a:pPr>
              <a:spcBef>
                <a:spcPts val="0"/>
              </a:spcBef>
            </a:pPr>
            <a:r>
              <a:rPr lang="en-US" sz="1300" b="1" u="sng" dirty="0" smtClean="0">
                <a:latin typeface="+mn-lt"/>
              </a:rPr>
              <a:t>Directory of the CA Legislature</a:t>
            </a:r>
          </a:p>
          <a:p>
            <a:pPr>
              <a:spcBef>
                <a:spcPts val="0"/>
              </a:spcBef>
            </a:pPr>
            <a:endParaRPr lang="en-US" sz="1300" b="1" i="1" u="sng" dirty="0" smtClean="0">
              <a:latin typeface="+mn-lt"/>
            </a:endParaRPr>
          </a:p>
          <a:p>
            <a:pPr lvl="1">
              <a:spcBef>
                <a:spcPts val="0"/>
              </a:spcBef>
            </a:pPr>
            <a:r>
              <a:rPr lang="en-US" sz="1300" i="1" dirty="0" smtClean="0">
                <a:latin typeface="+mn-lt"/>
              </a:rPr>
              <a:t>Provides information about state legislators, including their picture, district they represent, committees they sit on, contact information, and a lot more information.</a:t>
            </a:r>
          </a:p>
          <a:p>
            <a:pPr>
              <a:spcBef>
                <a:spcPts val="0"/>
              </a:spcBef>
            </a:pPr>
            <a:r>
              <a:rPr lang="en-US" sz="1300" i="1" dirty="0" smtClean="0">
                <a:latin typeface="+mn-lt"/>
              </a:rPr>
              <a:t> </a:t>
            </a:r>
          </a:p>
          <a:p>
            <a:pPr lvl="0">
              <a:spcBef>
                <a:spcPts val="0"/>
              </a:spcBef>
              <a:buFont typeface="Wingdings" pitchFamily="2" charset="2"/>
              <a:buChar char="Ø"/>
            </a:pPr>
            <a:r>
              <a:rPr lang="en-US" sz="1300" b="1" dirty="0" smtClean="0">
                <a:latin typeface="+mn-lt"/>
              </a:rPr>
              <a:t>Important point</a:t>
            </a:r>
            <a:r>
              <a:rPr lang="en-US" sz="1300" b="1" i="1" dirty="0" smtClean="0">
                <a:latin typeface="+mn-lt"/>
              </a:rPr>
              <a:t>: In your work as an advocate, INFORMATION IS GOLD! Do your research.</a:t>
            </a:r>
          </a:p>
          <a:p>
            <a:pPr lvl="0">
              <a:spcBef>
                <a:spcPts val="0"/>
              </a:spcBef>
            </a:pPr>
            <a:endParaRPr lang="en-US" sz="1900" b="1" dirty="0" smtClean="0">
              <a:latin typeface="+mn-lt"/>
            </a:endParaRPr>
          </a:p>
          <a:p>
            <a:pPr lvl="0">
              <a:spcBef>
                <a:spcPts val="0"/>
              </a:spcBef>
            </a:pPr>
            <a:endParaRPr lang="en-US" sz="1900" b="1" dirty="0" smtClean="0">
              <a:latin typeface="+mn-lt"/>
            </a:endParaRPr>
          </a:p>
          <a:p>
            <a:pPr lvl="0">
              <a:spcBef>
                <a:spcPts val="0"/>
              </a:spcBef>
            </a:pPr>
            <a:endParaRPr lang="en-US" sz="1900" b="1" dirty="0" smtClean="0">
              <a:latin typeface="+mn-lt"/>
            </a:endParaRPr>
          </a:p>
          <a:p>
            <a:pPr>
              <a:spcBef>
                <a:spcPts val="0"/>
              </a:spcBef>
            </a:pPr>
            <a:r>
              <a:rPr lang="en-US" dirty="0" smtClean="0">
                <a:latin typeface="+mn-lt"/>
              </a:rPr>
              <a:t>  </a:t>
            </a: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i="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b="1" dirty="0" smtClean="0">
                <a:latin typeface="+mn-lt"/>
              </a:rPr>
              <a:t> </a:t>
            </a:r>
            <a:endParaRPr lang="en-US" dirty="0" smtClean="0">
              <a:latin typeface="+mn-lt"/>
            </a:endParaRPr>
          </a:p>
          <a:p>
            <a:pPr>
              <a:spcBef>
                <a:spcPts val="0"/>
              </a:spcBef>
            </a:pPr>
            <a:r>
              <a:rPr lang="en-US" dirty="0" smtClean="0">
                <a:latin typeface="+mn-lt"/>
              </a:rPr>
              <a:t> </a:t>
            </a:r>
          </a:p>
          <a:p>
            <a:r>
              <a:rPr lang="en-US" b="1" dirty="0" smtClean="0">
                <a:latin typeface="+mn-lt"/>
              </a:rPr>
              <a:t> </a:t>
            </a:r>
            <a:endParaRPr lang="en-US" dirty="0" smtClean="0">
              <a:latin typeface="+mn-lt"/>
            </a:endParaRPr>
          </a:p>
          <a:p>
            <a:r>
              <a:rPr lang="en-US" dirty="0" smtClean="0">
                <a:latin typeface="+mn-lt"/>
              </a:rPr>
              <a:t> </a:t>
            </a:r>
          </a:p>
          <a:p>
            <a:r>
              <a:rPr lang="en-US" dirty="0" smtClean="0">
                <a:latin typeface="+mn-lt"/>
              </a:rPr>
              <a:t> </a:t>
            </a:r>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13</a:t>
            </a:fld>
            <a:endParaRPr lang="en-US" dirty="0"/>
          </a:p>
        </p:txBody>
      </p:sp>
    </p:spTree>
    <p:extLst>
      <p:ext uri="{BB962C8B-B14F-4D97-AF65-F5344CB8AC3E}">
        <p14:creationId xmlns:p14="http://schemas.microsoft.com/office/powerpoint/2010/main" val="86626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6296F-D6A7-4BB2-9FAC-492380A6A78D}" type="slidenum">
              <a:rPr lang="en-US" smtClean="0"/>
              <a:pPr/>
              <a:t>14</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dirty="0" smtClean="0">
                <a:latin typeface="+mn-lt"/>
              </a:rPr>
              <a:t>Use this slide, especially if there is no computer access, to show participants what the vote-smart website looks like and the type of information you can get when you enter your 9 digit zip code.</a:t>
            </a:r>
          </a:p>
          <a:p>
            <a:pPr>
              <a:spcBef>
                <a:spcPts val="0"/>
              </a:spcBef>
            </a:pPr>
            <a:endParaRPr lang="en-US" dirty="0" smtClean="0">
              <a:latin typeface="+mn-lt"/>
            </a:endParaRPr>
          </a:p>
          <a:p>
            <a:pPr>
              <a:spcBef>
                <a:spcPts val="0"/>
              </a:spcBef>
              <a:buFont typeface="Wingdings" pitchFamily="2" charset="2"/>
              <a:buChar char="Ø"/>
            </a:pPr>
            <a:r>
              <a:rPr lang="en-US" dirty="0" smtClean="0">
                <a:latin typeface="+mn-lt"/>
              </a:rPr>
              <a:t> If you have internet, log onto vote-smart.org and show participants around the website, including where to look up their legislators, legislator information, and vote record. Ask for a participant to provide his / her zip code as an example.</a:t>
            </a:r>
          </a:p>
          <a:p>
            <a:pPr>
              <a:spcBef>
                <a:spcPts val="0"/>
              </a:spcBef>
            </a:pPr>
            <a:endParaRPr lang="en-US" dirty="0" smtClean="0">
              <a:latin typeface="+mn-lt"/>
            </a:endParaRPr>
          </a:p>
          <a:p>
            <a:pPr>
              <a:spcBef>
                <a:spcPts val="0"/>
              </a:spcBef>
              <a:buFont typeface="Wingdings" pitchFamily="2" charset="2"/>
              <a:buChar char="Ø"/>
            </a:pPr>
            <a:r>
              <a:rPr lang="en-US" dirty="0" smtClean="0"/>
              <a:t>If time permits, you could also show them the resource page on the LPFCH site or the California state site (see links previous slide).</a:t>
            </a:r>
            <a:endParaRPr lang="en-US" dirty="0" smtClean="0">
              <a:latin typeface="+mn-lt"/>
            </a:endParaRPr>
          </a:p>
          <a:p>
            <a:pPr>
              <a:spcBef>
                <a:spcPts val="0"/>
              </a:spcBef>
            </a:pPr>
            <a:endParaRPr lang="en-US" dirty="0" smtClean="0">
              <a:latin typeface="+mn-lt"/>
            </a:endParaRPr>
          </a:p>
        </p:txBody>
      </p:sp>
    </p:spTree>
    <p:extLst>
      <p:ext uri="{BB962C8B-B14F-4D97-AF65-F5344CB8AC3E}">
        <p14:creationId xmlns:p14="http://schemas.microsoft.com/office/powerpoint/2010/main" val="19190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i="1" dirty="0" smtClean="0">
                <a:latin typeface="+mn-lt"/>
              </a:rPr>
              <a:t>We will now move to the next section of today’s training, “How Bills Become Laws.”</a:t>
            </a:r>
            <a:endParaRPr lang="en-US" i="1"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15</a:t>
            </a:fld>
            <a:endParaRPr lang="en-US" dirty="0"/>
          </a:p>
        </p:txBody>
      </p:sp>
    </p:spTree>
    <p:extLst>
      <p:ext uri="{BB962C8B-B14F-4D97-AF65-F5344CB8AC3E}">
        <p14:creationId xmlns:p14="http://schemas.microsoft.com/office/powerpoint/2010/main" val="129101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endParaRPr lang="en-US" b="1" i="1" dirty="0" smtClean="0">
              <a:solidFill>
                <a:schemeClr val="accent2"/>
              </a:solidFill>
              <a:latin typeface="+mn-lt"/>
            </a:endParaRPr>
          </a:p>
          <a:p>
            <a:pPr>
              <a:spcBef>
                <a:spcPts val="0"/>
              </a:spcBef>
            </a:pPr>
            <a:endParaRPr lang="en-US" dirty="0" smtClean="0">
              <a:latin typeface="+mn-lt"/>
            </a:endParaRPr>
          </a:p>
          <a:p>
            <a:pPr>
              <a:spcBef>
                <a:spcPts val="0"/>
              </a:spcBef>
            </a:pPr>
            <a:r>
              <a:rPr lang="en-US" i="1" dirty="0" smtClean="0">
                <a:latin typeface="+mn-lt"/>
              </a:rPr>
              <a:t>While it might seem that only legislators can introduce bills, the reality is that bills can come from a variety of sources – including citizens! </a:t>
            </a:r>
          </a:p>
          <a:p>
            <a:pPr>
              <a:spcBef>
                <a:spcPts val="0"/>
              </a:spcBef>
            </a:pPr>
            <a:endParaRPr lang="en-US" dirty="0" smtClean="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16</a:t>
            </a:fld>
            <a:endParaRPr lang="en-US" dirty="0"/>
          </a:p>
        </p:txBody>
      </p:sp>
    </p:spTree>
    <p:extLst>
      <p:ext uri="{BB962C8B-B14F-4D97-AF65-F5344CB8AC3E}">
        <p14:creationId xmlns:p14="http://schemas.microsoft.com/office/powerpoint/2010/main" val="30695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3813175"/>
          </a:xfrm>
        </p:spPr>
        <p:txBody>
          <a:bodyPr>
            <a:normAutofit/>
          </a:bodyPr>
          <a:lstStyle/>
          <a:p>
            <a:pPr>
              <a:spcBef>
                <a:spcPts val="0"/>
              </a:spcBef>
            </a:pPr>
            <a:r>
              <a:rPr lang="en-US" b="1" i="1" dirty="0" smtClean="0">
                <a:latin typeface="+mn-lt"/>
              </a:rPr>
              <a:t>Facilitator Notes:</a:t>
            </a:r>
            <a:endParaRPr lang="en-US" dirty="0" smtClean="0">
              <a:latin typeface="+mn-lt"/>
            </a:endParaRPr>
          </a:p>
          <a:p>
            <a:pPr>
              <a:spcBef>
                <a:spcPts val="0"/>
              </a:spcBef>
            </a:pPr>
            <a:r>
              <a:rPr lang="en-US" i="1" dirty="0" smtClean="0">
                <a:latin typeface="+mn-lt"/>
              </a:rPr>
              <a:t> </a:t>
            </a:r>
            <a:endParaRPr lang="en-US" dirty="0" smtClean="0">
              <a:latin typeface="+mn-lt"/>
            </a:endParaRPr>
          </a:p>
          <a:p>
            <a:pPr>
              <a:spcBef>
                <a:spcPts val="0"/>
              </a:spcBef>
            </a:pPr>
            <a:r>
              <a:rPr lang="en-US" i="1" dirty="0" smtClean="0">
                <a:latin typeface="+mn-lt"/>
              </a:rPr>
              <a:t>The next step is to look at how legislation is made.</a:t>
            </a:r>
          </a:p>
          <a:p>
            <a:pPr>
              <a:spcBef>
                <a:spcPts val="0"/>
              </a:spcBef>
            </a:pPr>
            <a:endParaRPr lang="en-US" i="1" dirty="0" smtClean="0"/>
          </a:p>
          <a:p>
            <a:pPr>
              <a:spcBef>
                <a:spcPts val="0"/>
              </a:spcBef>
            </a:pPr>
            <a:r>
              <a:rPr lang="en-US" dirty="0" smtClean="0">
                <a:latin typeface="+mn-lt"/>
              </a:rPr>
              <a:t>To help participants understand why this is part of the curriculum, explain the following: </a:t>
            </a:r>
          </a:p>
          <a:p>
            <a:pPr>
              <a:spcBef>
                <a:spcPts val="0"/>
              </a:spcBef>
            </a:pPr>
            <a:r>
              <a:rPr lang="en-US" i="1" dirty="0" smtClean="0">
                <a:latin typeface="+mn-lt"/>
              </a:rPr>
              <a:t> </a:t>
            </a:r>
          </a:p>
          <a:p>
            <a:pPr lvl="0">
              <a:spcBef>
                <a:spcPts val="0"/>
              </a:spcBef>
            </a:pPr>
            <a:r>
              <a:rPr lang="en-US" i="1" dirty="0" smtClean="0">
                <a:latin typeface="+mn-lt"/>
              </a:rPr>
              <a:t>Understanding how bills become laws can assist you in: </a:t>
            </a:r>
          </a:p>
          <a:p>
            <a:pPr lvl="0">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Identifying opportunities to provide input to legislators making decisions about legislation that may impact children with special health care needs.</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Gathering support for a bill or against a bill legislators are considering.</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Developing legislation you think will be helpful to families of children with special health care needs.</a:t>
            </a:r>
          </a:p>
          <a:p>
            <a:pPr lvl="1">
              <a:spcBef>
                <a:spcPts val="0"/>
              </a:spcBef>
              <a:buFont typeface="Arial" pitchFamily="34" charset="0"/>
              <a:buChar char="•"/>
            </a:pPr>
            <a:endParaRPr lang="en-US" i="1" dirty="0"/>
          </a:p>
          <a:p>
            <a:pPr lvl="1">
              <a:spcBef>
                <a:spcPts val="0"/>
              </a:spcBef>
              <a:buFont typeface="Arial" pitchFamily="34" charset="0"/>
              <a:buChar char="•"/>
            </a:pPr>
            <a:endParaRPr lang="en-US" i="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17</a:t>
            </a:fld>
            <a:endParaRPr lang="en-US" dirty="0"/>
          </a:p>
        </p:txBody>
      </p:sp>
      <p:sp>
        <p:nvSpPr>
          <p:cNvPr id="5" name="TextBox 4"/>
          <p:cNvSpPr txBox="1"/>
          <p:nvPr/>
        </p:nvSpPr>
        <p:spPr>
          <a:xfrm>
            <a:off x="701675" y="7162800"/>
            <a:ext cx="548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ACTIVITY: </a:t>
            </a:r>
            <a:r>
              <a:rPr lang="en-US" sz="1200" dirty="0" smtClean="0"/>
              <a:t>Show DVD “I’m Just A Bill” for a quick fun overview. If you have internet access you can go to the website below and click the YouTube version. </a:t>
            </a:r>
            <a:r>
              <a:rPr lang="en-US" sz="1200" u="sng" dirty="0" smtClean="0"/>
              <a:t>http://www.youtube.com/watch?v=mEJL2Uuv-oQ</a:t>
            </a:r>
            <a:endParaRPr lang="en-US" sz="1200" dirty="0" smtClean="0"/>
          </a:p>
        </p:txBody>
      </p:sp>
    </p:spTree>
    <p:extLst>
      <p:ext uri="{BB962C8B-B14F-4D97-AF65-F5344CB8AC3E}">
        <p14:creationId xmlns:p14="http://schemas.microsoft.com/office/powerpoint/2010/main" val="3334381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r>
              <a:rPr lang="en-US" i="1" dirty="0" smtClean="0">
                <a:latin typeface="+mn-lt"/>
              </a:rPr>
              <a:t>The diagram shows the sequence of actions taken to pass a bill in the state legislature. A word bank of these actions is provided at the bottom of the handout.</a:t>
            </a:r>
          </a:p>
          <a:p>
            <a:pPr>
              <a:spcBef>
                <a:spcPts val="0"/>
              </a:spcBef>
            </a:pPr>
            <a:endParaRPr lang="en-US" dirty="0" smtClean="0">
              <a:latin typeface="+mn-lt"/>
            </a:endParaRPr>
          </a:p>
          <a:p>
            <a:pPr>
              <a:spcBef>
                <a:spcPts val="0"/>
              </a:spcBef>
            </a:pPr>
            <a:r>
              <a:rPr lang="en-US" dirty="0" smtClean="0">
                <a:latin typeface="+mn-lt"/>
              </a:rPr>
              <a:t>Allow participants to work either individually or in small groups to fill in the blanks to the best of their ability.  </a:t>
            </a:r>
          </a:p>
          <a:p>
            <a:pPr>
              <a:spcBef>
                <a:spcPts val="0"/>
              </a:spcBef>
            </a:pPr>
            <a:endParaRPr lang="en-US" dirty="0" smtClean="0">
              <a:latin typeface="+mn-lt"/>
            </a:endParaRPr>
          </a:p>
          <a:p>
            <a:pPr>
              <a:spcBef>
                <a:spcPts val="0"/>
              </a:spcBef>
            </a:pPr>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18</a:t>
            </a:fld>
            <a:endParaRPr lang="en-US" dirty="0"/>
          </a:p>
        </p:txBody>
      </p:sp>
      <p:sp>
        <p:nvSpPr>
          <p:cNvPr id="5" name="TextBox 4"/>
          <p:cNvSpPr txBox="1"/>
          <p:nvPr/>
        </p:nvSpPr>
        <p:spPr>
          <a:xfrm>
            <a:off x="762000" y="48768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3.3: How a Bill Becomes Law: Fill in the Blanks</a:t>
            </a:r>
            <a:endParaRPr lang="en-US" sz="1100" dirty="0"/>
          </a:p>
        </p:txBody>
      </p:sp>
    </p:spTree>
    <p:extLst>
      <p:ext uri="{BB962C8B-B14F-4D97-AF65-F5344CB8AC3E}">
        <p14:creationId xmlns:p14="http://schemas.microsoft.com/office/powerpoint/2010/main" val="396470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4A4CD-83BF-4785-ACB8-53C53B1BD081}" type="slidenum">
              <a:rPr lang="en-US" smtClean="0"/>
              <a:pPr/>
              <a:t>19</a:t>
            </a:fld>
            <a:endParaRPr lang="en-US" dirty="0"/>
          </a:p>
        </p:txBody>
      </p:sp>
      <p:sp>
        <p:nvSpPr>
          <p:cNvPr id="48130" name="Rectangle 2"/>
          <p:cNvSpPr>
            <a:spLocks noGrp="1" noRot="1" noChangeAspect="1" noChangeArrowheads="1" noTextEdit="1"/>
          </p:cNvSpPr>
          <p:nvPr>
            <p:ph type="sldImg"/>
          </p:nvPr>
        </p:nvSpPr>
        <p:spPr>
          <a:xfrm>
            <a:off x="1143000" y="609600"/>
            <a:ext cx="4648200" cy="3486150"/>
          </a:xfrm>
          <a:ln/>
        </p:spPr>
      </p:sp>
      <p:sp>
        <p:nvSpPr>
          <p:cNvPr id="48131" name="Rectangle 3"/>
          <p:cNvSpPr>
            <a:spLocks noGrp="1" noChangeArrowheads="1"/>
          </p:cNvSpPr>
          <p:nvPr>
            <p:ph type="body" idx="1"/>
          </p:nvPr>
        </p:nvSpPr>
        <p:spPr>
          <a:xfrm>
            <a:off x="685800" y="4267200"/>
            <a:ext cx="5607050" cy="4727575"/>
          </a:xfrm>
        </p:spPr>
        <p:txBody>
          <a:bodyPr/>
          <a:lstStyle/>
          <a:p>
            <a:pPr>
              <a:spcBef>
                <a:spcPts val="0"/>
              </a:spcBef>
            </a:pPr>
            <a:r>
              <a:rPr lang="en-US" b="1" i="1" dirty="0" smtClean="0">
                <a:latin typeface="+mn-lt"/>
              </a:rPr>
              <a:t>Facilitator Notes: </a:t>
            </a:r>
            <a:r>
              <a:rPr lang="en-US" b="1" dirty="0" smtClean="0">
                <a:latin typeface="+mn-lt"/>
              </a:rPr>
              <a:t>(15-20 Minutes)</a:t>
            </a: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r>
              <a:rPr lang="en-US" dirty="0" smtClean="0">
                <a:latin typeface="+mn-lt"/>
              </a:rPr>
              <a:t>Review the handout and check your answers, referring to the diagram on the slide to indicate where you are in the process as you get to each stage.  </a:t>
            </a:r>
          </a:p>
          <a:p>
            <a:pPr>
              <a:spcBef>
                <a:spcPts val="0"/>
              </a:spcBef>
            </a:pPr>
            <a:endParaRPr lang="en-US" dirty="0" smtClean="0">
              <a:latin typeface="+mn-lt"/>
            </a:endParaRPr>
          </a:p>
          <a:p>
            <a:pPr>
              <a:spcBef>
                <a:spcPts val="0"/>
              </a:spcBef>
              <a:buFont typeface="Wingdings" pitchFamily="2" charset="2"/>
              <a:buChar char="Ø"/>
            </a:pPr>
            <a:r>
              <a:rPr lang="en-US" dirty="0" smtClean="0">
                <a:latin typeface="+mn-lt"/>
              </a:rPr>
              <a:t>Walk through each step in the diagram, allowing time for questions. You can </a:t>
            </a:r>
            <a:r>
              <a:rPr lang="en-US" dirty="0" smtClean="0"/>
              <a:t>also </a:t>
            </a:r>
            <a:r>
              <a:rPr lang="en-US" dirty="0" smtClean="0">
                <a:latin typeface="+mn-lt"/>
              </a:rPr>
              <a:t>refer to the first section of Handout 3.5 </a:t>
            </a:r>
            <a:r>
              <a:rPr lang="en-US" u="sng" dirty="0" smtClean="0">
                <a:latin typeface="+mn-lt"/>
              </a:rPr>
              <a:t>Passing a Law</a:t>
            </a:r>
            <a:r>
              <a:rPr lang="en-US" dirty="0" smtClean="0">
                <a:latin typeface="+mn-lt"/>
              </a:rPr>
              <a:t>. If you have a current sample bill, this is a good time to show it the group either as a handout or online (</a:t>
            </a:r>
            <a:r>
              <a:rPr lang="en-US" dirty="0" err="1" smtClean="0">
                <a:latin typeface="+mn-lt"/>
              </a:rPr>
              <a:t>leginfo.legislature.co.gov</a:t>
            </a:r>
            <a:r>
              <a:rPr lang="en-US" dirty="0" smtClean="0">
                <a:latin typeface="+mn-lt"/>
              </a:rPr>
              <a:t>)</a:t>
            </a:r>
          </a:p>
          <a:p>
            <a:pPr>
              <a:spcBef>
                <a:spcPts val="0"/>
              </a:spcBef>
            </a:pPr>
            <a:endParaRPr lang="en-US" dirty="0" smtClean="0">
              <a:latin typeface="+mn-lt"/>
            </a:endParaRPr>
          </a:p>
          <a:p>
            <a:pPr>
              <a:spcBef>
                <a:spcPts val="0"/>
              </a:spcBef>
            </a:pPr>
            <a:r>
              <a:rPr lang="en-US" u="sng" dirty="0" smtClean="0">
                <a:latin typeface="+mn-lt"/>
              </a:rPr>
              <a:t>Who drafts bills?</a:t>
            </a:r>
          </a:p>
          <a:p>
            <a:pPr>
              <a:spcBef>
                <a:spcPts val="0"/>
              </a:spcBef>
            </a:pPr>
            <a:r>
              <a:rPr lang="en-US" i="1" dirty="0" smtClean="0">
                <a:latin typeface="+mn-lt"/>
              </a:rPr>
              <a:t>Bills may be the idea of a legislator or the result of </a:t>
            </a:r>
            <a:r>
              <a:rPr lang="en-US" b="1" i="1" dirty="0" smtClean="0">
                <a:latin typeface="+mn-lt"/>
              </a:rPr>
              <a:t>advocacy groups</a:t>
            </a:r>
            <a:r>
              <a:rPr lang="en-US" i="1" dirty="0" smtClean="0">
                <a:latin typeface="+mn-lt"/>
              </a:rPr>
              <a:t>, </a:t>
            </a:r>
            <a:r>
              <a:rPr lang="en-US" b="1" i="1" dirty="0" smtClean="0">
                <a:latin typeface="+mn-lt"/>
              </a:rPr>
              <a:t>constituents (like you)</a:t>
            </a:r>
            <a:r>
              <a:rPr lang="en-US" i="1" dirty="0" smtClean="0">
                <a:latin typeface="+mn-lt"/>
              </a:rPr>
              <a:t>, the Governor, or President asking for the legislation.</a:t>
            </a:r>
          </a:p>
          <a:p>
            <a:pPr lvl="1">
              <a:spcBef>
                <a:spcPts val="0"/>
              </a:spcBef>
            </a:pPr>
            <a:endParaRPr lang="en-US" dirty="0" smtClean="0">
              <a:latin typeface="+mn-lt"/>
            </a:endParaRPr>
          </a:p>
          <a:p>
            <a:pPr lvl="1">
              <a:spcBef>
                <a:spcPts val="0"/>
              </a:spcBef>
            </a:pPr>
            <a:endParaRPr lang="en-US" dirty="0" smtClean="0">
              <a:latin typeface="+mn-lt"/>
            </a:endParaRPr>
          </a:p>
          <a:p>
            <a:pPr lvl="1">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lgn="r">
              <a:spcBef>
                <a:spcPts val="0"/>
              </a:spcBef>
            </a:pPr>
            <a:r>
              <a:rPr lang="en-US" b="1" dirty="0" smtClean="0">
                <a:latin typeface="+mn-lt"/>
              </a:rPr>
              <a:t>Continued on next page …</a:t>
            </a: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b="1" dirty="0" smtClean="0">
              <a:latin typeface="+mn-lt"/>
            </a:endParaRPr>
          </a:p>
          <a:p>
            <a:pPr>
              <a:spcBef>
                <a:spcPts val="0"/>
              </a:spcBef>
            </a:pPr>
            <a:endParaRPr lang="en-US" dirty="0" smtClean="0">
              <a:latin typeface="+mn-lt"/>
            </a:endParaRPr>
          </a:p>
          <a:p>
            <a:endParaRPr lang="en-US" sz="1000" i="1" dirty="0"/>
          </a:p>
        </p:txBody>
      </p:sp>
      <p:sp>
        <p:nvSpPr>
          <p:cNvPr id="5" name="TextBox 4"/>
          <p:cNvSpPr txBox="1"/>
          <p:nvPr/>
        </p:nvSpPr>
        <p:spPr>
          <a:xfrm>
            <a:off x="762000" y="44958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3.4: How a Bill Becomes Law</a:t>
            </a:r>
            <a:endParaRPr lang="en-US" sz="1100" b="1" dirty="0">
              <a:solidFill>
                <a:srgbClr val="FF0000"/>
              </a:solidFill>
            </a:endParaRPr>
          </a:p>
        </p:txBody>
      </p:sp>
      <p:sp>
        <p:nvSpPr>
          <p:cNvPr id="6" name="TextBox 5"/>
          <p:cNvSpPr txBox="1"/>
          <p:nvPr/>
        </p:nvSpPr>
        <p:spPr>
          <a:xfrm>
            <a:off x="762000" y="7086600"/>
            <a:ext cx="5486400"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ACTIVITY:  “Creating Legislation, Part 1”</a:t>
            </a:r>
          </a:p>
          <a:p>
            <a:r>
              <a:rPr lang="en-US" sz="1100" dirty="0" smtClean="0"/>
              <a:t>Have the group create a piece of legislation to follow through the process.  What is a priority issue for the group? The bill will be in the CA legislature. It only needs to be a couple sentences. Chart the components of the legislation.  </a:t>
            </a:r>
          </a:p>
          <a:p>
            <a:endParaRPr lang="en-US" sz="1100" dirty="0" smtClean="0"/>
          </a:p>
          <a:p>
            <a:pPr>
              <a:buFont typeface="Wingdings" pitchFamily="2" charset="2"/>
              <a:buChar char="Ø"/>
            </a:pPr>
            <a:r>
              <a:rPr lang="en-US" sz="1100" dirty="0" smtClean="0"/>
              <a:t>Ask group to pick sample bill that has the most political capital and use this bill as the example for the rest of the activity.</a:t>
            </a:r>
            <a:endParaRPr lang="en-US" sz="1100" dirty="0"/>
          </a:p>
        </p:txBody>
      </p:sp>
      <p:sp>
        <p:nvSpPr>
          <p:cNvPr id="9" name="TextBox 8"/>
          <p:cNvSpPr txBox="1"/>
          <p:nvPr/>
        </p:nvSpPr>
        <p:spPr>
          <a:xfrm>
            <a:off x="762000" y="6629400"/>
            <a:ext cx="541020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PRE-ACTIVITY:  “Creating Legislation, Part 1”</a:t>
            </a:r>
          </a:p>
          <a:p>
            <a:r>
              <a:rPr lang="en-US" sz="1100" dirty="0" smtClean="0"/>
              <a:t>Hang a piece of chart paper on an easel or the wall.  </a:t>
            </a:r>
            <a:endParaRPr lang="en-US" sz="1100" dirty="0"/>
          </a:p>
        </p:txBody>
      </p:sp>
    </p:spTree>
    <p:extLst>
      <p:ext uri="{BB962C8B-B14F-4D97-AF65-F5344CB8AC3E}">
        <p14:creationId xmlns:p14="http://schemas.microsoft.com/office/powerpoint/2010/main" val="117835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533400"/>
            <a:ext cx="5607050" cy="7848600"/>
          </a:xfrm>
        </p:spPr>
        <p:txBody>
          <a:bodyPr>
            <a:normAutofit lnSpcReduction="10000"/>
          </a:bodyPr>
          <a:lstStyle/>
          <a:p>
            <a:r>
              <a:rPr lang="en-US" b="1" u="sng" dirty="0" smtClean="0">
                <a:latin typeface="+mn-lt"/>
              </a:rPr>
              <a:t>Materials</a:t>
            </a:r>
          </a:p>
          <a:p>
            <a:pPr>
              <a:spcBef>
                <a:spcPts val="0"/>
              </a:spcBef>
              <a:buFont typeface="Wingdings" pitchFamily="2" charset="2"/>
              <a:buChar char="q"/>
            </a:pPr>
            <a:endParaRPr lang="en-US" dirty="0" smtClean="0">
              <a:latin typeface="+mn-lt"/>
            </a:endParaRPr>
          </a:p>
          <a:p>
            <a:pPr>
              <a:lnSpc>
                <a:spcPct val="110000"/>
              </a:lnSpc>
              <a:spcBef>
                <a:spcPts val="0"/>
              </a:spcBef>
              <a:spcAft>
                <a:spcPts val="0"/>
              </a:spcAft>
              <a:buFont typeface="Wingdings" pitchFamily="2" charset="2"/>
              <a:buChar char="q"/>
            </a:pPr>
            <a:r>
              <a:rPr lang="en-US" dirty="0" smtClean="0">
                <a:latin typeface="+mn-lt"/>
              </a:rPr>
              <a:t> Slide Packets</a:t>
            </a:r>
          </a:p>
          <a:p>
            <a:pPr>
              <a:lnSpc>
                <a:spcPct val="110000"/>
              </a:lnSpc>
              <a:spcBef>
                <a:spcPts val="0"/>
              </a:spcBef>
              <a:spcAft>
                <a:spcPts val="0"/>
              </a:spcAft>
              <a:buFont typeface="Wingdings" pitchFamily="2" charset="2"/>
              <a:buChar char="q"/>
            </a:pPr>
            <a:r>
              <a:rPr lang="en-US" dirty="0" smtClean="0">
                <a:latin typeface="+mn-lt"/>
              </a:rPr>
              <a:t>Chart Paper</a:t>
            </a:r>
          </a:p>
          <a:p>
            <a:pPr>
              <a:lnSpc>
                <a:spcPct val="110000"/>
              </a:lnSpc>
              <a:spcBef>
                <a:spcPts val="0"/>
              </a:spcBef>
              <a:spcAft>
                <a:spcPts val="0"/>
              </a:spcAft>
              <a:buFont typeface="Wingdings" pitchFamily="2" charset="2"/>
              <a:buChar char="q"/>
            </a:pPr>
            <a:r>
              <a:rPr lang="en-US" dirty="0" smtClean="0">
                <a:latin typeface="+mn-lt"/>
              </a:rPr>
              <a:t>Charting Pens/Markers</a:t>
            </a:r>
          </a:p>
          <a:p>
            <a:pPr>
              <a:lnSpc>
                <a:spcPct val="110000"/>
              </a:lnSpc>
              <a:spcBef>
                <a:spcPts val="0"/>
              </a:spcBef>
              <a:spcAft>
                <a:spcPts val="0"/>
              </a:spcAft>
              <a:buFont typeface="Wingdings" pitchFamily="2" charset="2"/>
              <a:buChar char="q"/>
            </a:pPr>
            <a:r>
              <a:rPr lang="en-US" dirty="0" smtClean="0">
                <a:latin typeface="+mn-lt"/>
              </a:rPr>
              <a:t>Tape</a:t>
            </a:r>
          </a:p>
          <a:p>
            <a:pPr>
              <a:lnSpc>
                <a:spcPct val="110000"/>
              </a:lnSpc>
              <a:spcBef>
                <a:spcPts val="0"/>
              </a:spcBef>
              <a:spcAft>
                <a:spcPts val="0"/>
              </a:spcAft>
              <a:buFont typeface="Wingdings" pitchFamily="2" charset="2"/>
              <a:buChar char="q"/>
            </a:pPr>
            <a:r>
              <a:rPr lang="en-US" dirty="0" smtClean="0">
                <a:latin typeface="+mn-lt"/>
              </a:rPr>
              <a:t>An easel (optional)</a:t>
            </a:r>
          </a:p>
          <a:p>
            <a:pPr>
              <a:lnSpc>
                <a:spcPct val="110000"/>
              </a:lnSpc>
              <a:spcBef>
                <a:spcPts val="0"/>
              </a:spcBef>
              <a:spcAft>
                <a:spcPts val="0"/>
              </a:spcAft>
              <a:buFont typeface="Wingdings" pitchFamily="2" charset="2"/>
              <a:buChar char="q"/>
            </a:pPr>
            <a:r>
              <a:rPr lang="en-US" dirty="0" smtClean="0">
                <a:latin typeface="+mn-lt"/>
              </a:rPr>
              <a:t>DVD: “I’m Just a Bill” (School House Rock) </a:t>
            </a:r>
          </a:p>
          <a:p>
            <a:pPr lvl="1">
              <a:lnSpc>
                <a:spcPct val="110000"/>
              </a:lnSpc>
              <a:spcBef>
                <a:spcPts val="0"/>
              </a:spcBef>
              <a:spcAft>
                <a:spcPts val="0"/>
              </a:spcAft>
            </a:pPr>
            <a:r>
              <a:rPr lang="en-US" dirty="0" smtClean="0">
                <a:latin typeface="+mn-lt"/>
              </a:rPr>
              <a:t>*can also be shown by going on YouTube (link given)</a:t>
            </a:r>
          </a:p>
          <a:p>
            <a:pPr>
              <a:lnSpc>
                <a:spcPct val="110000"/>
              </a:lnSpc>
              <a:spcBef>
                <a:spcPts val="0"/>
              </a:spcBef>
              <a:spcAft>
                <a:spcPts val="0"/>
              </a:spcAft>
              <a:buFont typeface="Wingdings" pitchFamily="2" charset="2"/>
              <a:buChar char="q"/>
            </a:pPr>
            <a:r>
              <a:rPr lang="en-US" dirty="0" smtClean="0">
                <a:latin typeface="+mn-lt"/>
              </a:rPr>
              <a:t>Stopwatch or clock with second hand</a:t>
            </a:r>
          </a:p>
          <a:p>
            <a:pPr>
              <a:lnSpc>
                <a:spcPct val="110000"/>
              </a:lnSpc>
              <a:spcBef>
                <a:spcPts val="0"/>
              </a:spcBef>
              <a:spcAft>
                <a:spcPts val="0"/>
              </a:spcAft>
              <a:buFont typeface="Wingdings" pitchFamily="2" charset="2"/>
              <a:buChar char="q"/>
            </a:pPr>
            <a:r>
              <a:rPr lang="en-US" dirty="0" smtClean="0">
                <a:latin typeface="+mn-lt"/>
              </a:rPr>
              <a:t>Blank paper (enough for each participant)</a:t>
            </a:r>
          </a:p>
          <a:p>
            <a:pPr>
              <a:lnSpc>
                <a:spcPct val="110000"/>
              </a:lnSpc>
              <a:spcBef>
                <a:spcPts val="0"/>
              </a:spcBef>
              <a:spcAft>
                <a:spcPts val="0"/>
              </a:spcAft>
              <a:buFont typeface="Wingdings" pitchFamily="2" charset="2"/>
              <a:buChar char="q"/>
            </a:pPr>
            <a:r>
              <a:rPr lang="en-US" dirty="0" smtClean="0">
                <a:latin typeface="+mn-lt"/>
              </a:rPr>
              <a:t>Pens/Pencils (enough for each participant)</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 Our Elected Officials</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3.2: Information Sources</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3.3: How a Bill Becomes a Law: Fill in the Blanks</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3.4: How a Bill Becomes a Law (Diagram)</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3.5: How a Bill Becomes a Law (Explanation)</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3.6: Budget Process</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3.7: Tips on Giving Effective Legislative Testimony</a:t>
            </a:r>
          </a:p>
          <a:p>
            <a:pPr>
              <a:lnSpc>
                <a:spcPct val="110000"/>
              </a:lnSpc>
              <a:spcBef>
                <a:spcPct val="0"/>
              </a:spcBef>
              <a:buFont typeface="Wingdings" pitchFamily="2" charset="2"/>
              <a:buChar char="q"/>
            </a:pPr>
            <a:r>
              <a:rPr lang="en-US" dirty="0" smtClean="0">
                <a:ea typeface="ＭＳ Ｐゴシック" pitchFamily="34" charset="-128"/>
                <a:cs typeface="Arial" charset="0"/>
              </a:rPr>
              <a:t>Handout 3.8: Sample Bill</a:t>
            </a:r>
            <a:endParaRPr lang="en-US" dirty="0" smtClean="0">
              <a:latin typeface="+mn-lt"/>
              <a:ea typeface="ＭＳ Ｐゴシック" pitchFamily="34" charset="-128"/>
              <a:cs typeface="Arial" charset="0"/>
            </a:endParaRP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3.9: Ways to Communicate</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3.10: Tips on Communicating with Elected Officials</a:t>
            </a:r>
          </a:p>
          <a:p>
            <a:pPr>
              <a:lnSpc>
                <a:spcPct val="110000"/>
              </a:lnSpc>
              <a:spcBef>
                <a:spcPct val="0"/>
              </a:spcBef>
              <a:buFont typeface="Wingdings" pitchFamily="2" charset="2"/>
              <a:buChar char="q"/>
            </a:pPr>
            <a:r>
              <a:rPr lang="en-US" dirty="0">
                <a:ea typeface="ＭＳ Ｐゴシック" pitchFamily="34" charset="-128"/>
                <a:cs typeface="Arial" charset="0"/>
              </a:rPr>
              <a:t> </a:t>
            </a:r>
            <a:r>
              <a:rPr lang="en-US" dirty="0" smtClean="0">
                <a:ea typeface="ＭＳ Ｐゴシック" pitchFamily="34" charset="-128"/>
                <a:cs typeface="Arial" charset="0"/>
              </a:rPr>
              <a:t>Handout 3.11: Writing to Legislators</a:t>
            </a:r>
            <a:endParaRPr lang="en-US" dirty="0" smtClean="0">
              <a:latin typeface="+mn-lt"/>
              <a:ea typeface="ＭＳ Ｐゴシック" pitchFamily="34" charset="-128"/>
              <a:cs typeface="Arial" charset="0"/>
            </a:endParaRP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3.12: Visiting Your Elected Officials</a:t>
            </a:r>
          </a:p>
          <a:p>
            <a:pPr>
              <a:lnSpc>
                <a:spcPct val="110000"/>
              </a:lnSpc>
              <a:spcBef>
                <a:spcPct val="0"/>
              </a:spcBef>
              <a:buFont typeface="Wingdings" pitchFamily="2" charset="2"/>
              <a:buChar char="q"/>
            </a:pPr>
            <a:r>
              <a:rPr lang="en-US" dirty="0">
                <a:ea typeface="ＭＳ Ｐゴシック" pitchFamily="34" charset="-128"/>
                <a:cs typeface="Arial" charset="0"/>
              </a:rPr>
              <a:t> </a:t>
            </a:r>
            <a:r>
              <a:rPr lang="en-US" dirty="0" smtClean="0">
                <a:ea typeface="ＭＳ Ｐゴシック" pitchFamily="34" charset="-128"/>
                <a:cs typeface="Arial" charset="0"/>
              </a:rPr>
              <a:t>Handout 3.13: Sample Thank You Letter</a:t>
            </a:r>
            <a:endParaRPr lang="en-US" dirty="0" smtClean="0">
              <a:latin typeface="+mn-lt"/>
              <a:ea typeface="ＭＳ Ｐゴシック" pitchFamily="34" charset="-128"/>
              <a:cs typeface="Arial" charset="0"/>
            </a:endParaRP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3.14: Tips on Media Advocacy</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3.15: Action Plan Practice</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3.16: Chapter 3 Homework</a:t>
            </a:r>
          </a:p>
          <a:p>
            <a:pPr>
              <a:lnSpc>
                <a:spcPct val="110000"/>
              </a:lnSpc>
              <a:spcBef>
                <a:spcPct val="0"/>
              </a:spcBef>
              <a:buFont typeface="Wingdings" pitchFamily="2" charset="2"/>
              <a:buChar char="q"/>
            </a:pPr>
            <a:r>
              <a:rPr lang="en-US" dirty="0" smtClean="0">
                <a:latin typeface="+mn-lt"/>
                <a:ea typeface="ＭＳ Ｐゴシック" pitchFamily="34" charset="-128"/>
                <a:cs typeface="Arial" charset="0"/>
              </a:rPr>
              <a:t>Handout 3.17: Chapter 3 Evaluation</a:t>
            </a:r>
          </a:p>
          <a:p>
            <a:pPr>
              <a:lnSpc>
                <a:spcPct val="110000"/>
              </a:lnSpc>
              <a:spcBef>
                <a:spcPts val="0"/>
              </a:spcBef>
              <a:spcAft>
                <a:spcPts val="0"/>
              </a:spcAft>
            </a:pPr>
            <a:endParaRPr lang="en-US" dirty="0" smtClean="0">
              <a:latin typeface="+mn-lt"/>
            </a:endParaRPr>
          </a:p>
          <a:p>
            <a:pPr>
              <a:lnSpc>
                <a:spcPct val="110000"/>
              </a:lnSpc>
              <a:spcBef>
                <a:spcPts val="0"/>
              </a:spcBef>
              <a:spcAft>
                <a:spcPts val="0"/>
              </a:spcAft>
            </a:pPr>
            <a:r>
              <a:rPr lang="en-US" b="1" u="sng" dirty="0" smtClean="0">
                <a:latin typeface="+mn-lt"/>
              </a:rPr>
              <a:t>Pre-Training Preparations</a:t>
            </a:r>
          </a:p>
          <a:p>
            <a:pPr>
              <a:lnSpc>
                <a:spcPct val="110000"/>
              </a:lnSpc>
              <a:spcBef>
                <a:spcPts val="0"/>
              </a:spcBef>
              <a:spcAft>
                <a:spcPts val="600"/>
              </a:spcAft>
              <a:buFont typeface="Wingdings" pitchFamily="2" charset="2"/>
              <a:buChar char="Ø"/>
            </a:pPr>
            <a:r>
              <a:rPr lang="en-US" dirty="0" smtClean="0">
                <a:latin typeface="+mn-lt"/>
              </a:rPr>
              <a:t>Familiarize yourself with this website: </a:t>
            </a:r>
            <a:r>
              <a:rPr lang="en-US" dirty="0" smtClean="0">
                <a:latin typeface="+mn-lt"/>
                <a:hlinkClick r:id="rId3"/>
              </a:rPr>
              <a:t>www.vote-smart.org</a:t>
            </a:r>
            <a:endParaRPr lang="en-US" dirty="0" smtClean="0">
              <a:latin typeface="+mn-lt"/>
            </a:endParaRPr>
          </a:p>
          <a:p>
            <a:pPr>
              <a:lnSpc>
                <a:spcPct val="110000"/>
              </a:lnSpc>
              <a:spcBef>
                <a:spcPts val="0"/>
              </a:spcBef>
              <a:spcAft>
                <a:spcPts val="600"/>
              </a:spcAft>
              <a:buFont typeface="Wingdings" pitchFamily="2" charset="2"/>
              <a:buChar char="Ø"/>
            </a:pPr>
            <a:r>
              <a:rPr lang="en-US" dirty="0" smtClean="0">
                <a:latin typeface="+mn-lt"/>
              </a:rPr>
              <a:t>If you don’t have internet access in the training location, you will refer to slide </a:t>
            </a:r>
            <a:r>
              <a:rPr lang="en-US" b="1" dirty="0" smtClean="0">
                <a:latin typeface="+mn-lt"/>
              </a:rPr>
              <a:t>14.</a:t>
            </a:r>
            <a:r>
              <a:rPr lang="en-US" dirty="0" smtClean="0">
                <a:latin typeface="+mn-lt"/>
              </a:rPr>
              <a:t> </a:t>
            </a:r>
          </a:p>
          <a:p>
            <a:pPr lvl="1">
              <a:lnSpc>
                <a:spcPct val="110000"/>
              </a:lnSpc>
              <a:spcBef>
                <a:spcPts val="0"/>
              </a:spcBef>
              <a:spcAft>
                <a:spcPts val="0"/>
              </a:spcAft>
              <a:buFont typeface="Arial" pitchFamily="34" charset="0"/>
              <a:buChar char="•"/>
            </a:pPr>
            <a:r>
              <a:rPr lang="en-US" dirty="0" smtClean="0">
                <a:latin typeface="+mn-lt"/>
              </a:rPr>
              <a:t>You will be showing participants this website, and specifically how to enter their 9 digit zip code and what information is provided from entering zip code</a:t>
            </a:r>
          </a:p>
          <a:p>
            <a:pPr lvl="1">
              <a:lnSpc>
                <a:spcPct val="110000"/>
              </a:lnSpc>
              <a:spcBef>
                <a:spcPts val="0"/>
              </a:spcBef>
              <a:spcAft>
                <a:spcPts val="0"/>
              </a:spcAft>
            </a:pPr>
            <a:endParaRPr lang="en-US" dirty="0" smtClean="0">
              <a:latin typeface="+mn-lt"/>
            </a:endParaRPr>
          </a:p>
          <a:p>
            <a:pPr>
              <a:lnSpc>
                <a:spcPct val="110000"/>
              </a:lnSpc>
              <a:spcBef>
                <a:spcPts val="0"/>
              </a:spcBef>
              <a:spcAft>
                <a:spcPts val="600"/>
              </a:spcAft>
              <a:buFont typeface="Wingdings" pitchFamily="2" charset="2"/>
              <a:buChar char="Ø"/>
            </a:pPr>
            <a:r>
              <a:rPr lang="en-US" dirty="0" smtClean="0">
                <a:latin typeface="+mn-lt"/>
              </a:rPr>
              <a:t>If you do have internet access, log onto the website and be prepared to show participants:</a:t>
            </a:r>
          </a:p>
          <a:p>
            <a:pPr lvl="1">
              <a:lnSpc>
                <a:spcPct val="110000"/>
              </a:lnSpc>
              <a:spcBef>
                <a:spcPts val="0"/>
              </a:spcBef>
              <a:spcAft>
                <a:spcPts val="0"/>
              </a:spcAft>
              <a:buFont typeface="Arial" pitchFamily="34" charset="0"/>
              <a:buChar char="•"/>
            </a:pPr>
            <a:r>
              <a:rPr lang="en-US" dirty="0" smtClean="0">
                <a:latin typeface="+mn-lt"/>
              </a:rPr>
              <a:t>How to enter their 9 digit zip code (note in some cases, a nine-digit zip code may be required. Show participants how to find their nine-digit zip code by going to usps.com</a:t>
            </a:r>
          </a:p>
          <a:p>
            <a:pPr lvl="1">
              <a:lnSpc>
                <a:spcPct val="110000"/>
              </a:lnSpc>
              <a:spcBef>
                <a:spcPts val="0"/>
              </a:spcBef>
              <a:spcAft>
                <a:spcPts val="0"/>
              </a:spcAft>
              <a:buFont typeface="Arial" pitchFamily="34" charset="0"/>
              <a:buChar char="•"/>
            </a:pPr>
            <a:r>
              <a:rPr lang="en-US" dirty="0" smtClean="0">
                <a:latin typeface="+mn-lt"/>
              </a:rPr>
              <a:t>What information is provided from entering zip code</a:t>
            </a:r>
          </a:p>
          <a:p>
            <a:pPr lvl="1">
              <a:lnSpc>
                <a:spcPct val="110000"/>
              </a:lnSpc>
              <a:spcBef>
                <a:spcPts val="0"/>
              </a:spcBef>
              <a:spcAft>
                <a:spcPts val="0"/>
              </a:spcAft>
              <a:buFont typeface="Arial" pitchFamily="34" charset="0"/>
              <a:buChar char="•"/>
            </a:pPr>
            <a:r>
              <a:rPr lang="en-US" dirty="0" smtClean="0">
                <a:latin typeface="+mn-lt"/>
              </a:rPr>
              <a:t>Where to look up their legislators</a:t>
            </a:r>
          </a:p>
          <a:p>
            <a:pPr lvl="1">
              <a:lnSpc>
                <a:spcPct val="110000"/>
              </a:lnSpc>
              <a:spcBef>
                <a:spcPts val="0"/>
              </a:spcBef>
              <a:spcAft>
                <a:spcPts val="0"/>
              </a:spcAft>
              <a:buFont typeface="Arial" pitchFamily="34" charset="0"/>
              <a:buChar char="•"/>
            </a:pPr>
            <a:r>
              <a:rPr lang="en-US" dirty="0" smtClean="0">
                <a:latin typeface="+mn-lt"/>
              </a:rPr>
              <a:t>Legislator information and vote record</a:t>
            </a:r>
          </a:p>
          <a:p>
            <a:pPr lvl="1">
              <a:lnSpc>
                <a:spcPct val="110000"/>
              </a:lnSpc>
              <a:spcBef>
                <a:spcPts val="0"/>
              </a:spcBef>
              <a:spcAft>
                <a:spcPts val="0"/>
              </a:spcAft>
            </a:pPr>
            <a:endParaRPr lang="en-US" dirty="0" smtClean="0">
              <a:latin typeface="+mn-lt"/>
            </a:endParaRPr>
          </a:p>
          <a:p>
            <a:pPr>
              <a:lnSpc>
                <a:spcPct val="110000"/>
              </a:lnSpc>
              <a:spcBef>
                <a:spcPts val="0"/>
              </a:spcBef>
              <a:spcAft>
                <a:spcPts val="0"/>
              </a:spcAft>
              <a:buFont typeface="Wingdings" pitchFamily="2" charset="2"/>
              <a:buChar char="Ø"/>
            </a:pPr>
            <a:r>
              <a:rPr lang="en-US" dirty="0" smtClean="0">
                <a:latin typeface="+mn-lt"/>
              </a:rPr>
              <a:t> It may be helpful to bring an example of a recently passed bill to use as an example in the “How Bills Become Laws section”</a:t>
            </a:r>
          </a:p>
          <a:p>
            <a:pPr>
              <a:spcBef>
                <a:spcPts val="0"/>
              </a:spcBef>
            </a:pPr>
            <a:endParaRPr lang="en-US" dirty="0" smtClean="0"/>
          </a:p>
        </p:txBody>
      </p:sp>
      <p:sp>
        <p:nvSpPr>
          <p:cNvPr id="4" name="Slide Number Placeholder 3"/>
          <p:cNvSpPr>
            <a:spLocks noGrp="1"/>
          </p:cNvSpPr>
          <p:nvPr>
            <p:ph type="sldNum" sz="quarter" idx="10"/>
          </p:nvPr>
        </p:nvSpPr>
        <p:spPr/>
        <p:txBody>
          <a:bodyPr/>
          <a:lstStyle/>
          <a:p>
            <a:fld id="{DAE571A0-9D9F-4880-999F-3FC8BB55788E}" type="slidenum">
              <a:rPr lang="en-US" smtClean="0"/>
              <a:pPr/>
              <a:t>2</a:t>
            </a:fld>
            <a:endParaRPr lang="en-US" dirty="0"/>
          </a:p>
        </p:txBody>
      </p:sp>
    </p:spTree>
    <p:extLst>
      <p:ext uri="{BB962C8B-B14F-4D97-AF65-F5344CB8AC3E}">
        <p14:creationId xmlns:p14="http://schemas.microsoft.com/office/powerpoint/2010/main" val="347092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04801"/>
            <a:ext cx="5607050" cy="8294688"/>
          </a:xfrm>
        </p:spPr>
        <p:txBody>
          <a:bodyPr>
            <a:normAutofit fontScale="92500" lnSpcReduction="10000"/>
          </a:bodyPr>
          <a:lstStyle/>
          <a:p>
            <a:pPr>
              <a:spcBef>
                <a:spcPts val="0"/>
              </a:spcBef>
            </a:pPr>
            <a:r>
              <a:rPr lang="en-US" sz="1300" u="sng" dirty="0" smtClean="0">
                <a:latin typeface="+mn-lt"/>
              </a:rPr>
              <a:t>What happens to our bill next? </a:t>
            </a:r>
            <a:r>
              <a:rPr lang="en-US" sz="1300" dirty="0" smtClean="0">
                <a:latin typeface="+mn-lt"/>
              </a:rPr>
              <a:t> (You can refer to Handout 3.5 for this process.)</a:t>
            </a:r>
          </a:p>
          <a:p>
            <a:pPr>
              <a:spcBef>
                <a:spcPts val="0"/>
              </a:spcBef>
            </a:pPr>
            <a:endParaRPr lang="en-US" sz="1300" u="sng" dirty="0" smtClean="0">
              <a:latin typeface="+mn-lt"/>
            </a:endParaRPr>
          </a:p>
          <a:p>
            <a:pPr marL="228600" indent="-228600">
              <a:spcBef>
                <a:spcPts val="0"/>
              </a:spcBef>
              <a:buFont typeface="+mj-lt"/>
              <a:buAutoNum type="arabicPeriod"/>
            </a:pPr>
            <a:r>
              <a:rPr lang="en-US" sz="1300" i="1" dirty="0" smtClean="0">
                <a:latin typeface="+mn-lt"/>
              </a:rPr>
              <a:t>The bill is drafted. **</a:t>
            </a:r>
            <a:r>
              <a:rPr lang="en-US" sz="1300" b="1" i="1" dirty="0" smtClean="0">
                <a:latin typeface="+mn-lt"/>
              </a:rPr>
              <a:t>This is a good place to provide input to a legislator since it will set the stage for the discussions. </a:t>
            </a:r>
            <a:endParaRPr lang="en-US" sz="1300" i="1" dirty="0" smtClean="0">
              <a:latin typeface="+mn-lt"/>
            </a:endParaRPr>
          </a:p>
          <a:p>
            <a:pPr marL="228600" lvl="0" indent="-228600">
              <a:spcBef>
                <a:spcPts val="0"/>
              </a:spcBef>
              <a:buFont typeface="+mj-lt"/>
              <a:buAutoNum type="arabicPeriod"/>
            </a:pPr>
            <a:r>
              <a:rPr lang="en-US" sz="1300" i="1" dirty="0" smtClean="0">
                <a:latin typeface="+mn-lt"/>
              </a:rPr>
              <a:t>The bill is then introduced in a house of the legislature</a:t>
            </a:r>
            <a:r>
              <a:rPr lang="en-US" sz="1300" b="1" i="1" dirty="0" smtClean="0">
                <a:latin typeface="+mn-lt"/>
              </a:rPr>
              <a:t>.</a:t>
            </a:r>
            <a:endParaRPr lang="en-US" sz="1300" i="1" dirty="0" smtClean="0">
              <a:latin typeface="+mn-lt"/>
            </a:endParaRPr>
          </a:p>
          <a:p>
            <a:pPr marL="228600" lvl="0" indent="-228600">
              <a:spcBef>
                <a:spcPts val="0"/>
              </a:spcBef>
              <a:buFont typeface="+mj-lt"/>
              <a:buAutoNum type="arabicPeriod"/>
            </a:pPr>
            <a:r>
              <a:rPr lang="en-US" sz="1300" i="1" dirty="0" smtClean="0">
                <a:latin typeface="+mn-lt"/>
              </a:rPr>
              <a:t>Next the bill is referred to the appropriate committee for consideration. Usually the committee refers it to a sub-committee.  </a:t>
            </a:r>
          </a:p>
          <a:p>
            <a:pPr marL="685800" lvl="1" indent="-228600">
              <a:spcBef>
                <a:spcPts val="0"/>
              </a:spcBef>
              <a:buFont typeface="Arial" pitchFamily="34" charset="0"/>
              <a:buChar char="•"/>
            </a:pPr>
            <a:r>
              <a:rPr lang="en-US" sz="1300" i="1" dirty="0" smtClean="0">
                <a:latin typeface="+mn-lt"/>
              </a:rPr>
              <a:t>Meetings are scheduled to consider the bill and are open to the public. **</a:t>
            </a:r>
            <a:r>
              <a:rPr lang="en-US" sz="1300" b="1" i="1" dirty="0" smtClean="0">
                <a:latin typeface="+mn-lt"/>
              </a:rPr>
              <a:t>This is another place to provide input.  </a:t>
            </a:r>
            <a:endParaRPr lang="en-US" sz="1300" i="1" dirty="0" smtClean="0">
              <a:latin typeface="+mn-lt"/>
            </a:endParaRPr>
          </a:p>
          <a:p>
            <a:pPr marL="685800" lvl="1" indent="-228600">
              <a:spcBef>
                <a:spcPts val="0"/>
              </a:spcBef>
              <a:buFont typeface="Arial" pitchFamily="34" charset="0"/>
              <a:buChar char="•"/>
            </a:pPr>
            <a:r>
              <a:rPr lang="en-US" sz="1300" i="1" dirty="0" smtClean="0">
                <a:latin typeface="+mn-lt"/>
              </a:rPr>
              <a:t>Sub-committees can revise the bill before approving it and sending it back to the full committee.</a:t>
            </a:r>
          </a:p>
          <a:p>
            <a:pPr marL="228600" lvl="0" indent="-228600">
              <a:spcBef>
                <a:spcPts val="0"/>
              </a:spcBef>
              <a:buFont typeface="+mj-lt"/>
              <a:buAutoNum type="arabicPeriod"/>
            </a:pPr>
            <a:r>
              <a:rPr lang="en-US" sz="1300" i="1" dirty="0" smtClean="0">
                <a:latin typeface="+mn-lt"/>
              </a:rPr>
              <a:t>The full committee will either:</a:t>
            </a:r>
          </a:p>
          <a:p>
            <a:pPr marL="685800" lvl="1" indent="-228600">
              <a:spcBef>
                <a:spcPts val="0"/>
              </a:spcBef>
              <a:buFont typeface="Arial" pitchFamily="34" charset="0"/>
              <a:buChar char="•"/>
            </a:pPr>
            <a:r>
              <a:rPr lang="en-US" sz="1300" i="1" dirty="0" smtClean="0">
                <a:latin typeface="+mn-lt"/>
              </a:rPr>
              <a:t>hold more hearings and revise the bill,</a:t>
            </a:r>
          </a:p>
          <a:p>
            <a:pPr marL="685800" lvl="1" indent="-228600">
              <a:spcBef>
                <a:spcPts val="0"/>
              </a:spcBef>
              <a:buFont typeface="Arial" pitchFamily="34" charset="0"/>
              <a:buChar char="•"/>
            </a:pPr>
            <a:r>
              <a:rPr lang="en-US" sz="1300" i="1" dirty="0" smtClean="0">
                <a:latin typeface="+mn-lt"/>
              </a:rPr>
              <a:t>approve the bill and send it to the full legislative body as is, with amendments or by a substitute bill</a:t>
            </a:r>
          </a:p>
          <a:p>
            <a:pPr marL="685800" lvl="1" indent="-228600">
              <a:spcBef>
                <a:spcPts val="0"/>
              </a:spcBef>
              <a:buFont typeface="Arial" pitchFamily="34" charset="0"/>
              <a:buChar char="•"/>
            </a:pPr>
            <a:r>
              <a:rPr lang="en-US" sz="1300" i="1" dirty="0" smtClean="0">
                <a:latin typeface="+mn-lt"/>
              </a:rPr>
              <a:t>take no action so there is no further consideration of the bill.</a:t>
            </a:r>
          </a:p>
          <a:p>
            <a:pPr marL="685800" lvl="1" indent="-228600">
              <a:spcBef>
                <a:spcPts val="0"/>
              </a:spcBef>
            </a:pPr>
            <a:r>
              <a:rPr lang="en-US" sz="1300" i="1" dirty="0" smtClean="0">
                <a:latin typeface="+mn-lt"/>
              </a:rPr>
              <a:t>**</a:t>
            </a:r>
            <a:r>
              <a:rPr lang="en-US" sz="1300" b="1" i="1" dirty="0" smtClean="0">
                <a:latin typeface="+mn-lt"/>
              </a:rPr>
              <a:t>This is another important place for input to help ensure the outcome you support occurs.</a:t>
            </a:r>
            <a:endParaRPr lang="en-US" sz="1300" i="1" dirty="0" smtClean="0">
              <a:latin typeface="+mn-lt"/>
            </a:endParaRPr>
          </a:p>
          <a:p>
            <a:pPr marL="228600" lvl="0" indent="-228600">
              <a:spcBef>
                <a:spcPts val="0"/>
              </a:spcBef>
              <a:buFont typeface="+mj-lt"/>
              <a:buAutoNum type="arabicPeriod"/>
            </a:pPr>
            <a:r>
              <a:rPr lang="en-US" sz="1300" i="1" dirty="0" smtClean="0">
                <a:latin typeface="+mn-lt"/>
              </a:rPr>
              <a:t>A bill is approved when it passes both houses in identical form. </a:t>
            </a:r>
          </a:p>
          <a:p>
            <a:pPr marL="685800" lvl="1" indent="-228600">
              <a:spcBef>
                <a:spcPts val="0"/>
              </a:spcBef>
            </a:pPr>
            <a:r>
              <a:rPr lang="en-US" sz="1300" b="1" i="1" dirty="0" smtClean="0">
                <a:latin typeface="+mn-lt"/>
              </a:rPr>
              <a:t>**This is another place for input. Your legislator needs to know how you would like him/her to vote and why.</a:t>
            </a:r>
          </a:p>
          <a:p>
            <a:pPr lvl="1">
              <a:spcBef>
                <a:spcPts val="0"/>
              </a:spcBef>
            </a:pPr>
            <a:endParaRPr lang="en-US" b="1" dirty="0" smtClean="0">
              <a:latin typeface="+mn-lt"/>
            </a:endParaRPr>
          </a:p>
          <a:p>
            <a:pPr lvl="1">
              <a:spcBef>
                <a:spcPts val="0"/>
              </a:spcBef>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buFont typeface="Arial" pitchFamily="34" charset="0"/>
              <a:buChar char="•"/>
            </a:pPr>
            <a:endParaRPr lang="en-US" b="1" dirty="0" smtClean="0">
              <a:latin typeface="+mn-lt"/>
            </a:endParaRPr>
          </a:p>
          <a:p>
            <a:pPr lvl="1">
              <a:spcBef>
                <a:spcPts val="0"/>
              </a:spcBef>
            </a:pPr>
            <a:endParaRPr lang="en-US" b="1" dirty="0" smtClean="0">
              <a:latin typeface="+mn-lt"/>
            </a:endParaRPr>
          </a:p>
          <a:p>
            <a:pPr marL="0" lvl="1">
              <a:spcBef>
                <a:spcPts val="0"/>
              </a:spcBef>
              <a:buFont typeface="Wingdings" pitchFamily="2" charset="2"/>
              <a:buChar char="Ø"/>
            </a:pPr>
            <a:endParaRPr lang="en-US" dirty="0" smtClean="0">
              <a:latin typeface="+mn-lt"/>
            </a:endParaRPr>
          </a:p>
          <a:p>
            <a:pPr marL="0" lvl="1">
              <a:spcBef>
                <a:spcPts val="0"/>
              </a:spcBef>
            </a:pPr>
            <a:endParaRPr lang="en-US" dirty="0" smtClean="0">
              <a:latin typeface="+mn-lt"/>
            </a:endParaRPr>
          </a:p>
          <a:p>
            <a:pPr marL="0" lvl="1">
              <a:spcBef>
                <a:spcPts val="0"/>
              </a:spcBef>
              <a:buFont typeface="Wingdings" pitchFamily="2" charset="2"/>
              <a:buChar char="Ø"/>
            </a:pPr>
            <a:endParaRPr lang="en-US" dirty="0" smtClean="0">
              <a:latin typeface="+mn-lt"/>
            </a:endParaRPr>
          </a:p>
          <a:p>
            <a:pPr marL="0" lvl="1">
              <a:spcBef>
                <a:spcPts val="0"/>
              </a:spcBef>
              <a:buFont typeface="Wingdings" pitchFamily="2" charset="2"/>
              <a:buChar char="Ø"/>
            </a:pPr>
            <a:r>
              <a:rPr lang="en-US" sz="1300" dirty="0" smtClean="0">
                <a:latin typeface="+mn-lt"/>
              </a:rPr>
              <a:t>At this point if the bill has passed both houses of the legislature it is still only a bill. </a:t>
            </a:r>
          </a:p>
          <a:p>
            <a:pPr marL="0" lvl="1">
              <a:spcBef>
                <a:spcPts val="0"/>
              </a:spcBef>
              <a:buFont typeface="Wingdings" pitchFamily="2" charset="2"/>
              <a:buChar char="Ø"/>
            </a:pPr>
            <a:r>
              <a:rPr lang="en-US" sz="1300" dirty="0" smtClean="0">
                <a:latin typeface="+mn-lt"/>
              </a:rPr>
              <a:t>It needs to be signed before it becomes law</a:t>
            </a:r>
            <a:r>
              <a:rPr lang="en-US" dirty="0" smtClean="0">
                <a:latin typeface="+mn-lt"/>
              </a:rPr>
              <a:t>.</a:t>
            </a:r>
          </a:p>
          <a:p>
            <a:pPr marL="0" lvl="1">
              <a:spcBef>
                <a:spcPts val="0"/>
              </a:spcBef>
            </a:pPr>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20</a:t>
            </a:fld>
            <a:endParaRPr lang="en-US" dirty="0"/>
          </a:p>
        </p:txBody>
      </p:sp>
      <p:sp>
        <p:nvSpPr>
          <p:cNvPr id="5" name="TextBox 4"/>
          <p:cNvSpPr txBox="1"/>
          <p:nvPr/>
        </p:nvSpPr>
        <p:spPr>
          <a:xfrm>
            <a:off x="762000" y="4038600"/>
            <a:ext cx="548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PRE-ACTIVITY:  “Creating Legislation, Part 2”</a:t>
            </a:r>
          </a:p>
          <a:p>
            <a:r>
              <a:rPr lang="en-US" sz="1200" dirty="0" smtClean="0"/>
              <a:t>Keep chart paper with group legislation visible.  Hang a piece of chart paper on an easel or the wall.  Divide participants into small groups. </a:t>
            </a:r>
          </a:p>
        </p:txBody>
      </p:sp>
      <p:sp>
        <p:nvSpPr>
          <p:cNvPr id="6" name="TextBox 5"/>
          <p:cNvSpPr txBox="1"/>
          <p:nvPr/>
        </p:nvSpPr>
        <p:spPr>
          <a:xfrm>
            <a:off x="762000" y="4800600"/>
            <a:ext cx="5486400" cy="3908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ACTIVITY:  “Creating Legislation, Part 2”</a:t>
            </a:r>
          </a:p>
          <a:p>
            <a:r>
              <a:rPr lang="en-US" sz="1200" dirty="0" smtClean="0"/>
              <a:t>Using the group’s legislation, direct groups to come up with ideas about:</a:t>
            </a:r>
          </a:p>
          <a:p>
            <a:pPr lvl="1">
              <a:buFont typeface="Arial" pitchFamily="34" charset="0"/>
              <a:buChar char="•"/>
            </a:pPr>
            <a:r>
              <a:rPr lang="en-US" sz="1200" i="1" dirty="0" smtClean="0"/>
              <a:t>What type of input might you provide at the various places where input is important?</a:t>
            </a:r>
          </a:p>
          <a:p>
            <a:pPr lvl="1">
              <a:buFont typeface="Arial" pitchFamily="34" charset="0"/>
              <a:buChar char="•"/>
            </a:pPr>
            <a:r>
              <a:rPr lang="en-US" sz="1200" i="1" dirty="0" smtClean="0"/>
              <a:t>What do these legislators need to hear or know about this issue that they might not know? What do you want them to know?</a:t>
            </a:r>
          </a:p>
          <a:p>
            <a:pPr lvl="1">
              <a:buFont typeface="Arial" pitchFamily="34" charset="0"/>
              <a:buChar char="•"/>
            </a:pPr>
            <a:r>
              <a:rPr lang="en-US" sz="1200" i="1" dirty="0" smtClean="0"/>
              <a:t>How would they provide the input: email, letters, in person, testimony etc.? Be creative.</a:t>
            </a:r>
          </a:p>
          <a:p>
            <a:pPr lvl="1">
              <a:buFont typeface="Arial" pitchFamily="34" charset="0"/>
              <a:buChar char="•"/>
            </a:pPr>
            <a:r>
              <a:rPr lang="en-US" sz="1200" i="1" dirty="0" smtClean="0"/>
              <a:t> Who are your potential allies?</a:t>
            </a:r>
          </a:p>
          <a:p>
            <a:pPr lvl="1"/>
            <a:endParaRPr lang="en-US" sz="1200" dirty="0" smtClean="0"/>
          </a:p>
          <a:p>
            <a:pPr>
              <a:buFont typeface="Wingdings" pitchFamily="2" charset="2"/>
              <a:buChar char="Ø"/>
            </a:pPr>
            <a:r>
              <a:rPr lang="en-US" sz="1200" dirty="0" smtClean="0"/>
              <a:t>Examples of input: </a:t>
            </a:r>
          </a:p>
          <a:p>
            <a:pPr lvl="1">
              <a:buFont typeface="Arial" pitchFamily="34" charset="0"/>
              <a:buChar char="•"/>
            </a:pPr>
            <a:r>
              <a:rPr lang="en-US" sz="1200" dirty="0" smtClean="0"/>
              <a:t> Write letters, send emails, post on social media, make phone calls, send faxes, provide data or research, tell personal stories, show pictures</a:t>
            </a:r>
          </a:p>
          <a:p>
            <a:pPr>
              <a:buFont typeface="Arial" pitchFamily="34" charset="0"/>
              <a:buChar char="•"/>
              <a:defRPr/>
            </a:pPr>
            <a:r>
              <a:rPr lang="en-US" sz="1100" dirty="0" smtClean="0">
                <a:solidFill>
                  <a:srgbClr val="000000"/>
                </a:solidFill>
                <a:ea typeface="ＭＳ Ｐゴシック" pitchFamily="34" charset="-128"/>
                <a:cs typeface="Arial" pitchFamily="34" charset="0"/>
              </a:rPr>
              <a:t>Find out if you can provide testimony at committee or sub-committee meetings.</a:t>
            </a:r>
          </a:p>
          <a:p>
            <a:pPr>
              <a:buFont typeface="Arial" pitchFamily="34" charset="0"/>
              <a:buChar char="•"/>
              <a:defRPr/>
            </a:pPr>
            <a:r>
              <a:rPr lang="en-US" sz="1100" dirty="0" smtClean="0">
                <a:solidFill>
                  <a:srgbClr val="000000"/>
                </a:solidFill>
                <a:ea typeface="ＭＳ Ｐゴシック" pitchFamily="34" charset="-128"/>
                <a:cs typeface="Arial" pitchFamily="34" charset="0"/>
              </a:rPr>
              <a:t>Ask them to think of partners who might be interested in the bill and willing to help get the message across? </a:t>
            </a:r>
          </a:p>
          <a:p>
            <a:pPr>
              <a:buFont typeface="Arial" pitchFamily="34" charset="0"/>
              <a:buChar char="•"/>
              <a:defRPr/>
            </a:pPr>
            <a:r>
              <a:rPr lang="en-US" sz="1100" dirty="0" smtClean="0">
                <a:solidFill>
                  <a:srgbClr val="000000"/>
                </a:solidFill>
                <a:ea typeface="ＭＳ Ｐゴシック" pitchFamily="34" charset="-128"/>
                <a:cs typeface="Arial" pitchFamily="34" charset="0"/>
              </a:rPr>
              <a:t>Could hiring lobbyists be feasible?</a:t>
            </a:r>
          </a:p>
          <a:p>
            <a:pPr>
              <a:buFont typeface="Arial" pitchFamily="34" charset="0"/>
              <a:buChar char="•"/>
            </a:pPr>
            <a:endParaRPr lang="en-US" sz="1200" dirty="0" smtClean="0"/>
          </a:p>
          <a:p>
            <a:r>
              <a:rPr lang="en-US" sz="1200" dirty="0" smtClean="0"/>
              <a:t>Give the group 5-8 minutes and them have each group report back their ideas.</a:t>
            </a:r>
          </a:p>
          <a:p>
            <a:pPr>
              <a:buFont typeface="Arial" pitchFamily="34" charset="0"/>
              <a:buChar char="•"/>
            </a:pPr>
            <a:endParaRPr lang="en-US" sz="1200" dirty="0" smtClean="0"/>
          </a:p>
          <a:p>
            <a:r>
              <a:rPr lang="en-US" sz="1200" b="1" dirty="0" smtClean="0"/>
              <a:t>Chart responses.</a:t>
            </a:r>
            <a:endParaRPr lang="en-US" sz="1200" dirty="0" smtClean="0"/>
          </a:p>
        </p:txBody>
      </p:sp>
    </p:spTree>
    <p:extLst>
      <p:ext uri="{BB962C8B-B14F-4D97-AF65-F5344CB8AC3E}">
        <p14:creationId xmlns:p14="http://schemas.microsoft.com/office/powerpoint/2010/main" val="3674195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696913"/>
            <a:ext cx="3581400" cy="2686050"/>
          </a:xfrm>
        </p:spPr>
      </p:sp>
      <p:sp>
        <p:nvSpPr>
          <p:cNvPr id="3" name="Notes Placeholder 2"/>
          <p:cNvSpPr>
            <a:spLocks noGrp="1"/>
          </p:cNvSpPr>
          <p:nvPr>
            <p:ph type="body" idx="1"/>
          </p:nvPr>
        </p:nvSpPr>
        <p:spPr>
          <a:xfrm>
            <a:off x="685800" y="3429001"/>
            <a:ext cx="5622925" cy="5181600"/>
          </a:xfrm>
        </p:spPr>
        <p:txBody>
          <a:bodyPr>
            <a:normAutofit fontScale="92500" lnSpcReduction="20000"/>
          </a:bodyPr>
          <a:lstStyle/>
          <a:p>
            <a:pPr>
              <a:spcBef>
                <a:spcPts val="0"/>
              </a:spcBef>
            </a:pPr>
            <a:r>
              <a:rPr lang="en-US" sz="1200" b="1" i="1" dirty="0" smtClean="0">
                <a:latin typeface="+mn-lt"/>
              </a:rPr>
              <a:t>Facilitator Notes:</a:t>
            </a:r>
          </a:p>
          <a:p>
            <a:pPr>
              <a:spcBef>
                <a:spcPts val="0"/>
              </a:spcBef>
            </a:pPr>
            <a:endParaRPr lang="en-US" sz="1200" b="1" i="1" dirty="0" smtClean="0">
              <a:latin typeface="+mn-lt"/>
            </a:endParaRPr>
          </a:p>
          <a:p>
            <a:pPr>
              <a:spcBef>
                <a:spcPts val="0"/>
              </a:spcBef>
            </a:pPr>
            <a:endParaRPr lang="en-US" sz="1200" b="1" i="1" dirty="0" smtClean="0">
              <a:latin typeface="+mn-lt"/>
            </a:endParaRPr>
          </a:p>
          <a:p>
            <a:pPr>
              <a:spcBef>
                <a:spcPts val="0"/>
              </a:spcBef>
            </a:pPr>
            <a:endParaRPr lang="en-US" sz="1200" u="sng" dirty="0" smtClean="0">
              <a:latin typeface="+mn-lt"/>
            </a:endParaRPr>
          </a:p>
          <a:p>
            <a:pPr>
              <a:spcBef>
                <a:spcPts val="0"/>
              </a:spcBef>
            </a:pPr>
            <a:r>
              <a:rPr lang="en-US" sz="1200" u="sng" dirty="0" smtClean="0">
                <a:latin typeface="+mn-lt"/>
              </a:rPr>
              <a:t>Who signs the bill into law?</a:t>
            </a:r>
          </a:p>
          <a:p>
            <a:pPr>
              <a:spcBef>
                <a:spcPts val="0"/>
              </a:spcBef>
            </a:pPr>
            <a:r>
              <a:rPr lang="en-US" sz="1200" i="1" dirty="0" smtClean="0">
                <a:latin typeface="+mn-lt"/>
              </a:rPr>
              <a:t>The Chief Executive of the executive branch signs bills into law. </a:t>
            </a:r>
          </a:p>
          <a:p>
            <a:pPr lvl="1">
              <a:spcBef>
                <a:spcPts val="0"/>
              </a:spcBef>
              <a:buFont typeface="Arial" pitchFamily="34" charset="0"/>
              <a:buChar char="•"/>
            </a:pPr>
            <a:r>
              <a:rPr lang="en-US" sz="1200" i="1" dirty="0" smtClean="0">
                <a:latin typeface="+mn-lt"/>
              </a:rPr>
              <a:t>At the federal level this is the President.</a:t>
            </a:r>
          </a:p>
          <a:p>
            <a:pPr lvl="1">
              <a:spcBef>
                <a:spcPts val="0"/>
              </a:spcBef>
              <a:buFont typeface="Arial" pitchFamily="34" charset="0"/>
              <a:buChar char="•"/>
            </a:pPr>
            <a:r>
              <a:rPr lang="en-US" sz="1200" i="1" dirty="0" smtClean="0">
                <a:latin typeface="+mn-lt"/>
              </a:rPr>
              <a:t>At the state level it is the Governor.</a:t>
            </a:r>
          </a:p>
          <a:p>
            <a:pPr>
              <a:spcBef>
                <a:spcPts val="0"/>
              </a:spcBef>
            </a:pPr>
            <a:r>
              <a:rPr lang="en-US" sz="1200" i="1" dirty="0" smtClean="0">
                <a:latin typeface="+mn-lt"/>
              </a:rPr>
              <a:t> </a:t>
            </a:r>
          </a:p>
          <a:p>
            <a:pPr>
              <a:spcBef>
                <a:spcPts val="0"/>
              </a:spcBef>
            </a:pPr>
            <a:r>
              <a:rPr lang="en-US" sz="1200" i="1" dirty="0" smtClean="0">
                <a:latin typeface="+mn-lt"/>
              </a:rPr>
              <a:t>The Chief Executive has 4 choices when the legislature sends him/her a bill: </a:t>
            </a:r>
          </a:p>
          <a:p>
            <a:pPr lvl="1">
              <a:spcBef>
                <a:spcPts val="0"/>
              </a:spcBef>
              <a:buFont typeface="Arial" pitchFamily="34" charset="0"/>
              <a:buChar char="•"/>
            </a:pPr>
            <a:r>
              <a:rPr lang="en-US" sz="1200" i="1" dirty="0" smtClean="0">
                <a:latin typeface="+mn-lt"/>
              </a:rPr>
              <a:t>Sign the bill into law.</a:t>
            </a:r>
          </a:p>
          <a:p>
            <a:pPr lvl="1">
              <a:spcBef>
                <a:spcPts val="0"/>
              </a:spcBef>
              <a:buFont typeface="Arial" pitchFamily="34" charset="0"/>
              <a:buChar char="•"/>
            </a:pPr>
            <a:r>
              <a:rPr lang="en-US" sz="1200" i="1" dirty="0" smtClean="0">
                <a:latin typeface="+mn-lt"/>
              </a:rPr>
              <a:t>Veto the bill and send it back to Legislature with recommendations.</a:t>
            </a:r>
          </a:p>
          <a:p>
            <a:pPr lvl="1">
              <a:spcBef>
                <a:spcPts val="0"/>
              </a:spcBef>
              <a:buFont typeface="Arial" pitchFamily="34" charset="0"/>
              <a:buChar char="•"/>
            </a:pPr>
            <a:r>
              <a:rPr lang="en-US" sz="1200" i="1" dirty="0" smtClean="0">
                <a:latin typeface="+mn-lt"/>
              </a:rPr>
              <a:t>Take no action while Legislature is in session, in which case the bill becomes law in 10 days.</a:t>
            </a:r>
          </a:p>
          <a:p>
            <a:pPr lvl="1">
              <a:spcBef>
                <a:spcPts val="0"/>
              </a:spcBef>
              <a:buFont typeface="Arial" pitchFamily="34" charset="0"/>
              <a:buChar char="•"/>
            </a:pPr>
            <a:r>
              <a:rPr lang="en-US" sz="1200" i="1" dirty="0" smtClean="0">
                <a:latin typeface="+mn-lt"/>
              </a:rPr>
              <a:t>Take no action and let the bill die after the Legislature has adjourned for the session. (This is called a pocket veto.)</a:t>
            </a:r>
          </a:p>
          <a:p>
            <a:pPr>
              <a:spcBef>
                <a:spcPts val="0"/>
              </a:spcBef>
            </a:pPr>
            <a:r>
              <a:rPr lang="en-US" sz="1200" i="1" dirty="0" smtClean="0">
                <a:latin typeface="+mn-lt"/>
              </a:rPr>
              <a:t> </a:t>
            </a:r>
          </a:p>
          <a:p>
            <a:pPr>
              <a:spcBef>
                <a:spcPts val="0"/>
              </a:spcBef>
            </a:pPr>
            <a:r>
              <a:rPr lang="en-US" sz="1200" i="1" dirty="0" smtClean="0">
                <a:latin typeface="+mn-lt"/>
              </a:rPr>
              <a:t>Vetoed bills return to the legislature which must override the bill by a 2/3 majority of both houses. While both the CA Legislature and Congress have overridden vetoed bills on occasion, it is very difficult to get 2/3 of both houses to override a veto.</a:t>
            </a:r>
          </a:p>
          <a:p>
            <a:pPr>
              <a:spcBef>
                <a:spcPts val="0"/>
              </a:spcBef>
            </a:pPr>
            <a:endParaRPr lang="en-US" sz="1200" i="1" dirty="0" smtClean="0">
              <a:latin typeface="+mn-lt"/>
            </a:endParaRPr>
          </a:p>
          <a:p>
            <a:pPr>
              <a:spcBef>
                <a:spcPts val="0"/>
              </a:spcBef>
              <a:buFont typeface="Wingdings" pitchFamily="2" charset="2"/>
              <a:buChar char="Ø"/>
            </a:pPr>
            <a:r>
              <a:rPr lang="en-US" sz="1200" i="1" dirty="0" smtClean="0">
                <a:latin typeface="+mn-lt"/>
              </a:rPr>
              <a:t> It is important to remember that it is a long and difficult process to get a bill passed and signed into law. Sometimes advocates become impatient because it doesn’t happen quickly enough, especially if they believe their idea is a good one. Bills are reintroduced year after year. Most of the </a:t>
            </a:r>
            <a:r>
              <a:rPr lang="en-US" sz="1200" b="1" i="1" dirty="0" smtClean="0">
                <a:latin typeface="+mn-lt"/>
              </a:rPr>
              <a:t>Key Legislation</a:t>
            </a:r>
            <a:r>
              <a:rPr lang="en-US" sz="1200" i="1" dirty="0" smtClean="0">
                <a:latin typeface="+mn-lt"/>
              </a:rPr>
              <a:t> and </a:t>
            </a:r>
            <a:r>
              <a:rPr lang="en-US" sz="1200" b="1" i="1" dirty="0" smtClean="0">
                <a:latin typeface="+mn-lt"/>
              </a:rPr>
              <a:t>Policies </a:t>
            </a:r>
            <a:r>
              <a:rPr lang="en-US" sz="1200" i="1" dirty="0" smtClean="0">
                <a:latin typeface="+mn-lt"/>
              </a:rPr>
              <a:t>we talked about in our first training session took years to pass. </a:t>
            </a:r>
          </a:p>
          <a:p>
            <a:pPr lvl="0">
              <a:spcBef>
                <a:spcPts val="0"/>
              </a:spcBef>
              <a:buFont typeface="Wingdings" pitchFamily="2" charset="2"/>
              <a:buChar char="Ø"/>
            </a:pPr>
            <a:r>
              <a:rPr lang="en-US" sz="1200" b="1" i="1" dirty="0" smtClean="0">
                <a:latin typeface="+mn-lt"/>
              </a:rPr>
              <a:t>It takes time to build support. </a:t>
            </a:r>
          </a:p>
          <a:p>
            <a:pPr lvl="0">
              <a:spcBef>
                <a:spcPts val="0"/>
              </a:spcBef>
              <a:buFont typeface="Wingdings" pitchFamily="2" charset="2"/>
              <a:buChar char="Ø"/>
            </a:pPr>
            <a:endParaRPr lang="en-US" sz="1200" b="1" i="1" dirty="0" smtClean="0"/>
          </a:p>
          <a:p>
            <a:pPr lvl="0">
              <a:spcBef>
                <a:spcPts val="0"/>
              </a:spcBef>
            </a:pPr>
            <a:r>
              <a:rPr lang="en-US" sz="1200" b="1" i="1" dirty="0" smtClean="0">
                <a:latin typeface="+mn-lt"/>
              </a:rPr>
              <a:t>Note: If you have a sample of recently passed bill, make copies and distribute to participants. Sample bills can be found at:</a:t>
            </a:r>
          </a:p>
          <a:p>
            <a:pPr lvl="0">
              <a:spcBef>
                <a:spcPts val="0"/>
              </a:spcBef>
              <a:buFont typeface="Arial" pitchFamily="34" charset="0"/>
              <a:buChar char="•"/>
            </a:pPr>
            <a:r>
              <a:rPr lang="en-US" sz="1200" b="1" i="1" dirty="0" smtClean="0">
                <a:latin typeface="+mn-lt"/>
              </a:rPr>
              <a:t> leginfo.ca.gov</a:t>
            </a:r>
          </a:p>
          <a:p>
            <a:pPr>
              <a:spcBef>
                <a:spcPts val="0"/>
              </a:spcBef>
              <a:buFont typeface="Arial" pitchFamily="34" charset="0"/>
              <a:buChar char="•"/>
            </a:pPr>
            <a:r>
              <a:rPr lang="en-US" sz="1200" b="1" i="1" dirty="0" smtClean="0"/>
              <a:t>www.legislature.ca.gov</a:t>
            </a:r>
          </a:p>
          <a:p>
            <a:pPr lvl="0">
              <a:spcBef>
                <a:spcPts val="0"/>
              </a:spcBef>
            </a:pPr>
            <a:endParaRPr lang="en-US" sz="1200" b="1" i="1" dirty="0" smtClean="0"/>
          </a:p>
          <a:p>
            <a:pPr lvl="0">
              <a:spcBef>
                <a:spcPts val="0"/>
              </a:spcBef>
            </a:pPr>
            <a:r>
              <a:rPr lang="en-US" sz="1200" b="1" i="1" dirty="0" smtClean="0"/>
              <a:t>Share online resources for researching and tracking bills:</a:t>
            </a:r>
          </a:p>
          <a:p>
            <a:pPr lvl="0">
              <a:spcBef>
                <a:spcPts val="0"/>
              </a:spcBef>
              <a:buFont typeface="Arial" pitchFamily="34" charset="0"/>
              <a:buChar char="•"/>
            </a:pPr>
            <a:r>
              <a:rPr lang="en-US" sz="1200" b="1" i="1" dirty="0" smtClean="0">
                <a:latin typeface="+mn-lt"/>
                <a:hlinkClick r:id="rId3"/>
              </a:rPr>
              <a:t>www.govtrack.us</a:t>
            </a:r>
            <a:endParaRPr lang="en-US" sz="1200" b="1" i="1" dirty="0" smtClean="0">
              <a:latin typeface="+mn-lt"/>
            </a:endParaRPr>
          </a:p>
          <a:p>
            <a:pPr lvl="0">
              <a:spcBef>
                <a:spcPts val="0"/>
              </a:spcBef>
              <a:buFont typeface="Arial" pitchFamily="34" charset="0"/>
              <a:buChar char="•"/>
            </a:pPr>
            <a:r>
              <a:rPr lang="en-US" sz="1200" b="1" i="1" dirty="0" smtClean="0"/>
              <a:t>www.legislature.ca.gov</a:t>
            </a:r>
            <a:endParaRPr lang="en-US" sz="1200" b="1" i="1" dirty="0" smtClean="0">
              <a:latin typeface="+mn-lt"/>
            </a:endParaRPr>
          </a:p>
          <a:p>
            <a:endParaRPr lang="en-US" sz="1300" b="1" i="1" dirty="0" smtClean="0">
              <a:latin typeface="+mn-lt"/>
            </a:endParaRPr>
          </a:p>
          <a:p>
            <a:endParaRPr lang="en-US" sz="13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21</a:t>
            </a:fld>
            <a:endParaRPr lang="en-US" dirty="0"/>
          </a:p>
        </p:txBody>
      </p:sp>
      <p:sp>
        <p:nvSpPr>
          <p:cNvPr id="5" name="TextBox 4"/>
          <p:cNvSpPr txBox="1"/>
          <p:nvPr/>
        </p:nvSpPr>
        <p:spPr>
          <a:xfrm>
            <a:off x="762000" y="36576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3.5: How a Bill Becomes a Law</a:t>
            </a:r>
            <a:endParaRPr lang="en-US" sz="1100" dirty="0"/>
          </a:p>
        </p:txBody>
      </p:sp>
    </p:spTree>
    <p:extLst>
      <p:ext uri="{BB962C8B-B14F-4D97-AF65-F5344CB8AC3E}">
        <p14:creationId xmlns:p14="http://schemas.microsoft.com/office/powerpoint/2010/main" val="3090440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43284-7967-4618-92CB-BE8FA0D19830}" type="slidenum">
              <a:rPr lang="en-US" smtClean="0"/>
              <a:pPr/>
              <a:t>22</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spcBef>
                <a:spcPts val="0"/>
              </a:spcBef>
            </a:pPr>
            <a:r>
              <a:rPr lang="en-US" b="1" i="1" dirty="0" smtClean="0">
                <a:latin typeface="+mn-lt"/>
              </a:rPr>
              <a:t>Facilitator Notes:</a:t>
            </a:r>
          </a:p>
          <a:p>
            <a:pPr>
              <a:spcBef>
                <a:spcPts val="0"/>
              </a:spcBef>
            </a:pPr>
            <a:endParaRPr lang="en-US" b="1" i="1" dirty="0" smtClean="0">
              <a:latin typeface="+mn-lt"/>
            </a:endParaRPr>
          </a:p>
          <a:p>
            <a:pPr>
              <a:spcBef>
                <a:spcPts val="0"/>
              </a:spcBef>
            </a:pPr>
            <a:r>
              <a:rPr lang="en-US" i="1" dirty="0" smtClean="0">
                <a:latin typeface="+mn-lt"/>
              </a:rPr>
              <a:t>Once a law has been passed, it has to be interpreted and enforced by a government agency in the Executive branch.</a:t>
            </a:r>
          </a:p>
          <a:p>
            <a:pPr>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Laws, or statutes, don’t always contain enough details about the specifics of how the law will be enacted. </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The relevant “regulatory agency” must define in more detail what the law means and how it is going to be interpreted and enforced.</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Legislation is sent to the head of the appropriate agency (for example, the Secretary of Education of Secretary of Health and Human Services). Then it is sent to the appropriate department or section.</a:t>
            </a:r>
          </a:p>
          <a:p>
            <a:pPr lvl="1">
              <a:spcBef>
                <a:spcPts val="0"/>
              </a:spcBef>
            </a:pPr>
            <a:r>
              <a:rPr lang="en-US" i="1" dirty="0" smtClean="0">
                <a:latin typeface="+mn-lt"/>
              </a:rPr>
              <a:t> </a:t>
            </a:r>
          </a:p>
          <a:p>
            <a:pPr lvl="1">
              <a:spcBef>
                <a:spcPts val="0"/>
              </a:spcBef>
              <a:buFont typeface="Arial" pitchFamily="34" charset="0"/>
              <a:buChar char="•"/>
            </a:pPr>
            <a:r>
              <a:rPr lang="en-US" i="1" dirty="0" smtClean="0">
                <a:latin typeface="+mn-lt"/>
              </a:rPr>
              <a:t>The head of that department or section assigns a team or an individual to draft regulations to “flesh out” or define the legislation.  </a:t>
            </a:r>
          </a:p>
          <a:p>
            <a:pPr lvl="0">
              <a:spcBef>
                <a:spcPts val="0"/>
              </a:spcBef>
              <a:buFont typeface="Arial" pitchFamily="34" charset="0"/>
              <a:buChar char="•"/>
            </a:pPr>
            <a:endParaRPr lang="en-US" i="1" dirty="0" smtClean="0">
              <a:latin typeface="+mn-lt"/>
            </a:endParaRPr>
          </a:p>
          <a:p>
            <a:pPr>
              <a:spcBef>
                <a:spcPts val="0"/>
              </a:spcBef>
            </a:pPr>
            <a:r>
              <a:rPr lang="en-US" i="1" dirty="0" smtClean="0">
                <a:latin typeface="+mn-lt"/>
              </a:rPr>
              <a:t>**</a:t>
            </a:r>
            <a:r>
              <a:rPr lang="en-US" b="1" i="1" dirty="0" smtClean="0">
                <a:latin typeface="+mn-lt"/>
              </a:rPr>
              <a:t>This is another important opportunity to influence policy.  You can draft and submit your own regulations, or you can ask the legislator who sponsored the legislation to request a meeting with the agency staff who will be drafting the regulations.</a:t>
            </a:r>
            <a:endParaRPr lang="en-US" i="1" dirty="0" smtClean="0">
              <a:latin typeface="+mn-lt"/>
            </a:endParaRPr>
          </a:p>
          <a:p>
            <a:pPr>
              <a:spcBef>
                <a:spcPts val="0"/>
              </a:spcBef>
            </a:pPr>
            <a:r>
              <a:rPr lang="en-US" b="1" i="1" dirty="0" smtClean="0">
                <a:latin typeface="+mn-lt"/>
              </a:rPr>
              <a:t> </a:t>
            </a:r>
            <a:endParaRPr lang="en-US" i="1" dirty="0" smtClean="0">
              <a:latin typeface="+mn-lt"/>
            </a:endParaRPr>
          </a:p>
          <a:p>
            <a:pPr algn="r"/>
            <a:r>
              <a:rPr lang="en-US" b="1" dirty="0" smtClean="0">
                <a:latin typeface="+mn-lt"/>
              </a:rPr>
              <a:t>Continued on next page …</a:t>
            </a:r>
          </a:p>
          <a:p>
            <a:endParaRPr lang="en-US" sz="1000" i="1" dirty="0" smtClean="0"/>
          </a:p>
          <a:p>
            <a:endParaRPr lang="en-US" sz="1000" i="1" dirty="0" smtClean="0"/>
          </a:p>
          <a:p>
            <a:endParaRPr lang="en-US" sz="1000" i="1" dirty="0"/>
          </a:p>
        </p:txBody>
      </p:sp>
    </p:spTree>
    <p:extLst>
      <p:ext uri="{BB962C8B-B14F-4D97-AF65-F5344CB8AC3E}">
        <p14:creationId xmlns:p14="http://schemas.microsoft.com/office/powerpoint/2010/main" val="1279027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04801"/>
            <a:ext cx="5607050" cy="8294688"/>
          </a:xfrm>
        </p:spPr>
        <p:txBody>
          <a:bodyPr>
            <a:normAutofit/>
          </a:bodyPr>
          <a:lstStyle/>
          <a:p>
            <a:endParaRPr lang="en-US" dirty="0" smtClean="0">
              <a:latin typeface="+mn-lt"/>
            </a:endParaRPr>
          </a:p>
          <a:p>
            <a:pPr lvl="0">
              <a:spcBef>
                <a:spcPts val="0"/>
              </a:spcBef>
              <a:buFont typeface="Arial" pitchFamily="34" charset="0"/>
              <a:buChar char="•"/>
            </a:pPr>
            <a:r>
              <a:rPr lang="en-US" i="1" dirty="0" smtClean="0">
                <a:latin typeface="+mn-lt"/>
              </a:rPr>
              <a:t>Most states, including California, have laws, called </a:t>
            </a:r>
            <a:r>
              <a:rPr lang="en-US" i="1" u="sng" dirty="0" smtClean="0">
                <a:latin typeface="+mn-lt"/>
              </a:rPr>
              <a:t>Administrative Procedure Acts,</a:t>
            </a:r>
            <a:r>
              <a:rPr lang="en-US" i="1" dirty="0" smtClean="0">
                <a:latin typeface="+mn-lt"/>
              </a:rPr>
              <a:t> which require an opportunity for public comment on draft regulations.  You are able to see these and comment online.</a:t>
            </a:r>
          </a:p>
          <a:p>
            <a:pPr lvl="0">
              <a:spcBef>
                <a:spcPts val="0"/>
              </a:spcBef>
            </a:pPr>
            <a:endParaRPr lang="en-US" i="1" dirty="0" smtClean="0">
              <a:latin typeface="+mn-lt"/>
            </a:endParaRPr>
          </a:p>
          <a:p>
            <a:pPr lvl="0">
              <a:spcBef>
                <a:spcPts val="0"/>
              </a:spcBef>
              <a:buFont typeface="Arial" pitchFamily="34" charset="0"/>
              <a:buChar char="•"/>
            </a:pPr>
            <a:r>
              <a:rPr lang="en-US" i="1" dirty="0" smtClean="0">
                <a:latin typeface="+mn-lt"/>
              </a:rPr>
              <a:t>Federal Register or your state register provides information about those public comment periods.   </a:t>
            </a:r>
          </a:p>
          <a:p>
            <a:pPr lvl="0">
              <a:spcBef>
                <a:spcPts val="0"/>
              </a:spcBef>
            </a:pPr>
            <a:endParaRPr lang="en-US" i="1" dirty="0" smtClean="0">
              <a:latin typeface="+mn-lt"/>
            </a:endParaRPr>
          </a:p>
          <a:p>
            <a:pPr lvl="0">
              <a:spcBef>
                <a:spcPts val="0"/>
              </a:spcBef>
              <a:buFont typeface="Arial" pitchFamily="34" charset="0"/>
              <a:buChar char="•"/>
            </a:pPr>
            <a:r>
              <a:rPr lang="en-US" i="1" dirty="0" smtClean="0">
                <a:latin typeface="+mn-lt"/>
              </a:rPr>
              <a:t>Many states require agencies to respond to suggestions or recommendations, including explaining why they did or did not accept the recommendation. </a:t>
            </a:r>
          </a:p>
          <a:p>
            <a:pPr lvl="0">
              <a:spcBef>
                <a:spcPts val="0"/>
              </a:spcBef>
            </a:pPr>
            <a:endParaRPr lang="en-US" i="1" dirty="0" smtClean="0">
              <a:latin typeface="+mn-lt"/>
            </a:endParaRPr>
          </a:p>
          <a:p>
            <a:pPr lvl="0">
              <a:spcBef>
                <a:spcPts val="0"/>
              </a:spcBef>
              <a:buFont typeface="Arial" pitchFamily="34" charset="0"/>
              <a:buChar char="•"/>
            </a:pPr>
            <a:r>
              <a:rPr lang="en-US" i="1" dirty="0" smtClean="0">
                <a:latin typeface="+mn-lt"/>
              </a:rPr>
              <a:t>Regulations are published in the Register </a:t>
            </a:r>
            <a:r>
              <a:rPr lang="en-US" i="1" dirty="0" smtClean="0">
                <a:latin typeface="+mn-lt"/>
                <a:sym typeface="Wingdings" pitchFamily="2" charset="2"/>
              </a:rPr>
              <a:t> </a:t>
            </a:r>
            <a:r>
              <a:rPr lang="en-US" i="1" dirty="0" smtClean="0">
                <a:latin typeface="+mn-lt"/>
              </a:rPr>
              <a:t>Regulations go into effect </a:t>
            </a:r>
            <a:r>
              <a:rPr lang="en-US" i="1" dirty="0" smtClean="0">
                <a:latin typeface="+mn-lt"/>
                <a:sym typeface="Wingdings" pitchFamily="2" charset="2"/>
              </a:rPr>
              <a:t> </a:t>
            </a:r>
            <a:r>
              <a:rPr lang="en-US" i="1" dirty="0" smtClean="0">
                <a:latin typeface="+mn-lt"/>
              </a:rPr>
              <a:t>Implemented by the agency.</a:t>
            </a:r>
          </a:p>
          <a:p>
            <a:pPr lvl="0">
              <a:spcBef>
                <a:spcPts val="0"/>
              </a:spcBef>
              <a:buFont typeface="Arial" pitchFamily="34" charset="0"/>
              <a:buChar char="•"/>
            </a:pPr>
            <a:endParaRPr lang="en-US" dirty="0" smtClean="0">
              <a:latin typeface="+mn-lt"/>
            </a:endParaRPr>
          </a:p>
          <a:p>
            <a:pPr lvl="0">
              <a:spcBef>
                <a:spcPts val="0"/>
              </a:spcBef>
            </a:pPr>
            <a:endParaRPr lang="en-US" dirty="0" smtClean="0">
              <a:latin typeface="+mn-lt"/>
            </a:endParaRPr>
          </a:p>
          <a:p>
            <a:pPr lvl="0">
              <a:spcBef>
                <a:spcPts val="0"/>
              </a:spcBef>
            </a:pP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23</a:t>
            </a:fld>
            <a:endParaRPr lang="en-US" dirty="0"/>
          </a:p>
        </p:txBody>
      </p:sp>
      <p:sp>
        <p:nvSpPr>
          <p:cNvPr id="5" name="TextBox 4"/>
          <p:cNvSpPr txBox="1"/>
          <p:nvPr/>
        </p:nvSpPr>
        <p:spPr>
          <a:xfrm>
            <a:off x="762000" y="3276600"/>
            <a:ext cx="548640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DISCUSSION: </a:t>
            </a:r>
          </a:p>
          <a:p>
            <a:r>
              <a:rPr lang="en-US" sz="1100" dirty="0" smtClean="0"/>
              <a:t>Tell participants: </a:t>
            </a:r>
            <a:r>
              <a:rPr lang="en-US" sz="1100" i="1" dirty="0" smtClean="0"/>
              <a:t>Our bill has passed. </a:t>
            </a:r>
          </a:p>
          <a:p>
            <a:endParaRPr lang="en-US" sz="1100" dirty="0" smtClean="0"/>
          </a:p>
          <a:p>
            <a:r>
              <a:rPr lang="en-US" sz="1100" dirty="0" smtClean="0"/>
              <a:t>Ask: </a:t>
            </a:r>
            <a:r>
              <a:rPr lang="en-US" sz="1100" i="1" dirty="0" smtClean="0"/>
              <a:t>Do you see any potential regulation or implementation obstacles?</a:t>
            </a:r>
          </a:p>
          <a:p>
            <a:endParaRPr lang="en-US" sz="1100" dirty="0" smtClean="0"/>
          </a:p>
          <a:p>
            <a:r>
              <a:rPr lang="en-US" sz="1100" dirty="0" smtClean="0"/>
              <a:t>Example: The regulations are written in such a way that alters the impact of the legislation.</a:t>
            </a:r>
          </a:p>
          <a:p>
            <a:endParaRPr lang="en-US" sz="1100" dirty="0" smtClean="0"/>
          </a:p>
          <a:p>
            <a:r>
              <a:rPr lang="en-US" sz="1100" dirty="0" smtClean="0"/>
              <a:t>Ask: </a:t>
            </a:r>
            <a:r>
              <a:rPr lang="en-US" sz="1100" i="1" dirty="0" smtClean="0"/>
              <a:t>What could we do to overcome these obstacles?</a:t>
            </a:r>
          </a:p>
          <a:p>
            <a:endParaRPr lang="en-US" sz="1100" dirty="0" smtClean="0"/>
          </a:p>
          <a:p>
            <a:r>
              <a:rPr lang="en-US" sz="1100" dirty="0" smtClean="0"/>
              <a:t>Chart responses.</a:t>
            </a:r>
            <a:endParaRPr lang="en-US" sz="1100" dirty="0"/>
          </a:p>
        </p:txBody>
      </p:sp>
      <p:sp>
        <p:nvSpPr>
          <p:cNvPr id="6" name="TextBox 5"/>
          <p:cNvSpPr txBox="1"/>
          <p:nvPr/>
        </p:nvSpPr>
        <p:spPr>
          <a:xfrm>
            <a:off x="762000" y="2743200"/>
            <a:ext cx="548640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PRE-DISCUSSION:  </a:t>
            </a:r>
          </a:p>
          <a:p>
            <a:r>
              <a:rPr lang="en-US" sz="1100" dirty="0" smtClean="0"/>
              <a:t>Set up chart paper on easel or taped to wall.</a:t>
            </a:r>
          </a:p>
        </p:txBody>
      </p:sp>
    </p:spTree>
    <p:extLst>
      <p:ext uri="{BB962C8B-B14F-4D97-AF65-F5344CB8AC3E}">
        <p14:creationId xmlns:p14="http://schemas.microsoft.com/office/powerpoint/2010/main" val="231446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i="1" dirty="0" smtClean="0">
              <a:latin typeface="+mn-lt"/>
            </a:endParaRPr>
          </a:p>
          <a:p>
            <a:pPr>
              <a:spcBef>
                <a:spcPts val="0"/>
              </a:spcBef>
            </a:pPr>
            <a:r>
              <a:rPr lang="en-US" i="1" dirty="0" smtClean="0">
                <a:latin typeface="+mn-lt"/>
              </a:rPr>
              <a:t>We will now move to the next section, “The California Budget Process.”</a:t>
            </a:r>
          </a:p>
        </p:txBody>
      </p:sp>
      <p:sp>
        <p:nvSpPr>
          <p:cNvPr id="4" name="Slide Number Placeholder 3"/>
          <p:cNvSpPr>
            <a:spLocks noGrp="1"/>
          </p:cNvSpPr>
          <p:nvPr>
            <p:ph type="sldNum" sz="quarter" idx="10"/>
          </p:nvPr>
        </p:nvSpPr>
        <p:spPr/>
        <p:txBody>
          <a:bodyPr/>
          <a:lstStyle/>
          <a:p>
            <a:fld id="{DAE571A0-9D9F-4880-999F-3FC8BB55788E}" type="slidenum">
              <a:rPr lang="en-US" smtClean="0"/>
              <a:pPr/>
              <a:t>24</a:t>
            </a:fld>
            <a:endParaRPr lang="en-US" dirty="0"/>
          </a:p>
        </p:txBody>
      </p:sp>
    </p:spTree>
    <p:extLst>
      <p:ext uri="{BB962C8B-B14F-4D97-AF65-F5344CB8AC3E}">
        <p14:creationId xmlns:p14="http://schemas.microsoft.com/office/powerpoint/2010/main" val="2117258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0426F-AAAA-410F-A785-2ECA10FB0E83}" type="slidenum">
              <a:rPr lang="en-US" smtClean="0"/>
              <a:pPr/>
              <a:t>25</a:t>
            </a:fld>
            <a:endParaRPr lang="en-US" dirty="0"/>
          </a:p>
        </p:txBody>
      </p:sp>
      <p:sp>
        <p:nvSpPr>
          <p:cNvPr id="54274" name="Rectangle 2"/>
          <p:cNvSpPr>
            <a:spLocks noGrp="1" noRot="1" noChangeAspect="1" noChangeArrowheads="1" noTextEdit="1"/>
          </p:cNvSpPr>
          <p:nvPr>
            <p:ph type="sldImg"/>
          </p:nvPr>
        </p:nvSpPr>
        <p:spPr>
          <a:xfrm>
            <a:off x="1524000" y="696913"/>
            <a:ext cx="3962400" cy="2971800"/>
          </a:xfrm>
          <a:ln/>
        </p:spPr>
      </p:sp>
      <p:sp>
        <p:nvSpPr>
          <p:cNvPr id="54275" name="Rectangle 3"/>
          <p:cNvSpPr>
            <a:spLocks noGrp="1" noChangeArrowheads="1"/>
          </p:cNvSpPr>
          <p:nvPr>
            <p:ph type="body" idx="1"/>
          </p:nvPr>
        </p:nvSpPr>
        <p:spPr>
          <a:xfrm>
            <a:off x="685800" y="3810000"/>
            <a:ext cx="5607050" cy="4876800"/>
          </a:xfrm>
        </p:spPr>
        <p:txBody>
          <a:bodyPr/>
          <a:lstStyle/>
          <a:p>
            <a:pPr marL="0" lvl="1">
              <a:lnSpc>
                <a:spcPct val="80000"/>
              </a:lnSpc>
              <a:spcBef>
                <a:spcPts val="0"/>
              </a:spcBef>
            </a:pPr>
            <a:r>
              <a:rPr lang="en-US" b="1" i="1" dirty="0" smtClean="0">
                <a:latin typeface="+mn-lt"/>
              </a:rPr>
              <a:t>Facilitator Notes:</a:t>
            </a:r>
          </a:p>
          <a:p>
            <a:pPr marL="0" lvl="1">
              <a:lnSpc>
                <a:spcPct val="80000"/>
              </a:lnSpc>
              <a:spcBef>
                <a:spcPts val="0"/>
              </a:spcBef>
            </a:pPr>
            <a:endParaRPr lang="en-US" b="1" i="1" dirty="0" smtClean="0">
              <a:latin typeface="+mn-lt"/>
            </a:endParaRPr>
          </a:p>
          <a:p>
            <a:pPr marL="0" lvl="1">
              <a:lnSpc>
                <a:spcPct val="80000"/>
              </a:lnSpc>
              <a:spcBef>
                <a:spcPts val="0"/>
              </a:spcBef>
            </a:pPr>
            <a:r>
              <a:rPr lang="en-US" dirty="0" smtClean="0">
                <a:latin typeface="+mn-lt"/>
              </a:rPr>
              <a:t>Ask participants: </a:t>
            </a:r>
            <a:r>
              <a:rPr lang="en-US" i="1" dirty="0" smtClean="0">
                <a:latin typeface="+mn-lt"/>
              </a:rPr>
              <a:t>Why is the budget important to you? </a:t>
            </a:r>
          </a:p>
          <a:p>
            <a:pPr marL="0" lvl="1">
              <a:lnSpc>
                <a:spcPct val="80000"/>
              </a:lnSpc>
              <a:spcBef>
                <a:spcPts val="0"/>
              </a:spcBef>
            </a:pPr>
            <a:endParaRPr lang="en-US" dirty="0" smtClean="0">
              <a:latin typeface="+mn-lt"/>
            </a:endParaRPr>
          </a:p>
          <a:p>
            <a:pPr marL="0" lvl="1">
              <a:lnSpc>
                <a:spcPct val="80000"/>
              </a:lnSpc>
              <a:spcBef>
                <a:spcPts val="0"/>
              </a:spcBef>
              <a:buFont typeface="Wingdings" pitchFamily="2" charset="2"/>
              <a:buChar char="Ø"/>
            </a:pPr>
            <a:r>
              <a:rPr lang="en-US" dirty="0" smtClean="0">
                <a:latin typeface="+mn-lt"/>
              </a:rPr>
              <a:t> </a:t>
            </a:r>
            <a:r>
              <a:rPr lang="en-US" b="1" dirty="0" smtClean="0">
                <a:latin typeface="+mn-lt"/>
              </a:rPr>
              <a:t>Chart answers (If participants need help, answer: It’s our tax dollars!)</a:t>
            </a:r>
          </a:p>
          <a:p>
            <a:pPr lvl="1">
              <a:lnSpc>
                <a:spcPct val="80000"/>
              </a:lnSpc>
              <a:spcBef>
                <a:spcPts val="0"/>
              </a:spcBef>
            </a:pPr>
            <a:endParaRPr lang="en-US" dirty="0"/>
          </a:p>
          <a:p>
            <a:pPr marL="0" lvl="1">
              <a:lnSpc>
                <a:spcPct val="80000"/>
              </a:lnSpc>
              <a:spcBef>
                <a:spcPts val="0"/>
              </a:spcBef>
            </a:pPr>
            <a:r>
              <a:rPr lang="en-US" dirty="0" smtClean="0">
                <a:latin typeface="+mn-lt"/>
              </a:rPr>
              <a:t>Read the second question: </a:t>
            </a:r>
            <a:r>
              <a:rPr lang="en-US" i="1" dirty="0" smtClean="0">
                <a:latin typeface="+mn-lt"/>
              </a:rPr>
              <a:t>Why is it an important policy-making tool? </a:t>
            </a:r>
            <a:r>
              <a:rPr lang="en-US" dirty="0" smtClean="0">
                <a:latin typeface="+mn-lt"/>
              </a:rPr>
              <a:t>(</a:t>
            </a:r>
            <a:r>
              <a:rPr lang="en-US" dirty="0" err="1" smtClean="0">
                <a:latin typeface="+mn-lt"/>
              </a:rPr>
              <a:t>Ans</a:t>
            </a:r>
            <a:r>
              <a:rPr lang="en-US" dirty="0" smtClean="0">
                <a:latin typeface="+mn-lt"/>
              </a:rPr>
              <a:t>: It impacts policies.)</a:t>
            </a:r>
          </a:p>
          <a:p>
            <a:pPr lvl="1">
              <a:lnSpc>
                <a:spcPct val="80000"/>
              </a:lnSpc>
              <a:spcBef>
                <a:spcPts val="0"/>
              </a:spcBef>
            </a:pPr>
            <a:endParaRPr lang="en-US" b="1" i="1" dirty="0" smtClean="0">
              <a:latin typeface="+mn-lt"/>
            </a:endParaRPr>
          </a:p>
          <a:p>
            <a:pPr>
              <a:spcBef>
                <a:spcPts val="0"/>
              </a:spcBef>
            </a:pPr>
            <a:r>
              <a:rPr lang="en-US" dirty="0" smtClean="0">
                <a:latin typeface="+mn-lt"/>
              </a:rPr>
              <a:t>Use the notes below to explain why the budget is an important advocacy tool:</a:t>
            </a:r>
          </a:p>
          <a:p>
            <a:pPr>
              <a:spcBef>
                <a:spcPts val="0"/>
              </a:spcBef>
            </a:pPr>
            <a:r>
              <a:rPr lang="en-US" b="1" i="1" dirty="0" smtClean="0">
                <a:latin typeface="+mn-lt"/>
              </a:rPr>
              <a:t>Where we put money is a reflection of our values or what we see as important. </a:t>
            </a:r>
            <a:endParaRPr lang="en-US" i="1" dirty="0" smtClean="0">
              <a:latin typeface="+mn-lt"/>
            </a:endParaRPr>
          </a:p>
          <a:p>
            <a:pPr lvl="1">
              <a:spcBef>
                <a:spcPts val="0"/>
              </a:spcBef>
              <a:buFont typeface="Arial" pitchFamily="34" charset="0"/>
              <a:buChar char="•"/>
            </a:pPr>
            <a:r>
              <a:rPr lang="en-US" i="1" dirty="0" smtClean="0">
                <a:latin typeface="+mn-lt"/>
              </a:rPr>
              <a:t>If we say education is a top priority, but we don’t put enough money into our schools, what does that say? What do your local schools look like (books, windows, etc.)?</a:t>
            </a:r>
          </a:p>
          <a:p>
            <a:pPr lvl="1">
              <a:spcBef>
                <a:spcPts val="0"/>
              </a:spcBef>
              <a:buFont typeface="Arial" pitchFamily="34" charset="0"/>
              <a:buChar char="•"/>
            </a:pPr>
            <a:r>
              <a:rPr lang="en-US" i="1" dirty="0" smtClean="0">
                <a:latin typeface="+mn-lt"/>
              </a:rPr>
              <a:t>Often times laws are passed that don’t get funded or only get partially funded, so they don’t live up to the promise or intent of the bill.  Example: IDEA, No Child Left Behind</a:t>
            </a:r>
          </a:p>
          <a:p>
            <a:pPr>
              <a:spcBef>
                <a:spcPts val="0"/>
              </a:spcBef>
            </a:pPr>
            <a:endParaRPr lang="en-US" i="1" dirty="0" smtClean="0">
              <a:latin typeface="+mn-lt"/>
            </a:endParaRPr>
          </a:p>
          <a:p>
            <a:pPr>
              <a:spcBef>
                <a:spcPts val="0"/>
              </a:spcBef>
            </a:pPr>
            <a:r>
              <a:rPr lang="en-US" i="1" dirty="0" smtClean="0">
                <a:latin typeface="+mn-lt"/>
              </a:rPr>
              <a:t>Most advocates have focused on the traditional legislative process and have not been as interested in the budget as a policy making tool. However, budgets and the budget process impacts policies:</a:t>
            </a:r>
          </a:p>
          <a:p>
            <a:pPr lvl="1">
              <a:spcBef>
                <a:spcPts val="0"/>
              </a:spcBef>
              <a:buFont typeface="Arial" pitchFamily="34" charset="0"/>
              <a:buChar char="•"/>
            </a:pPr>
            <a:r>
              <a:rPr lang="en-US" i="1" dirty="0" smtClean="0">
                <a:latin typeface="+mn-lt"/>
              </a:rPr>
              <a:t>How much money the budget provides to a program can determine if it continues to exist or is eliminated.</a:t>
            </a:r>
          </a:p>
          <a:p>
            <a:pPr lvl="1">
              <a:spcBef>
                <a:spcPts val="0"/>
              </a:spcBef>
              <a:buFont typeface="Arial" pitchFamily="34" charset="0"/>
              <a:buChar char="•"/>
            </a:pPr>
            <a:r>
              <a:rPr lang="en-US" i="1" dirty="0" smtClean="0">
                <a:latin typeface="+mn-lt"/>
              </a:rPr>
              <a:t>If the budget doesn’t take into account increased  growth in the number of people in a program, some eligible people may not get served.</a:t>
            </a:r>
          </a:p>
          <a:p>
            <a:pPr lvl="1">
              <a:spcBef>
                <a:spcPts val="0"/>
              </a:spcBef>
              <a:buFont typeface="Arial" pitchFamily="34" charset="0"/>
              <a:buChar char="•"/>
            </a:pPr>
            <a:r>
              <a:rPr lang="en-US" i="1" dirty="0" smtClean="0">
                <a:latin typeface="+mn-lt"/>
              </a:rPr>
              <a:t>Budget language might include changes in eligibility requirements for programs.</a:t>
            </a:r>
          </a:p>
          <a:p>
            <a:pPr lvl="1">
              <a:spcBef>
                <a:spcPts val="0"/>
              </a:spcBef>
              <a:buFont typeface="Arial" pitchFamily="34" charset="0"/>
              <a:buChar char="•"/>
            </a:pPr>
            <a:r>
              <a:rPr lang="en-US" i="1" dirty="0" smtClean="0"/>
              <a:t>In recent </a:t>
            </a:r>
            <a:r>
              <a:rPr lang="en-US" i="1" dirty="0" smtClean="0">
                <a:latin typeface="+mn-lt"/>
              </a:rPr>
              <a:t>years the budget has included proposed cuts to IHSS, cost of living adjustments for SSI/SSP, and to Regional Center services. </a:t>
            </a:r>
          </a:p>
          <a:p>
            <a:pPr>
              <a:spcBef>
                <a:spcPts val="0"/>
              </a:spcBef>
            </a:pPr>
            <a:r>
              <a:rPr lang="en-US" dirty="0" smtClean="0">
                <a:latin typeface="+mn-lt"/>
              </a:rPr>
              <a:t> </a:t>
            </a:r>
            <a:endParaRPr lang="en-US" b="1" dirty="0" smtClean="0">
              <a:latin typeface="+mn-lt"/>
            </a:endParaRPr>
          </a:p>
          <a:p>
            <a:pPr>
              <a:spcBef>
                <a:spcPts val="0"/>
              </a:spcBef>
            </a:pPr>
            <a:r>
              <a:rPr lang="en-US" b="1" dirty="0" smtClean="0">
                <a:latin typeface="+mn-lt"/>
              </a:rPr>
              <a:t>Continued on next page …</a:t>
            </a:r>
            <a:endParaRPr lang="en-US" dirty="0" smtClean="0">
              <a:latin typeface="+mn-lt"/>
            </a:endParaRPr>
          </a:p>
          <a:p>
            <a:pPr lvl="1">
              <a:lnSpc>
                <a:spcPct val="80000"/>
              </a:lnSpc>
              <a:spcBef>
                <a:spcPts val="0"/>
              </a:spcBef>
            </a:pPr>
            <a:endParaRPr lang="en-US" b="1" i="1" dirty="0" smtClean="0">
              <a:latin typeface="+mn-lt"/>
            </a:endParaRPr>
          </a:p>
          <a:p>
            <a:pPr lvl="1">
              <a:lnSpc>
                <a:spcPct val="80000"/>
              </a:lnSpc>
              <a:spcBef>
                <a:spcPts val="0"/>
              </a:spcBef>
            </a:pPr>
            <a:endParaRPr lang="en-US" b="1" i="1" dirty="0" smtClean="0">
              <a:latin typeface="+mn-lt"/>
            </a:endParaRPr>
          </a:p>
          <a:p>
            <a:pPr lvl="1">
              <a:lnSpc>
                <a:spcPct val="80000"/>
              </a:lnSpc>
              <a:spcBef>
                <a:spcPts val="0"/>
              </a:spcBef>
            </a:pPr>
            <a:endParaRPr lang="en-US" b="1" i="1" dirty="0">
              <a:latin typeface="+mn-lt"/>
            </a:endParaRPr>
          </a:p>
        </p:txBody>
      </p:sp>
    </p:spTree>
    <p:extLst>
      <p:ext uri="{BB962C8B-B14F-4D97-AF65-F5344CB8AC3E}">
        <p14:creationId xmlns:p14="http://schemas.microsoft.com/office/powerpoint/2010/main" val="171643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533399"/>
            <a:ext cx="5607050" cy="8458201"/>
          </a:xfrm>
        </p:spPr>
        <p:txBody>
          <a:bodyPr>
            <a:normAutofit/>
          </a:bodyPr>
          <a:lstStyle/>
          <a:p>
            <a:pPr>
              <a:spcBef>
                <a:spcPts val="0"/>
              </a:spcBef>
            </a:pPr>
            <a:r>
              <a:rPr lang="en-US" dirty="0" smtClean="0"/>
              <a:t>Read the third question: </a:t>
            </a:r>
            <a:r>
              <a:rPr lang="en-US" i="1" dirty="0" smtClean="0"/>
              <a:t>What is the budget process?</a:t>
            </a:r>
          </a:p>
          <a:p>
            <a:pPr>
              <a:spcBef>
                <a:spcPts val="0"/>
              </a:spcBef>
            </a:pPr>
            <a:endParaRPr lang="en-US" i="1" dirty="0">
              <a:latin typeface="+mn-lt"/>
            </a:endParaRPr>
          </a:p>
          <a:p>
            <a:pPr>
              <a:spcBef>
                <a:spcPts val="0"/>
              </a:spcBef>
            </a:pPr>
            <a:endParaRPr lang="en-US" dirty="0" smtClean="0">
              <a:latin typeface="+mn-lt"/>
            </a:endParaRPr>
          </a:p>
          <a:p>
            <a:pPr>
              <a:spcBef>
                <a:spcPts val="0"/>
              </a:spcBef>
              <a:buFont typeface="Wingdings" pitchFamily="2" charset="2"/>
              <a:buChar char="Ø"/>
            </a:pPr>
            <a:r>
              <a:rPr lang="en-US" b="1" i="1" dirty="0" smtClean="0">
                <a:latin typeface="+mn-lt"/>
              </a:rPr>
              <a:t>It’s important to follow the budget process and provide input to protect and enhance programs that serve children with special health care needs.</a:t>
            </a:r>
          </a:p>
          <a:p>
            <a:pPr>
              <a:spcBef>
                <a:spcPts val="0"/>
              </a:spcBef>
            </a:pPr>
            <a:endParaRPr lang="en-US" b="1" dirty="0" smtClean="0">
              <a:latin typeface="+mn-lt"/>
            </a:endParaRPr>
          </a:p>
          <a:p>
            <a:pPr lvl="0">
              <a:spcBef>
                <a:spcPts val="0"/>
              </a:spcBef>
            </a:pPr>
            <a:r>
              <a:rPr lang="en-US" b="1" dirty="0" smtClean="0">
                <a:latin typeface="+mn-lt"/>
              </a:rPr>
              <a:t>January: </a:t>
            </a:r>
          </a:p>
          <a:p>
            <a:pPr lvl="1">
              <a:spcBef>
                <a:spcPts val="0"/>
              </a:spcBef>
              <a:buFont typeface="Arial" pitchFamily="34" charset="0"/>
              <a:buChar char="•"/>
            </a:pPr>
            <a:r>
              <a:rPr lang="en-US" dirty="0" smtClean="0">
                <a:latin typeface="+mn-lt"/>
              </a:rPr>
              <a:t>Government proposes budget.</a:t>
            </a:r>
          </a:p>
          <a:p>
            <a:pPr lvl="1">
              <a:spcBef>
                <a:spcPts val="0"/>
              </a:spcBef>
              <a:buFont typeface="Arial" pitchFamily="34" charset="0"/>
              <a:buChar char="•"/>
            </a:pPr>
            <a:r>
              <a:rPr lang="en-US" dirty="0" smtClean="0">
                <a:latin typeface="+mn-lt"/>
              </a:rPr>
              <a:t>The proposal provides details of the administration’s priorities.</a:t>
            </a:r>
          </a:p>
          <a:p>
            <a:pPr lvl="1">
              <a:spcBef>
                <a:spcPts val="0"/>
              </a:spcBef>
              <a:buFont typeface="Arial" pitchFamily="34" charset="0"/>
              <a:buChar char="•"/>
            </a:pPr>
            <a:r>
              <a:rPr lang="en-US" dirty="0" smtClean="0">
                <a:latin typeface="+mn-lt"/>
              </a:rPr>
              <a:t>The budget must be transferred into bills to go through the legislature.</a:t>
            </a:r>
          </a:p>
          <a:p>
            <a:pPr lvl="1">
              <a:spcBef>
                <a:spcPts val="0"/>
              </a:spcBef>
              <a:buFont typeface="Arial" pitchFamily="34" charset="0"/>
              <a:buChar char="•"/>
            </a:pPr>
            <a:r>
              <a:rPr lang="en-US" dirty="0" smtClean="0">
                <a:latin typeface="+mn-lt"/>
              </a:rPr>
              <a:t>Legislators serve on budget committees.</a:t>
            </a:r>
          </a:p>
          <a:p>
            <a:pPr>
              <a:spcBef>
                <a:spcPts val="0"/>
              </a:spcBef>
            </a:pPr>
            <a:r>
              <a:rPr lang="en-US" b="1" dirty="0" smtClean="0">
                <a:latin typeface="+mn-lt"/>
              </a:rPr>
              <a:t>February: </a:t>
            </a:r>
          </a:p>
          <a:p>
            <a:pPr lvl="1">
              <a:spcBef>
                <a:spcPts val="0"/>
              </a:spcBef>
              <a:buFont typeface="Arial" pitchFamily="34" charset="0"/>
              <a:buChar char="•"/>
            </a:pPr>
            <a:r>
              <a:rPr lang="en-US" dirty="0" smtClean="0">
                <a:latin typeface="+mn-lt"/>
              </a:rPr>
              <a:t>Senates and assembly have hearings.</a:t>
            </a:r>
          </a:p>
          <a:p>
            <a:pPr lvl="1">
              <a:spcBef>
                <a:spcPts val="0"/>
              </a:spcBef>
              <a:buFont typeface="Arial" pitchFamily="34" charset="0"/>
              <a:buChar char="•"/>
            </a:pPr>
            <a:r>
              <a:rPr lang="en-US" dirty="0" smtClean="0">
                <a:latin typeface="+mn-lt"/>
              </a:rPr>
              <a:t>Budget negotiations are made.</a:t>
            </a:r>
          </a:p>
          <a:p>
            <a:pPr lvl="1">
              <a:spcBef>
                <a:spcPts val="0"/>
              </a:spcBef>
              <a:buFont typeface="Arial" pitchFamily="34" charset="0"/>
              <a:buChar char="•"/>
            </a:pPr>
            <a:r>
              <a:rPr lang="en-US" dirty="0" smtClean="0">
                <a:latin typeface="+mn-lt"/>
              </a:rPr>
              <a:t>Conference committee is held.</a:t>
            </a:r>
          </a:p>
          <a:p>
            <a:pPr>
              <a:spcBef>
                <a:spcPts val="0"/>
              </a:spcBef>
            </a:pPr>
            <a:r>
              <a:rPr lang="en-US" b="1" dirty="0" smtClean="0">
                <a:latin typeface="+mn-lt"/>
              </a:rPr>
              <a:t>March:</a:t>
            </a:r>
          </a:p>
          <a:p>
            <a:pPr lvl="1">
              <a:spcBef>
                <a:spcPts val="0"/>
              </a:spcBef>
              <a:buFont typeface="Arial" pitchFamily="34" charset="0"/>
              <a:buChar char="•"/>
            </a:pPr>
            <a:r>
              <a:rPr lang="en-US" dirty="0" smtClean="0">
                <a:latin typeface="+mn-lt"/>
              </a:rPr>
              <a:t>Budget committees in the Senate and Assembly begin to discuss the proposed budget bills. **</a:t>
            </a:r>
            <a:r>
              <a:rPr lang="en-US" b="1" i="1" dirty="0" smtClean="0">
                <a:latin typeface="+mn-lt"/>
              </a:rPr>
              <a:t>This is a place to provide input</a:t>
            </a:r>
            <a:r>
              <a:rPr lang="en-US" b="1" dirty="0" smtClean="0">
                <a:latin typeface="+mn-lt"/>
              </a:rPr>
              <a:t>.</a:t>
            </a:r>
            <a:endParaRPr lang="en-US" dirty="0" smtClean="0">
              <a:latin typeface="+mn-lt"/>
            </a:endParaRPr>
          </a:p>
          <a:p>
            <a:pPr lvl="1">
              <a:buFont typeface="Arial" pitchFamily="34" charset="0"/>
              <a:buChar char="•"/>
            </a:pPr>
            <a:r>
              <a:rPr lang="en-US" dirty="0" smtClean="0">
                <a:latin typeface="+mn-lt"/>
              </a:rPr>
              <a:t>Budget is passed.</a:t>
            </a:r>
          </a:p>
          <a:p>
            <a:pPr lvl="1">
              <a:buFont typeface="Arial" pitchFamily="34" charset="0"/>
              <a:buChar char="•"/>
            </a:pPr>
            <a:r>
              <a:rPr lang="en-US" dirty="0" smtClean="0">
                <a:latin typeface="+mn-lt"/>
              </a:rPr>
              <a:t>Revenue package is passed by the legislators to be put on the June ballot.</a:t>
            </a:r>
          </a:p>
          <a:p>
            <a:r>
              <a:rPr lang="en-US" b="1" dirty="0" smtClean="0">
                <a:latin typeface="+mn-lt"/>
              </a:rPr>
              <a:t>April-May:</a:t>
            </a:r>
          </a:p>
          <a:p>
            <a:pPr lvl="1">
              <a:spcBef>
                <a:spcPts val="0"/>
              </a:spcBef>
              <a:buFont typeface="Arial" pitchFamily="34" charset="0"/>
              <a:buChar char="•"/>
            </a:pPr>
            <a:r>
              <a:rPr lang="en-US" dirty="0" smtClean="0">
                <a:latin typeface="+mn-lt"/>
              </a:rPr>
              <a:t>The May Revise</a:t>
            </a:r>
          </a:p>
          <a:p>
            <a:pPr lvl="2">
              <a:spcBef>
                <a:spcPts val="0"/>
              </a:spcBef>
              <a:buFont typeface="Arial" pitchFamily="34" charset="0"/>
              <a:buChar char="•"/>
            </a:pPr>
            <a:r>
              <a:rPr lang="en-US" dirty="0" smtClean="0">
                <a:latin typeface="+mn-lt"/>
              </a:rPr>
              <a:t>Ask participants</a:t>
            </a:r>
            <a:r>
              <a:rPr lang="en-US" i="1" dirty="0" smtClean="0">
                <a:latin typeface="+mn-lt"/>
              </a:rPr>
              <a:t>: Why do we need a May Revise? </a:t>
            </a:r>
            <a:r>
              <a:rPr lang="en-US" dirty="0" smtClean="0">
                <a:latin typeface="+mn-lt"/>
              </a:rPr>
              <a:t>(Answer: To adjust to the taxes done in April!)</a:t>
            </a:r>
          </a:p>
          <a:p>
            <a:pPr lvl="2">
              <a:spcBef>
                <a:spcPts val="0"/>
              </a:spcBef>
              <a:buFont typeface="Arial" pitchFamily="34" charset="0"/>
              <a:buChar char="•"/>
            </a:pPr>
            <a:r>
              <a:rPr lang="en-US" dirty="0" smtClean="0">
                <a:latin typeface="+mn-lt"/>
              </a:rPr>
              <a:t>Governor revises the budget to reflect more accurate information. Taxes have been filed which give a better view of what money the state has to work with. </a:t>
            </a:r>
            <a:r>
              <a:rPr lang="en-US" i="1" dirty="0" smtClean="0">
                <a:latin typeface="+mn-lt"/>
              </a:rPr>
              <a:t>**</a:t>
            </a:r>
            <a:r>
              <a:rPr lang="en-US" b="1" i="1" dirty="0" smtClean="0">
                <a:latin typeface="+mn-lt"/>
              </a:rPr>
              <a:t>This is a place to provide input.</a:t>
            </a:r>
            <a:endParaRPr lang="en-US" i="1" dirty="0" smtClean="0">
              <a:latin typeface="+mn-lt"/>
            </a:endParaRPr>
          </a:p>
          <a:p>
            <a:pPr lvl="1">
              <a:spcBef>
                <a:spcPts val="0"/>
              </a:spcBef>
              <a:buFont typeface="Arial" pitchFamily="34" charset="0"/>
              <a:buChar char="•"/>
            </a:pPr>
            <a:r>
              <a:rPr lang="en-US" dirty="0" smtClean="0">
                <a:latin typeface="+mn-lt"/>
              </a:rPr>
              <a:t>Conference Committee late May</a:t>
            </a:r>
          </a:p>
          <a:p>
            <a:pPr lvl="2">
              <a:spcBef>
                <a:spcPts val="0"/>
              </a:spcBef>
              <a:buFont typeface="Arial" pitchFamily="34" charset="0"/>
              <a:buChar char="•"/>
            </a:pPr>
            <a:r>
              <a:rPr lang="en-US" dirty="0" smtClean="0">
                <a:latin typeface="+mn-lt"/>
              </a:rPr>
              <a:t>Both houses adopt a budget that goes to a conference committee with members from both houses, who resolve the differences in financial and policy issues</a:t>
            </a:r>
            <a:r>
              <a:rPr lang="en-US" i="1" dirty="0" smtClean="0">
                <a:latin typeface="+mn-lt"/>
              </a:rPr>
              <a:t>. **</a:t>
            </a:r>
            <a:r>
              <a:rPr lang="en-US" b="1" i="1" dirty="0" smtClean="0">
                <a:latin typeface="+mn-lt"/>
              </a:rPr>
              <a:t>This is a place to provide input.</a:t>
            </a:r>
            <a:endParaRPr lang="en-US" i="1" dirty="0" smtClean="0">
              <a:latin typeface="+mn-lt"/>
            </a:endParaRPr>
          </a:p>
          <a:p>
            <a:pPr lvl="2">
              <a:spcBef>
                <a:spcPts val="0"/>
              </a:spcBef>
              <a:buFont typeface="Arial" pitchFamily="34" charset="0"/>
              <a:buChar char="•"/>
            </a:pPr>
            <a:r>
              <a:rPr lang="en-US" dirty="0" smtClean="0">
                <a:latin typeface="+mn-lt"/>
              </a:rPr>
              <a:t>Budget must be approved by both houses before being sent to the Governor for signing.</a:t>
            </a:r>
          </a:p>
          <a:p>
            <a:pPr lvl="1">
              <a:spcBef>
                <a:spcPts val="0"/>
              </a:spcBef>
              <a:buFont typeface="Arial" pitchFamily="34" charset="0"/>
              <a:buChar char="•"/>
            </a:pPr>
            <a:r>
              <a:rPr lang="en-US" dirty="0" smtClean="0">
                <a:latin typeface="+mn-lt"/>
              </a:rPr>
              <a:t>Chief Executive signs or veto’s the budget bill.  </a:t>
            </a:r>
            <a:r>
              <a:rPr lang="en-US" i="1" dirty="0" smtClean="0">
                <a:latin typeface="+mn-lt"/>
              </a:rPr>
              <a:t>**</a:t>
            </a:r>
            <a:r>
              <a:rPr lang="en-US" b="1" i="1" dirty="0" smtClean="0">
                <a:latin typeface="+mn-lt"/>
              </a:rPr>
              <a:t>This is a place to provide input.</a:t>
            </a:r>
          </a:p>
          <a:p>
            <a:pPr lvl="1">
              <a:spcBef>
                <a:spcPts val="0"/>
              </a:spcBef>
            </a:pPr>
            <a:endParaRPr lang="en-US" dirty="0" smtClean="0">
              <a:latin typeface="+mn-lt"/>
            </a:endParaRPr>
          </a:p>
          <a:p>
            <a:pPr lvl="1">
              <a:spcBef>
                <a:spcPts val="0"/>
              </a:spcBef>
              <a:buFont typeface="Wingdings" pitchFamily="2" charset="2"/>
              <a:buChar char="Ø"/>
            </a:pPr>
            <a:r>
              <a:rPr lang="en-US" i="1" dirty="0" smtClean="0">
                <a:latin typeface="+mn-lt"/>
              </a:rPr>
              <a:t> </a:t>
            </a:r>
            <a:r>
              <a:rPr lang="en-US" b="1" i="1" dirty="0" smtClean="0">
                <a:latin typeface="+mn-lt"/>
              </a:rPr>
              <a:t>In CA the Governor has a “line item veto” that allows him/her to go line by line through the budget bill and reduce or eliminate funding for programs.</a:t>
            </a:r>
            <a:endParaRPr lang="en-US" dirty="0" smtClean="0">
              <a:latin typeface="+mn-lt"/>
            </a:endParaRPr>
          </a:p>
          <a:p>
            <a:r>
              <a:rPr lang="en-US" b="1" dirty="0" smtClean="0">
                <a:latin typeface="+mn-lt"/>
              </a:rPr>
              <a:t>June:    </a:t>
            </a:r>
            <a:r>
              <a:rPr lang="en-US" dirty="0" smtClean="0">
                <a:latin typeface="+mn-lt"/>
              </a:rPr>
              <a:t>Election to vote on revenue ballots.</a:t>
            </a:r>
          </a:p>
          <a:p>
            <a:pPr>
              <a:spcBef>
                <a:spcPts val="0"/>
              </a:spcBef>
            </a:pPr>
            <a:endParaRPr lang="en-US" b="1" dirty="0" smtClean="0">
              <a:latin typeface="+mn-lt"/>
            </a:endParaRPr>
          </a:p>
          <a:p>
            <a:pPr lvl="1">
              <a:spcBef>
                <a:spcPts val="0"/>
              </a:spcBef>
              <a:buFont typeface="Wingdings" pitchFamily="2" charset="2"/>
              <a:buChar char="Ø"/>
            </a:pPr>
            <a:r>
              <a:rPr lang="en-US" b="1" i="1" dirty="0" smtClean="0">
                <a:latin typeface="+mn-lt"/>
              </a:rPr>
              <a:t>This timeline, although still expected, has changed greatly in recent years</a:t>
            </a:r>
          </a:p>
          <a:p>
            <a:pPr lvl="1">
              <a:spcBef>
                <a:spcPts val="0"/>
              </a:spcBef>
              <a:buFont typeface="Wingdings" pitchFamily="2" charset="2"/>
              <a:buChar char="Ø"/>
            </a:pPr>
            <a:r>
              <a:rPr lang="en-US" i="1" dirty="0" smtClean="0">
                <a:latin typeface="+mn-lt"/>
              </a:rPr>
              <a:t>For example, it usually takes about </a:t>
            </a:r>
            <a:r>
              <a:rPr lang="en-US" i="1" u="sng" dirty="0" smtClean="0">
                <a:latin typeface="+mn-lt"/>
              </a:rPr>
              <a:t>6 months </a:t>
            </a:r>
            <a:r>
              <a:rPr lang="en-US" i="1" dirty="0" smtClean="0">
                <a:latin typeface="+mn-lt"/>
              </a:rPr>
              <a:t>(in 2010 it took 10 months) to complete this process, but in 2011 the entire process was done in </a:t>
            </a:r>
            <a:r>
              <a:rPr lang="en-US" i="1" u="sng" dirty="0" smtClean="0">
                <a:latin typeface="+mn-lt"/>
              </a:rPr>
              <a:t>60 days</a:t>
            </a:r>
          </a:p>
          <a:p>
            <a:pPr>
              <a:spcBef>
                <a:spcPts val="0"/>
              </a:spcBef>
            </a:pPr>
            <a:endParaRPr lang="en-US" dirty="0" smtClean="0">
              <a:latin typeface="+mn-lt"/>
            </a:endParaRPr>
          </a:p>
          <a:p>
            <a:pPr>
              <a:spcBef>
                <a:spcPts val="0"/>
              </a:spcBef>
            </a:pPr>
            <a:endParaRPr lang="en-US" b="1" dirty="0" smtClean="0">
              <a:latin typeface="+mn-lt"/>
            </a:endParaRPr>
          </a:p>
          <a:p>
            <a:r>
              <a:rPr lang="en-US" b="1" dirty="0" smtClean="0">
                <a:latin typeface="+mn-lt"/>
              </a:rPr>
              <a:t>[You can refer to these notes when going over slide 27.)</a:t>
            </a:r>
            <a:endParaRPr lang="en-US" b="1"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26</a:t>
            </a:fld>
            <a:endParaRPr lang="en-US" dirty="0"/>
          </a:p>
        </p:txBody>
      </p:sp>
      <p:sp>
        <p:nvSpPr>
          <p:cNvPr id="5" name="TextBox 4"/>
          <p:cNvSpPr txBox="1"/>
          <p:nvPr/>
        </p:nvSpPr>
        <p:spPr>
          <a:xfrm>
            <a:off x="762000" y="7620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3.6: Budget Process (Refer to this handout for details. Slide 26 outlines basics.) </a:t>
            </a:r>
            <a:endParaRPr lang="en-US" sz="1100" dirty="0"/>
          </a:p>
        </p:txBody>
      </p:sp>
    </p:spTree>
    <p:extLst>
      <p:ext uri="{BB962C8B-B14F-4D97-AF65-F5344CB8AC3E}">
        <p14:creationId xmlns:p14="http://schemas.microsoft.com/office/powerpoint/2010/main" val="1949717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dirty="0" smtClean="0">
                <a:latin typeface="+mn-lt"/>
              </a:rPr>
              <a:t>Review information on slide.</a:t>
            </a:r>
          </a:p>
          <a:p>
            <a:pPr>
              <a:spcBef>
                <a:spcPts val="0"/>
              </a:spcBef>
            </a:pPr>
            <a:endParaRPr lang="en-US" dirty="0" smtClean="0">
              <a:latin typeface="+mn-lt"/>
            </a:endParaRPr>
          </a:p>
          <a:p>
            <a:pPr>
              <a:spcBef>
                <a:spcPts val="0"/>
              </a:spcBef>
            </a:pPr>
            <a:r>
              <a:rPr lang="en-US" b="1" dirty="0" smtClean="0">
                <a:latin typeface="+mn-lt"/>
              </a:rPr>
              <a:t>Ask: </a:t>
            </a:r>
            <a:r>
              <a:rPr lang="en-US" i="1" dirty="0" smtClean="0">
                <a:latin typeface="+mn-lt"/>
              </a:rPr>
              <a:t>Does anyone know what an urgency clause is?</a:t>
            </a:r>
          </a:p>
          <a:p>
            <a:pPr>
              <a:spcBef>
                <a:spcPts val="0"/>
              </a:spcBef>
            </a:pPr>
            <a:endParaRPr lang="en-US" i="1" dirty="0" smtClean="0">
              <a:latin typeface="+mn-lt"/>
            </a:endParaRPr>
          </a:p>
          <a:p>
            <a:pPr>
              <a:spcBef>
                <a:spcPts val="0"/>
              </a:spcBef>
            </a:pPr>
            <a:r>
              <a:rPr lang="en-US" b="1" dirty="0" smtClean="0">
                <a:latin typeface="+mn-lt"/>
              </a:rPr>
              <a:t>Answer: </a:t>
            </a:r>
            <a:r>
              <a:rPr lang="en-US" dirty="0" smtClean="0">
                <a:latin typeface="+mn-lt"/>
              </a:rPr>
              <a:t>An urgency clause means that a bill will take immediate effect with the governor’s signature.</a:t>
            </a:r>
          </a:p>
          <a:p>
            <a:pPr>
              <a:spcBef>
                <a:spcPts val="0"/>
              </a:spcBef>
            </a:pPr>
            <a:endParaRPr lang="en-US" dirty="0" smtClean="0">
              <a:latin typeface="+mn-lt"/>
            </a:endParaRPr>
          </a:p>
          <a:p>
            <a:pPr>
              <a:spcBef>
                <a:spcPts val="0"/>
              </a:spcBef>
            </a:pPr>
            <a:r>
              <a:rPr lang="en-US" b="1" dirty="0" smtClean="0">
                <a:latin typeface="+mn-lt"/>
              </a:rPr>
              <a:t>Ask:</a:t>
            </a:r>
            <a:r>
              <a:rPr lang="en-US" dirty="0" smtClean="0">
                <a:latin typeface="+mn-lt"/>
              </a:rPr>
              <a:t> </a:t>
            </a:r>
            <a:r>
              <a:rPr lang="en-US" i="1" dirty="0" smtClean="0">
                <a:latin typeface="+mn-lt"/>
              </a:rPr>
              <a:t>Does anyone know where we are </a:t>
            </a:r>
            <a:r>
              <a:rPr lang="en-US" i="1" u="sng" dirty="0" smtClean="0">
                <a:latin typeface="+mn-lt"/>
              </a:rPr>
              <a:t>right now </a:t>
            </a:r>
            <a:r>
              <a:rPr lang="en-US" i="1" dirty="0" smtClean="0">
                <a:latin typeface="+mn-lt"/>
              </a:rPr>
              <a:t>in the budget process</a:t>
            </a:r>
            <a:r>
              <a:rPr lang="en-US" dirty="0" smtClean="0">
                <a:latin typeface="+mn-lt"/>
              </a:rPr>
              <a:t>?</a:t>
            </a:r>
          </a:p>
          <a:p>
            <a:pPr>
              <a:spcBef>
                <a:spcPts val="0"/>
              </a:spcBef>
            </a:pPr>
            <a:endParaRPr lang="en-US" dirty="0" smtClean="0">
              <a:latin typeface="+mn-lt"/>
            </a:endParaRPr>
          </a:p>
          <a:p>
            <a:pPr>
              <a:spcBef>
                <a:spcPts val="0"/>
              </a:spcBef>
              <a:spcAft>
                <a:spcPts val="600"/>
              </a:spcAft>
              <a:buFont typeface="Wingdings" pitchFamily="2" charset="2"/>
              <a:buChar char="Ø"/>
            </a:pPr>
            <a:r>
              <a:rPr lang="en-US" dirty="0" smtClean="0">
                <a:latin typeface="+mn-lt"/>
              </a:rPr>
              <a:t>Most recent budget updates can be found </a:t>
            </a:r>
            <a:r>
              <a:rPr lang="en-US" dirty="0" smtClean="0"/>
              <a:t>at </a:t>
            </a:r>
            <a:r>
              <a:rPr lang="en-US" dirty="0" smtClean="0">
                <a:hlinkClick r:id="rId3"/>
              </a:rPr>
              <a:t>www.lao.ca.gov</a:t>
            </a:r>
            <a:r>
              <a:rPr lang="en-US" dirty="0" smtClean="0"/>
              <a:t> (Legislative Analyst’s Office)</a:t>
            </a:r>
            <a:endParaRPr lang="en-US" b="1" dirty="0" smtClean="0">
              <a:latin typeface="+mn-lt"/>
            </a:endParaRPr>
          </a:p>
          <a:p>
            <a:pPr>
              <a:spcBef>
                <a:spcPts val="0"/>
              </a:spcBef>
              <a:spcAft>
                <a:spcPts val="600"/>
              </a:spcAft>
              <a:buFont typeface="Wingdings" pitchFamily="2" charset="2"/>
              <a:buChar char="Ø"/>
            </a:pPr>
            <a:r>
              <a:rPr lang="en-US" dirty="0" smtClean="0">
                <a:latin typeface="+mn-lt"/>
              </a:rPr>
              <a:t>FVCA’s Budget Analysis (www.familyvoicesofca.org) and California Budget Project’s Analysis (www.cbp.org) are also great tools.</a:t>
            </a:r>
            <a:endParaRPr lang="en-US" dirty="0" smtClean="0"/>
          </a:p>
          <a:p>
            <a:pPr>
              <a:spcBef>
                <a:spcPts val="0"/>
              </a:spcBef>
            </a:pPr>
            <a:r>
              <a:rPr lang="en-US" b="1" dirty="0" smtClean="0"/>
              <a:t>NOTE:</a:t>
            </a:r>
            <a:r>
              <a:rPr lang="en-US" dirty="0" smtClean="0"/>
              <a:t> Another excellent resource for an overview of the budget process recommended on LPFCH website: (Print and show example.)</a:t>
            </a:r>
          </a:p>
          <a:p>
            <a:pPr>
              <a:spcBef>
                <a:spcPts val="0"/>
              </a:spcBef>
            </a:pPr>
            <a:endParaRPr lang="en-US" dirty="0" smtClean="0">
              <a:latin typeface="+mn-lt"/>
            </a:endParaRPr>
          </a:p>
          <a:p>
            <a:pPr>
              <a:spcBef>
                <a:spcPts val="0"/>
              </a:spcBef>
            </a:pPr>
            <a:r>
              <a:rPr lang="en-US" dirty="0" smtClean="0"/>
              <a:t>*</a:t>
            </a:r>
            <a:r>
              <a:rPr lang="en-US" b="1" dirty="0" smtClean="0"/>
              <a:t>IMPORTANT*</a:t>
            </a:r>
            <a:r>
              <a:rPr lang="en-US" b="1" dirty="0"/>
              <a:t> </a:t>
            </a:r>
            <a:r>
              <a:rPr lang="en-US" b="1" dirty="0" smtClean="0"/>
              <a:t>Read and refer participants to: </a:t>
            </a:r>
            <a:r>
              <a:rPr lang="en-US" i="1" dirty="0" smtClean="0"/>
              <a:t>Dollars and Democracy: A Guide to the State Budget Process </a:t>
            </a:r>
            <a:r>
              <a:rPr lang="en-US" dirty="0" smtClean="0"/>
              <a:t>was created by the California Budget Project and defines important terms, lays out the budget timeline, and covers the roles and responsibilities of the Governor, the Legislature, and other key players. This in-depth — yet accessible — presentation is intended as a resource for new as well as more experienced budget watchers. Read the presentation at </a:t>
            </a:r>
            <a:r>
              <a:rPr lang="en-US" dirty="0" smtClean="0">
                <a:hlinkClick r:id="rId4"/>
              </a:rPr>
              <a:t>http://cbp.org/pdfs/2012/121217_Dollars%20and%20Democracy_Guide.pdf</a:t>
            </a:r>
            <a:r>
              <a:rPr lang="en-US" dirty="0" smtClean="0"/>
              <a:t>.</a:t>
            </a:r>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27</a:t>
            </a:fld>
            <a:endParaRPr lang="en-US" dirty="0"/>
          </a:p>
        </p:txBody>
      </p:sp>
    </p:spTree>
    <p:extLst>
      <p:ext uri="{BB962C8B-B14F-4D97-AF65-F5344CB8AC3E}">
        <p14:creationId xmlns:p14="http://schemas.microsoft.com/office/powerpoint/2010/main" val="373541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i="1" dirty="0" smtClean="0">
                <a:latin typeface="+mn-lt"/>
              </a:rPr>
              <a:t>The next section we will cover is “Providing Testimony.”</a:t>
            </a:r>
            <a:endParaRPr lang="en-US" i="1"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28</a:t>
            </a:fld>
            <a:endParaRPr lang="en-US" dirty="0"/>
          </a:p>
        </p:txBody>
      </p:sp>
    </p:spTree>
    <p:extLst>
      <p:ext uri="{BB962C8B-B14F-4D97-AF65-F5344CB8AC3E}">
        <p14:creationId xmlns:p14="http://schemas.microsoft.com/office/powerpoint/2010/main" val="143712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98975"/>
          </a:xfrm>
        </p:spPr>
        <p:txBody>
          <a:bodyPr>
            <a:normAutofit fontScale="92500" lnSpcReduction="20000"/>
          </a:bodyPr>
          <a:lstStyle/>
          <a:p>
            <a:pPr>
              <a:spcBef>
                <a:spcPts val="0"/>
              </a:spcBef>
            </a:pPr>
            <a:r>
              <a:rPr lang="en-US" sz="1300" b="1" i="1" dirty="0" smtClean="0">
                <a:latin typeface="+mn-lt"/>
              </a:rPr>
              <a:t>Facilitator Notes:</a:t>
            </a:r>
            <a:endParaRPr lang="en-US" sz="1300" b="1" dirty="0" smtClean="0">
              <a:latin typeface="+mn-lt"/>
            </a:endParaRPr>
          </a:p>
          <a:p>
            <a:pPr>
              <a:spcBef>
                <a:spcPts val="0"/>
              </a:spcBef>
            </a:pPr>
            <a:endParaRPr lang="en-US" sz="1300" dirty="0" smtClean="0">
              <a:latin typeface="+mn-lt"/>
            </a:endParaRPr>
          </a:p>
          <a:p>
            <a:pPr>
              <a:spcBef>
                <a:spcPts val="0"/>
              </a:spcBef>
            </a:pPr>
            <a:endParaRPr lang="en-US" sz="1300" dirty="0" smtClean="0">
              <a:latin typeface="+mn-lt"/>
            </a:endParaRPr>
          </a:p>
          <a:p>
            <a:r>
              <a:rPr lang="en-US" dirty="0" smtClean="0">
                <a:latin typeface="+mn-lt"/>
              </a:rPr>
              <a:t>Read through notes below and ask participants to read Handout 3.7 on their own.</a:t>
            </a:r>
          </a:p>
          <a:p>
            <a:r>
              <a:rPr lang="en-US" sz="1200" i="1" dirty="0" smtClean="0"/>
              <a:t>Public testimony can be before a legislative body, an administrative agency, or at a public forum.  It can be about a proposed bill, proposed regulations, or a topic of great public interest on which policy makers want to collect information and ideas.  It is always important to have constituents with personal experiences or expertise testify at public hearings.  Public testimony gives you the chance to make a statement in front of an entire committee of legislators or administrative agency officials all at once – often shortly before the decision will be made.</a:t>
            </a:r>
          </a:p>
          <a:p>
            <a:r>
              <a:rPr lang="en-US" sz="1200" i="1" dirty="0" smtClean="0"/>
              <a:t> </a:t>
            </a:r>
          </a:p>
          <a:p>
            <a:r>
              <a:rPr lang="en-US" sz="1200" b="1" i="1" dirty="0" smtClean="0"/>
              <a:t>Before testifying:</a:t>
            </a:r>
            <a:endParaRPr lang="en-US" sz="1200" i="1" dirty="0" smtClean="0"/>
          </a:p>
          <a:p>
            <a:pPr lvl="0"/>
            <a:r>
              <a:rPr lang="en-US" sz="1200" i="1" dirty="0" smtClean="0"/>
              <a:t>Provide written testimony for filing with the group. (Ask in advance how many copies you should bring.)</a:t>
            </a:r>
          </a:p>
          <a:p>
            <a:pPr lvl="0"/>
            <a:r>
              <a:rPr lang="en-US" sz="1200" i="1" dirty="0" smtClean="0"/>
              <a:t>You can expect to be limited in the amount of time you will be allowed to speak – usually </a:t>
            </a:r>
            <a:r>
              <a:rPr lang="en-US" sz="1200" b="1" i="1" dirty="0" smtClean="0"/>
              <a:t>1 ½ to 2 minutes</a:t>
            </a:r>
            <a:r>
              <a:rPr lang="en-US" sz="1200" i="1" dirty="0" smtClean="0"/>
              <a:t>.  A half-page single-spaced will equal about one minute of oral testimony.  </a:t>
            </a:r>
            <a:r>
              <a:rPr lang="en-US" sz="1200" b="1" i="1" dirty="0" smtClean="0"/>
              <a:t>Sometimes the time is cut when you get there, so be prepared to make your most important points. They can read the others. Practice beforehand to get your timing down. </a:t>
            </a:r>
          </a:p>
          <a:p>
            <a:pPr lvl="0"/>
            <a:r>
              <a:rPr lang="en-US" sz="1200" b="1" dirty="0" smtClean="0"/>
              <a:t>Note: </a:t>
            </a:r>
            <a:r>
              <a:rPr lang="en-US" sz="1200" dirty="0" smtClean="0"/>
              <a:t>Prepare in a way that works for you. You can:</a:t>
            </a:r>
          </a:p>
          <a:p>
            <a:pPr marL="114300" lvl="0" indent="-114300">
              <a:buFont typeface="Arial"/>
              <a:buChar char="•"/>
            </a:pPr>
            <a:r>
              <a:rPr lang="en-US" sz="1200" dirty="0" smtClean="0"/>
              <a:t>write out your testimony word for word.</a:t>
            </a:r>
          </a:p>
          <a:p>
            <a:pPr marL="114300" lvl="0" indent="-114300">
              <a:buFont typeface="Arial"/>
              <a:buChar char="•"/>
            </a:pPr>
            <a:r>
              <a:rPr lang="en-US" sz="1200" dirty="0"/>
              <a:t>u</a:t>
            </a:r>
            <a:r>
              <a:rPr lang="en-US" sz="1200" dirty="0" smtClean="0"/>
              <a:t>se notes and notecards.</a:t>
            </a:r>
          </a:p>
          <a:p>
            <a:pPr marL="114300" lvl="0" indent="-114300">
              <a:buFont typeface="Arial"/>
              <a:buChar char="•"/>
            </a:pPr>
            <a:r>
              <a:rPr lang="en-US" sz="1200" dirty="0" smtClean="0"/>
              <a:t>record your testimony, listen to it, revise, and practice. </a:t>
            </a:r>
          </a:p>
          <a:p>
            <a:pPr marL="114300" lvl="0" indent="-114300">
              <a:buFont typeface="Arial"/>
              <a:buChar char="•"/>
            </a:pPr>
            <a:r>
              <a:rPr lang="en-US" sz="1200" dirty="0"/>
              <a:t>v</a:t>
            </a:r>
            <a:r>
              <a:rPr lang="en-US" sz="1200" dirty="0" smtClean="0"/>
              <a:t>ideo tape your testimony,</a:t>
            </a:r>
            <a:r>
              <a:rPr lang="en-US" sz="1200" dirty="0"/>
              <a:t> </a:t>
            </a:r>
            <a:r>
              <a:rPr lang="en-US" sz="1200" dirty="0" smtClean="0"/>
              <a:t>watch, revise, and practice. Some people send in a recorded video if they cannot be there in person.</a:t>
            </a:r>
          </a:p>
          <a:p>
            <a:pPr lvl="0"/>
            <a:r>
              <a:rPr lang="en-US" sz="1300" dirty="0" smtClean="0">
                <a:latin typeface="+mn-lt"/>
              </a:rPr>
              <a:t>				</a:t>
            </a:r>
          </a:p>
          <a:p>
            <a:pPr lvl="0" algn="r"/>
            <a:r>
              <a:rPr lang="en-US" sz="1300" b="1" dirty="0" smtClean="0">
                <a:latin typeface="+mn-lt"/>
              </a:rPr>
              <a:t>Continued on next page…</a:t>
            </a:r>
          </a:p>
          <a:p>
            <a:pPr>
              <a:spcBef>
                <a:spcPts val="0"/>
              </a:spcBef>
            </a:pPr>
            <a:endParaRPr lang="en-US"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29</a:t>
            </a:fld>
            <a:endParaRPr lang="en-US" dirty="0"/>
          </a:p>
        </p:txBody>
      </p:sp>
      <p:sp>
        <p:nvSpPr>
          <p:cNvPr id="5" name="TextBox 4"/>
          <p:cNvSpPr txBox="1"/>
          <p:nvPr/>
        </p:nvSpPr>
        <p:spPr>
          <a:xfrm>
            <a:off x="762000" y="48006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3.7: Giving Effective Legislative Testimony </a:t>
            </a:r>
            <a:endParaRPr lang="en-US" sz="1100" dirty="0"/>
          </a:p>
        </p:txBody>
      </p:sp>
    </p:spTree>
    <p:extLst>
      <p:ext uri="{BB962C8B-B14F-4D97-AF65-F5344CB8AC3E}">
        <p14:creationId xmlns:p14="http://schemas.microsoft.com/office/powerpoint/2010/main" val="392832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62000"/>
            <a:ext cx="3429000" cy="2571750"/>
          </a:xfrm>
        </p:spPr>
      </p:sp>
      <p:sp>
        <p:nvSpPr>
          <p:cNvPr id="3" name="Notes Placeholder 2"/>
          <p:cNvSpPr>
            <a:spLocks noGrp="1"/>
          </p:cNvSpPr>
          <p:nvPr>
            <p:ph type="body" idx="1"/>
          </p:nvPr>
        </p:nvSpPr>
        <p:spPr>
          <a:xfrm>
            <a:off x="685800" y="3429000"/>
            <a:ext cx="5607050" cy="4637088"/>
          </a:xfrm>
        </p:spPr>
        <p:txBody>
          <a:bodyPr>
            <a:normAutofit/>
          </a:bodyPr>
          <a:lstStyle/>
          <a:p>
            <a:pPr>
              <a:spcBef>
                <a:spcPts val="0"/>
              </a:spcBef>
            </a:pPr>
            <a:r>
              <a:rPr lang="en-US" b="1" i="1" dirty="0" smtClean="0">
                <a:latin typeface="+mn-lt"/>
              </a:rPr>
              <a:t>Facilitator Notes: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3</a:t>
            </a:fld>
            <a:endParaRPr lang="en-US" dirty="0"/>
          </a:p>
        </p:txBody>
      </p:sp>
      <p:sp>
        <p:nvSpPr>
          <p:cNvPr id="5" name="TextBox 4"/>
          <p:cNvSpPr txBox="1"/>
          <p:nvPr/>
        </p:nvSpPr>
        <p:spPr>
          <a:xfrm>
            <a:off x="762000" y="38100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b="1" dirty="0" smtClean="0"/>
              <a:t>PRE-DISCUSSION 1</a:t>
            </a:r>
            <a:r>
              <a:rPr lang="en-US" sz="1100" dirty="0" smtClean="0"/>
              <a:t>: Set up chart paper.</a:t>
            </a:r>
          </a:p>
        </p:txBody>
      </p:sp>
      <p:sp>
        <p:nvSpPr>
          <p:cNvPr id="6" name="TextBox 5"/>
          <p:cNvSpPr txBox="1"/>
          <p:nvPr/>
        </p:nvSpPr>
        <p:spPr>
          <a:xfrm>
            <a:off x="762000" y="4191000"/>
            <a:ext cx="5486400" cy="19543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b="1" dirty="0" smtClean="0"/>
              <a:t>DISCUSSION 1: </a:t>
            </a:r>
          </a:p>
          <a:p>
            <a:pPr>
              <a:spcBef>
                <a:spcPts val="0"/>
              </a:spcBef>
            </a:pPr>
            <a:r>
              <a:rPr lang="en-US" sz="1100" dirty="0" smtClean="0"/>
              <a:t>Ask participants:</a:t>
            </a:r>
          </a:p>
          <a:p>
            <a:pPr lvl="1">
              <a:spcBef>
                <a:spcPts val="0"/>
              </a:spcBef>
              <a:buFont typeface="Arial" pitchFamily="34" charset="0"/>
              <a:buChar char="•"/>
            </a:pPr>
            <a:r>
              <a:rPr lang="en-US" sz="1100" dirty="0" smtClean="0"/>
              <a:t> </a:t>
            </a:r>
            <a:r>
              <a:rPr lang="en-US" sz="1100" i="1" dirty="0" smtClean="0"/>
              <a:t>Did you encounter any difficulties in researching Allies, Opposition, Laws/Policies, Statistics/Data, Relevant Reports/Articles for your Action Planning Template?</a:t>
            </a:r>
          </a:p>
          <a:p>
            <a:pPr lvl="1">
              <a:spcBef>
                <a:spcPts val="0"/>
              </a:spcBef>
              <a:buFont typeface="Arial" pitchFamily="34" charset="0"/>
              <a:buChar char="•"/>
            </a:pPr>
            <a:r>
              <a:rPr lang="en-US" sz="1100" i="1" dirty="0" smtClean="0"/>
              <a:t> Does anyone have any suggestions to address these problems?</a:t>
            </a:r>
          </a:p>
          <a:p>
            <a:pPr lvl="1">
              <a:spcBef>
                <a:spcPts val="0"/>
              </a:spcBef>
              <a:buFont typeface="Arial" pitchFamily="34" charset="0"/>
              <a:buChar char="•"/>
            </a:pPr>
            <a:r>
              <a:rPr lang="en-US" sz="1100" i="1" dirty="0" smtClean="0"/>
              <a:t> Does anyone have any helpful research tips or useful websites?</a:t>
            </a:r>
          </a:p>
          <a:p>
            <a:pPr>
              <a:spcBef>
                <a:spcPts val="0"/>
              </a:spcBef>
            </a:pPr>
            <a:endParaRPr lang="en-US" sz="1100" dirty="0" smtClean="0"/>
          </a:p>
          <a:p>
            <a:pPr>
              <a:spcBef>
                <a:spcPts val="0"/>
              </a:spcBef>
            </a:pPr>
            <a:r>
              <a:rPr lang="en-US" sz="1100" dirty="0" smtClean="0"/>
              <a:t>Chart responses. </a:t>
            </a:r>
          </a:p>
          <a:p>
            <a:pPr>
              <a:spcBef>
                <a:spcPts val="0"/>
              </a:spcBef>
            </a:pPr>
            <a:endParaRPr lang="en-US" sz="1100" dirty="0" smtClean="0"/>
          </a:p>
          <a:p>
            <a:pPr>
              <a:spcBef>
                <a:spcPts val="0"/>
              </a:spcBef>
              <a:buFont typeface="Wingdings" pitchFamily="2" charset="2"/>
              <a:buChar char="Ø"/>
            </a:pPr>
            <a:r>
              <a:rPr lang="en-US" sz="1100" dirty="0" smtClean="0"/>
              <a:t> Ask: </a:t>
            </a:r>
            <a:r>
              <a:rPr lang="en-US" sz="1100" i="1" dirty="0" smtClean="0"/>
              <a:t>Did anyone complete any portion of their Make a Commitment worksheet?</a:t>
            </a:r>
          </a:p>
          <a:p>
            <a:pPr lvl="1">
              <a:spcBef>
                <a:spcPts val="0"/>
              </a:spcBef>
              <a:buFont typeface="Wingdings" pitchFamily="2" charset="2"/>
              <a:buChar char="Ø"/>
            </a:pPr>
            <a:r>
              <a:rPr lang="en-US" sz="1100" dirty="0" smtClean="0"/>
              <a:t>If yes, give participants the opportunity to share their experience.</a:t>
            </a:r>
          </a:p>
        </p:txBody>
      </p:sp>
      <p:sp>
        <p:nvSpPr>
          <p:cNvPr id="7" name="TextBox 6"/>
          <p:cNvSpPr txBox="1"/>
          <p:nvPr/>
        </p:nvSpPr>
        <p:spPr>
          <a:xfrm>
            <a:off x="762000" y="63246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b="1" dirty="0" smtClean="0"/>
              <a:t>PRE-DISCUSSION 2: </a:t>
            </a:r>
            <a:r>
              <a:rPr lang="en-US" sz="1100" dirty="0" smtClean="0"/>
              <a:t>Divide participants into partner pairs.</a:t>
            </a:r>
          </a:p>
        </p:txBody>
      </p:sp>
      <p:sp>
        <p:nvSpPr>
          <p:cNvPr id="8" name="TextBox 7"/>
          <p:cNvSpPr txBox="1"/>
          <p:nvPr/>
        </p:nvSpPr>
        <p:spPr>
          <a:xfrm>
            <a:off x="762000" y="6705600"/>
            <a:ext cx="5486400" cy="16158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b="1" dirty="0" smtClean="0"/>
              <a:t>DISCUSSION 2:</a:t>
            </a:r>
          </a:p>
          <a:p>
            <a:pPr>
              <a:spcBef>
                <a:spcPts val="0"/>
              </a:spcBef>
            </a:pPr>
            <a:r>
              <a:rPr lang="en-US" sz="1100" dirty="0" smtClean="0"/>
              <a:t>Instruct participants to share their Mapping Our Systems worksheet findings with their partners. </a:t>
            </a:r>
          </a:p>
          <a:p>
            <a:pPr>
              <a:spcBef>
                <a:spcPts val="0"/>
              </a:spcBef>
            </a:pPr>
            <a:endParaRPr lang="en-US" sz="1100" dirty="0" smtClean="0"/>
          </a:p>
          <a:p>
            <a:pPr>
              <a:spcBef>
                <a:spcPts val="0"/>
              </a:spcBef>
            </a:pPr>
            <a:r>
              <a:rPr lang="en-US" sz="1100" dirty="0" smtClean="0"/>
              <a:t>Ask participants to discuss:</a:t>
            </a:r>
          </a:p>
          <a:p>
            <a:pPr lvl="1">
              <a:spcBef>
                <a:spcPts val="0"/>
              </a:spcBef>
              <a:buFont typeface="Arial" pitchFamily="34" charset="0"/>
              <a:buChar char="•"/>
            </a:pPr>
            <a:r>
              <a:rPr lang="en-US" sz="1100" dirty="0" smtClean="0"/>
              <a:t> </a:t>
            </a:r>
            <a:r>
              <a:rPr lang="en-US" sz="1100" i="1" dirty="0" smtClean="0"/>
              <a:t>Did any of your findings surprise you?</a:t>
            </a:r>
          </a:p>
          <a:p>
            <a:pPr lvl="1">
              <a:spcBef>
                <a:spcPts val="0"/>
              </a:spcBef>
              <a:buFont typeface="Arial" pitchFamily="34" charset="0"/>
              <a:buChar char="•"/>
            </a:pPr>
            <a:r>
              <a:rPr lang="en-US" sz="1100" i="1" dirty="0" smtClean="0"/>
              <a:t> Was this information something you knew already, or did you have to look it up?</a:t>
            </a:r>
          </a:p>
          <a:p>
            <a:pPr lvl="1">
              <a:spcBef>
                <a:spcPts val="0"/>
              </a:spcBef>
              <a:buFont typeface="Arial" pitchFamily="34" charset="0"/>
              <a:buChar char="•"/>
            </a:pPr>
            <a:r>
              <a:rPr lang="en-US" sz="1100" i="1" dirty="0" smtClean="0"/>
              <a:t> What are the benefits of knowing which federal laws/mandates funds your local services? </a:t>
            </a:r>
          </a:p>
        </p:txBody>
      </p:sp>
    </p:spTree>
    <p:extLst>
      <p:ext uri="{BB962C8B-B14F-4D97-AF65-F5344CB8AC3E}">
        <p14:creationId xmlns:p14="http://schemas.microsoft.com/office/powerpoint/2010/main" val="2075721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04800"/>
            <a:ext cx="5607050" cy="8294688"/>
          </a:xfrm>
        </p:spPr>
        <p:txBody>
          <a:bodyPr>
            <a:normAutofit/>
          </a:bodyPr>
          <a:lstStyle/>
          <a:p>
            <a:pPr>
              <a:spcBef>
                <a:spcPts val="0"/>
              </a:spcBef>
            </a:pPr>
            <a:endParaRPr lang="en-US" dirty="0" smtClean="0">
              <a:latin typeface="+mn-lt"/>
            </a:endParaRPr>
          </a:p>
          <a:p>
            <a:pPr>
              <a:spcBef>
                <a:spcPts val="0"/>
              </a:spcBef>
            </a:pPr>
            <a:r>
              <a:rPr lang="en-US" u="sng" dirty="0" smtClean="0">
                <a:latin typeface="+mn-lt"/>
              </a:rPr>
              <a:t>Some useful tips: </a:t>
            </a:r>
          </a:p>
          <a:p>
            <a:pPr>
              <a:spcBef>
                <a:spcPts val="0"/>
              </a:spcBef>
            </a:pPr>
            <a:endParaRPr lang="en-US" u="sng" dirty="0" smtClean="0">
              <a:latin typeface="+mn-lt"/>
            </a:endParaRPr>
          </a:p>
          <a:p>
            <a:pPr lvl="0">
              <a:spcBef>
                <a:spcPts val="0"/>
              </a:spcBef>
              <a:buFont typeface="Arial" pitchFamily="34" charset="0"/>
              <a:buChar char="•"/>
            </a:pPr>
            <a:r>
              <a:rPr lang="en-US" b="1" i="1" dirty="0" smtClean="0">
                <a:latin typeface="+mn-lt"/>
              </a:rPr>
              <a:t>Those who show up get heard.</a:t>
            </a:r>
            <a:r>
              <a:rPr lang="en-US" i="1" dirty="0" smtClean="0">
                <a:latin typeface="+mn-lt"/>
              </a:rPr>
              <a:t> Legislation is decided by those who show up. Therefore, it is important to participate at public hearings and let your voice be heard. Perfect testimony is not required, however.  Show up early to be sure that you are heard. </a:t>
            </a:r>
          </a:p>
          <a:p>
            <a:pPr lvl="0">
              <a:spcBef>
                <a:spcPts val="0"/>
              </a:spcBef>
              <a:buFont typeface="Arial" pitchFamily="34" charset="0"/>
              <a:buChar char="•"/>
            </a:pPr>
            <a:endParaRPr lang="en-US" i="1" dirty="0" smtClean="0">
              <a:latin typeface="+mn-lt"/>
            </a:endParaRPr>
          </a:p>
          <a:p>
            <a:pPr lvl="0">
              <a:spcBef>
                <a:spcPts val="0"/>
              </a:spcBef>
              <a:buFont typeface="Arial" pitchFamily="34" charset="0"/>
              <a:buChar char="•"/>
            </a:pPr>
            <a:r>
              <a:rPr lang="en-US" b="1" i="1" dirty="0" smtClean="0">
                <a:latin typeface="+mn-lt"/>
              </a:rPr>
              <a:t>Use a real life story.</a:t>
            </a:r>
            <a:r>
              <a:rPr lang="en-US" i="1" dirty="0" smtClean="0">
                <a:latin typeface="+mn-lt"/>
              </a:rPr>
              <a:t> This is the most important rule of all. Testify about what you really know - your personal experiences or the experiences of one of your family members. Legislators respond to human-interest stories - not just facts and figures. </a:t>
            </a:r>
          </a:p>
          <a:p>
            <a:pPr lvl="0">
              <a:spcBef>
                <a:spcPts val="0"/>
              </a:spcBef>
              <a:buFont typeface="Arial" pitchFamily="34" charset="0"/>
              <a:buChar char="•"/>
            </a:pPr>
            <a:endParaRPr lang="en-US" i="1" dirty="0" smtClean="0">
              <a:latin typeface="+mn-lt"/>
            </a:endParaRPr>
          </a:p>
          <a:p>
            <a:pPr lvl="0">
              <a:spcBef>
                <a:spcPts val="0"/>
              </a:spcBef>
              <a:buFont typeface="Arial" pitchFamily="34" charset="0"/>
              <a:buChar char="•"/>
            </a:pPr>
            <a:r>
              <a:rPr lang="en-US" b="1" i="1" dirty="0" smtClean="0">
                <a:latin typeface="+mn-lt"/>
              </a:rPr>
              <a:t>Keep it simple and avoid technical lingo.</a:t>
            </a:r>
            <a:r>
              <a:rPr lang="en-US" i="1" dirty="0" smtClean="0">
                <a:latin typeface="+mn-lt"/>
              </a:rPr>
              <a:t> Legislators literally</a:t>
            </a:r>
            <a:r>
              <a:rPr lang="en-US" i="1" dirty="0" smtClean="0"/>
              <a:t> </a:t>
            </a:r>
            <a:r>
              <a:rPr lang="en-US" i="1" dirty="0" smtClean="0">
                <a:latin typeface="+mn-lt"/>
              </a:rPr>
              <a:t>deal with thousands of bills. So if you are to have any chance of holding their attention and persuading them, keep it simple and avoid using jargon. </a:t>
            </a:r>
          </a:p>
          <a:p>
            <a:pPr lvl="0">
              <a:spcBef>
                <a:spcPts val="0"/>
              </a:spcBef>
            </a:pPr>
            <a:endParaRPr lang="en-US" i="1" dirty="0" smtClean="0">
              <a:latin typeface="+mn-lt"/>
            </a:endParaRPr>
          </a:p>
          <a:p>
            <a:pPr lvl="0">
              <a:spcBef>
                <a:spcPts val="0"/>
              </a:spcBef>
              <a:buFont typeface="Arial" pitchFamily="34" charset="0"/>
              <a:buChar char="•"/>
            </a:pPr>
            <a:r>
              <a:rPr lang="en-US" b="1" i="1" dirty="0" smtClean="0">
                <a:latin typeface="+mn-lt"/>
              </a:rPr>
              <a:t>Attend prior hearings to see how the hearing process works for that particular committee.</a:t>
            </a:r>
            <a:r>
              <a:rPr lang="en-US" i="1" dirty="0" smtClean="0">
                <a:latin typeface="+mn-lt"/>
              </a:rPr>
              <a:t> Familiarity is a good thing. You can identify legislators' key interests and observe their questioning style, as well as how witnesses behave during their testimony. </a:t>
            </a:r>
          </a:p>
          <a:p>
            <a:pPr lvl="0">
              <a:spcBef>
                <a:spcPts val="0"/>
              </a:spcBef>
              <a:buFont typeface="Arial" pitchFamily="34" charset="0"/>
              <a:buChar char="•"/>
            </a:pPr>
            <a:endParaRPr lang="en-US" i="1" dirty="0" smtClean="0">
              <a:latin typeface="+mn-lt"/>
            </a:endParaRPr>
          </a:p>
          <a:p>
            <a:pPr lvl="0">
              <a:spcBef>
                <a:spcPts val="0"/>
              </a:spcBef>
              <a:buFont typeface="Arial" pitchFamily="34" charset="0"/>
              <a:buChar char="•"/>
            </a:pPr>
            <a:r>
              <a:rPr lang="en-US" b="1" i="1" dirty="0" smtClean="0">
                <a:latin typeface="+mn-lt"/>
              </a:rPr>
              <a:t>Brainstorm with others to identify possible questions regarding both you and your opponent’s views and how you will answer them.</a:t>
            </a:r>
            <a:r>
              <a:rPr lang="en-US" i="1" dirty="0" smtClean="0">
                <a:latin typeface="+mn-lt"/>
              </a:rPr>
              <a:t> Write down your answers, then rehearse them. </a:t>
            </a:r>
          </a:p>
          <a:p>
            <a:pPr lvl="0">
              <a:spcBef>
                <a:spcPts val="0"/>
              </a:spcBef>
              <a:buFont typeface="Arial" pitchFamily="34" charset="0"/>
              <a:buChar char="•"/>
            </a:pPr>
            <a:endParaRPr lang="en-US" i="1" dirty="0" smtClean="0">
              <a:latin typeface="+mn-lt"/>
            </a:endParaRPr>
          </a:p>
          <a:p>
            <a:pPr lvl="0">
              <a:spcBef>
                <a:spcPts val="0"/>
              </a:spcBef>
              <a:buFont typeface="Arial" pitchFamily="34" charset="0"/>
              <a:buChar char="•"/>
            </a:pPr>
            <a:r>
              <a:rPr lang="en-US" b="1" i="1" dirty="0" smtClean="0">
                <a:latin typeface="+mn-lt"/>
              </a:rPr>
              <a:t>Remember your mission and don't get sidetracked.</a:t>
            </a:r>
            <a:r>
              <a:rPr lang="en-US" i="1" dirty="0" smtClean="0">
                <a:latin typeface="+mn-lt"/>
              </a:rPr>
              <a:t> Address one issue at a time. Stick to no more than three core ideas, or "message points," during your testimony. </a:t>
            </a:r>
          </a:p>
          <a:p>
            <a:pPr>
              <a:spcBef>
                <a:spcPts val="0"/>
              </a:spcBef>
            </a:pPr>
            <a:endParaRPr lang="en-US" i="1" dirty="0"/>
          </a:p>
          <a:p>
            <a:pPr>
              <a:spcBef>
                <a:spcPts val="0"/>
              </a:spcBef>
            </a:pPr>
            <a:r>
              <a:rPr lang="en-US" b="1" dirty="0" smtClean="0"/>
              <a:t>IMPORTANT: </a:t>
            </a:r>
          </a:p>
          <a:p>
            <a:r>
              <a:rPr lang="en-US" b="1" dirty="0">
                <a:hlinkClick r:id="rId3" tooltip="Assembly Budget Subcommittee Hearing Video"/>
              </a:rPr>
              <a:t>Assembly Budget Subcommittee Hearing </a:t>
            </a:r>
            <a:r>
              <a:rPr lang="en-US" b="1" dirty="0" smtClean="0">
                <a:hlinkClick r:id="rId3" tooltip="Assembly Budget Subcommittee Hearing Video"/>
              </a:rPr>
              <a:t>Video</a:t>
            </a:r>
            <a:r>
              <a:rPr lang="en-US" b="1" dirty="0" smtClean="0"/>
              <a:t> – February 2014</a:t>
            </a:r>
            <a:endParaRPr lang="en-US" b="1" dirty="0"/>
          </a:p>
          <a:p>
            <a:r>
              <a:rPr lang="en-US" dirty="0" smtClean="0"/>
              <a:t>Watch </a:t>
            </a:r>
            <a:r>
              <a:rPr lang="en-US" dirty="0"/>
              <a:t>this video of our very own FVCA Project Leadership graduates and Eileen </a:t>
            </a:r>
            <a:r>
              <a:rPr lang="en-US" dirty="0" err="1"/>
              <a:t>Crumm</a:t>
            </a:r>
            <a:r>
              <a:rPr lang="en-US" dirty="0"/>
              <a:t> and Wendy </a:t>
            </a:r>
            <a:r>
              <a:rPr lang="en-US" dirty="0" err="1"/>
              <a:t>Longwell</a:t>
            </a:r>
            <a:r>
              <a:rPr lang="en-US" dirty="0"/>
              <a:t>, FVCA Council members, give testimony at the Capitol on February 24</a:t>
            </a:r>
            <a:r>
              <a:rPr lang="en-US" baseline="30000" dirty="0"/>
              <a:t>th</a:t>
            </a:r>
            <a:r>
              <a:rPr lang="en-US" dirty="0"/>
              <a:t> at the Assembly Budget Subcommittee Hearing.  They spoke passionately about their concerns for the intended changes to the California Children’s Services program</a:t>
            </a:r>
            <a:r>
              <a:rPr lang="en-US" dirty="0" smtClean="0"/>
              <a:t>.</a:t>
            </a:r>
          </a:p>
          <a:p>
            <a:r>
              <a:rPr lang="en-US" u="sng" dirty="0" smtClean="0">
                <a:hlinkClick r:id="rId4"/>
              </a:rPr>
              <a:t>https</a:t>
            </a:r>
            <a:r>
              <a:rPr lang="en-US" u="sng" dirty="0">
                <a:hlinkClick r:id="rId4"/>
              </a:rPr>
              <a:t>://www.youtube.com/watch?v=JU1shpujZ6g</a:t>
            </a:r>
            <a:r>
              <a:rPr lang="en-US" dirty="0"/>
              <a:t> </a:t>
            </a:r>
          </a:p>
          <a:p>
            <a:pPr>
              <a:spcBef>
                <a:spcPts val="0"/>
              </a:spcBef>
            </a:pPr>
            <a:endParaRPr lang="en-US" b="1" i="1" dirty="0" smtClean="0"/>
          </a:p>
          <a:p>
            <a:pPr>
              <a:spcBef>
                <a:spcPts val="0"/>
              </a:spcBef>
            </a:pPr>
            <a:endParaRPr lang="en-US" b="1" i="1" dirty="0" smtClean="0"/>
          </a:p>
          <a:p>
            <a:pPr>
              <a:spcBef>
                <a:spcPts val="0"/>
              </a:spcBef>
            </a:pPr>
            <a:endParaRPr lang="en-US" b="1" i="1" dirty="0"/>
          </a:p>
          <a:p>
            <a:pPr>
              <a:spcBef>
                <a:spcPts val="0"/>
              </a:spcBef>
            </a:pPr>
            <a:r>
              <a:rPr lang="en-US" b="1" dirty="0" smtClean="0"/>
              <a:t>[Note to participants</a:t>
            </a:r>
            <a:r>
              <a:rPr lang="en-US" b="1" i="1" dirty="0" smtClean="0"/>
              <a:t>: We will go into more detail about telling your story (or another person’s) in Chapter 5: Telling Your Story.</a:t>
            </a:r>
            <a:r>
              <a:rPr lang="en-US" b="1" dirty="0"/>
              <a:t>]</a:t>
            </a:r>
            <a:endParaRPr lang="en-US" i="1" dirty="0" smtClean="0"/>
          </a:p>
          <a:p>
            <a:pPr lvl="0">
              <a:spcBef>
                <a:spcPts val="0"/>
              </a:spcBef>
              <a:buFont typeface="Arial" pitchFamily="34" charset="0"/>
              <a:buChar char="•"/>
            </a:pPr>
            <a:endParaRPr lang="en-US" i="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30</a:t>
            </a:fld>
            <a:endParaRPr lang="en-US" dirty="0"/>
          </a:p>
        </p:txBody>
      </p:sp>
    </p:spTree>
    <p:extLst>
      <p:ext uri="{BB962C8B-B14F-4D97-AF65-F5344CB8AC3E}">
        <p14:creationId xmlns:p14="http://schemas.microsoft.com/office/powerpoint/2010/main" val="3636579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762000"/>
            <a:ext cx="4114800" cy="3086100"/>
          </a:xfrm>
        </p:spPr>
      </p:sp>
      <p:sp>
        <p:nvSpPr>
          <p:cNvPr id="3" name="Notes Placeholder 2"/>
          <p:cNvSpPr>
            <a:spLocks noGrp="1"/>
          </p:cNvSpPr>
          <p:nvPr>
            <p:ph type="body" idx="1"/>
          </p:nvPr>
        </p:nvSpPr>
        <p:spPr>
          <a:xfrm>
            <a:off x="762000" y="3962400"/>
            <a:ext cx="5530850" cy="4648200"/>
          </a:xfrm>
        </p:spPr>
        <p:txBody>
          <a:bodyPr>
            <a:normAutofit fontScale="92500" lnSpcReduction="10000"/>
          </a:bodyPr>
          <a:lstStyle/>
          <a:p>
            <a:pPr>
              <a:spcBef>
                <a:spcPts val="0"/>
              </a:spcBef>
            </a:pPr>
            <a:r>
              <a:rPr lang="en-US" sz="1200" b="1" i="1" dirty="0" smtClean="0">
                <a:latin typeface="+mn-lt"/>
              </a:rPr>
              <a:t>Facilitator Notes:</a:t>
            </a:r>
            <a:endParaRPr lang="en-US" sz="1200" b="1" dirty="0" smtClean="0">
              <a:latin typeface="+mn-lt"/>
            </a:endParaRPr>
          </a:p>
          <a:p>
            <a:pPr>
              <a:spcBef>
                <a:spcPts val="0"/>
              </a:spcBef>
            </a:pPr>
            <a:r>
              <a:rPr lang="en-US" sz="1200" dirty="0" smtClean="0">
                <a:latin typeface="+mn-lt"/>
              </a:rPr>
              <a:t>**Continue to refer to Handout 3.7</a:t>
            </a:r>
          </a:p>
          <a:p>
            <a:pPr>
              <a:spcBef>
                <a:spcPts val="0"/>
              </a:spcBef>
            </a:pPr>
            <a:endParaRPr lang="en-US" sz="1200" dirty="0" smtClean="0">
              <a:latin typeface="+mn-lt"/>
            </a:endParaRPr>
          </a:p>
          <a:p>
            <a:pPr lvl="0">
              <a:spcBef>
                <a:spcPts val="0"/>
              </a:spcBef>
              <a:buFont typeface="Arial" pitchFamily="34" charset="0"/>
              <a:buChar char="•"/>
            </a:pPr>
            <a:r>
              <a:rPr lang="en-US" sz="1200" b="1" i="1" dirty="0" smtClean="0">
                <a:latin typeface="+mn-lt"/>
              </a:rPr>
              <a:t>Tell the committee members specifically what you want.</a:t>
            </a:r>
            <a:r>
              <a:rPr lang="en-US" sz="1200" i="1" dirty="0" smtClean="0">
                <a:latin typeface="+mn-lt"/>
              </a:rPr>
              <a:t> We practiced this in an earlier training. This sounds obvious, but you would be surprised at the number of witnesses who testify and never make it clear what they are asking the legislators to do.</a:t>
            </a:r>
          </a:p>
          <a:p>
            <a:pPr lvl="0">
              <a:spcBef>
                <a:spcPts val="0"/>
              </a:spcBef>
            </a:pPr>
            <a:r>
              <a:rPr lang="en-US" sz="1200" i="1" dirty="0" smtClean="0">
                <a:latin typeface="+mn-lt"/>
              </a:rPr>
              <a:t> </a:t>
            </a:r>
          </a:p>
          <a:p>
            <a:pPr lvl="0">
              <a:spcBef>
                <a:spcPts val="0"/>
              </a:spcBef>
              <a:buFont typeface="Arial" pitchFamily="34" charset="0"/>
              <a:buChar char="•"/>
            </a:pPr>
            <a:r>
              <a:rPr lang="en-US" sz="1200" b="1" i="1" dirty="0" smtClean="0">
                <a:latin typeface="+mn-lt"/>
              </a:rPr>
              <a:t>Don’t be argumentative.</a:t>
            </a:r>
            <a:r>
              <a:rPr lang="en-US" sz="1200" i="1" dirty="0" smtClean="0">
                <a:latin typeface="+mn-lt"/>
              </a:rPr>
              <a:t> Never, never show anger or get into an argument with a legislator, regardless of the legislator's behavior. There may be many reasons the legislator is acting the way he/she is that have nothing to do with you or your legislation. Don’t take comments or reactions personally.</a:t>
            </a:r>
          </a:p>
          <a:p>
            <a:pPr lvl="0">
              <a:spcBef>
                <a:spcPts val="0"/>
              </a:spcBef>
            </a:pPr>
            <a:endParaRPr lang="en-US" sz="1200" i="1" dirty="0" smtClean="0">
              <a:latin typeface="+mn-lt"/>
            </a:endParaRPr>
          </a:p>
          <a:p>
            <a:pPr lvl="0">
              <a:spcBef>
                <a:spcPts val="0"/>
              </a:spcBef>
              <a:buFont typeface="Arial" pitchFamily="34" charset="0"/>
              <a:buChar char="•"/>
            </a:pPr>
            <a:r>
              <a:rPr lang="en-US" sz="1200" b="1" i="1" dirty="0" smtClean="0">
                <a:latin typeface="+mn-lt"/>
              </a:rPr>
              <a:t>It's their game and their rules.</a:t>
            </a:r>
            <a:r>
              <a:rPr lang="en-US" sz="1200" i="1" dirty="0" smtClean="0">
                <a:latin typeface="+mn-lt"/>
              </a:rPr>
              <a:t> Even if no one is listening to your testimony, keep going. If the legislators don't want to listen, that is their prerogative. Also, legislators get to interrupt you, you don't get to interrupt them. </a:t>
            </a:r>
          </a:p>
          <a:p>
            <a:pPr lvl="0">
              <a:spcBef>
                <a:spcPts val="0"/>
              </a:spcBef>
            </a:pPr>
            <a:endParaRPr lang="en-US" sz="1200" i="1" dirty="0" smtClean="0">
              <a:latin typeface="+mn-lt"/>
            </a:endParaRPr>
          </a:p>
          <a:p>
            <a:pPr lvl="0">
              <a:spcBef>
                <a:spcPts val="0"/>
              </a:spcBef>
              <a:buFont typeface="Arial" pitchFamily="34" charset="0"/>
              <a:buChar char="•"/>
            </a:pPr>
            <a:r>
              <a:rPr lang="en-US" sz="1200" b="1" i="1" dirty="0" smtClean="0">
                <a:latin typeface="+mn-lt"/>
              </a:rPr>
              <a:t>Be polite.</a:t>
            </a:r>
            <a:r>
              <a:rPr lang="en-US" sz="1200" i="1" dirty="0" smtClean="0">
                <a:latin typeface="+mn-lt"/>
              </a:rPr>
              <a:t> Legislators have long memories so don't be rude, arrogant, lie, or ignore their rules of decorum. Rudeness or lack of respect will hurt your cause far more than the content of your testimony. </a:t>
            </a:r>
          </a:p>
          <a:p>
            <a:pPr lvl="0">
              <a:spcBef>
                <a:spcPts val="0"/>
              </a:spcBef>
            </a:pPr>
            <a:endParaRPr lang="en-US" sz="1200" i="1" dirty="0" smtClean="0">
              <a:latin typeface="+mn-lt"/>
            </a:endParaRPr>
          </a:p>
          <a:p>
            <a:pPr lvl="0">
              <a:spcBef>
                <a:spcPts val="0"/>
              </a:spcBef>
              <a:buFont typeface="Arial" pitchFamily="34" charset="0"/>
              <a:buChar char="•"/>
            </a:pPr>
            <a:r>
              <a:rPr lang="en-US" sz="1200" b="1" i="1" dirty="0" smtClean="0">
                <a:latin typeface="+mn-lt"/>
              </a:rPr>
              <a:t>Don't be afraid to say, "I don't know, but I will get back to you."</a:t>
            </a:r>
            <a:r>
              <a:rPr lang="en-US" sz="1200" i="1" dirty="0" smtClean="0">
                <a:latin typeface="+mn-lt"/>
              </a:rPr>
              <a:t> Again this is about your credibility. This is one of the hardest things to do and, yet, the most important. And it's what keeps a witness from making mistakes. Be sure to get back to them as promised as soon as possible. </a:t>
            </a:r>
          </a:p>
          <a:p>
            <a:pPr lvl="0">
              <a:spcBef>
                <a:spcPts val="0"/>
              </a:spcBef>
            </a:pPr>
            <a:endParaRPr lang="en-US" sz="1200" i="1" dirty="0" smtClean="0">
              <a:latin typeface="+mn-lt"/>
            </a:endParaRPr>
          </a:p>
          <a:p>
            <a:pPr lvl="0">
              <a:spcBef>
                <a:spcPts val="0"/>
              </a:spcBef>
              <a:buFont typeface="Arial" pitchFamily="34" charset="0"/>
              <a:buChar char="•"/>
            </a:pPr>
            <a:r>
              <a:rPr lang="en-US" sz="1200" b="1" i="1" dirty="0" smtClean="0">
                <a:latin typeface="+mn-lt"/>
              </a:rPr>
              <a:t>Back up your comment in writing.  </a:t>
            </a:r>
            <a:r>
              <a:rPr lang="en-US" sz="1200" i="1" dirty="0" smtClean="0">
                <a:latin typeface="+mn-lt"/>
              </a:rPr>
              <a:t>You may not have the time to say all that you want during testimony, but you can always provide further input in writing.  Fill out a comment card, if available, or send a letter to your representative.  </a:t>
            </a:r>
          </a:p>
          <a:p>
            <a:pPr lvl="0">
              <a:spcBef>
                <a:spcPts val="0"/>
              </a:spcBef>
            </a:pPr>
            <a:endParaRPr lang="en-US" sz="1200" dirty="0" smtClean="0">
              <a:latin typeface="+mn-lt"/>
            </a:endParaRPr>
          </a:p>
          <a:p>
            <a:pPr lvl="0" algn="r">
              <a:spcBef>
                <a:spcPts val="0"/>
              </a:spcBef>
            </a:pPr>
            <a:r>
              <a:rPr lang="en-US" sz="1200" b="1" dirty="0" smtClean="0">
                <a:latin typeface="+mn-lt"/>
              </a:rPr>
              <a:t>Continued on next page …</a:t>
            </a:r>
          </a:p>
          <a:p>
            <a:pPr>
              <a:spcBef>
                <a:spcPts val="0"/>
              </a:spcBef>
            </a:pPr>
            <a:endParaRPr lang="en-US" dirty="0" smtClean="0">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31</a:t>
            </a:fld>
            <a:endParaRPr lang="en-US" dirty="0"/>
          </a:p>
        </p:txBody>
      </p:sp>
    </p:spTree>
    <p:extLst>
      <p:ext uri="{BB962C8B-B14F-4D97-AF65-F5344CB8AC3E}">
        <p14:creationId xmlns:p14="http://schemas.microsoft.com/office/powerpoint/2010/main" val="613509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81001"/>
            <a:ext cx="5607050" cy="8218488"/>
          </a:xfrm>
        </p:spPr>
        <p:txBody>
          <a:bodyPr>
            <a:normAutofit/>
          </a:bodyPr>
          <a:lstStyle/>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pPr>
              <a:buFont typeface="Wingdings" pitchFamily="2" charset="2"/>
              <a:buChar char="Ø"/>
            </a:pPr>
            <a:endParaRPr lang="en-US" dirty="0" smtClean="0">
              <a:latin typeface="+mn-lt"/>
            </a:endParaRPr>
          </a:p>
          <a:p>
            <a:endParaRPr lang="en-US" dirty="0" smtClean="0">
              <a:latin typeface="+mn-lt"/>
            </a:endParaRPr>
          </a:p>
          <a:p>
            <a:endParaRPr lang="en-US" dirty="0" smtClean="0">
              <a:latin typeface="+mn-lt"/>
            </a:endParaRPr>
          </a:p>
          <a:p>
            <a:endParaRPr lang="en-US" dirty="0" smtClean="0"/>
          </a:p>
          <a:p>
            <a:endParaRPr lang="en-US" dirty="0" smtClean="0">
              <a:latin typeface="+mn-lt"/>
            </a:endParaRPr>
          </a:p>
          <a:p>
            <a:pPr>
              <a:buFont typeface="Wingdings" pitchFamily="2" charset="2"/>
              <a:buChar char="Ø"/>
            </a:pPr>
            <a:r>
              <a:rPr lang="en-US" dirty="0" smtClean="0">
                <a:latin typeface="+mn-lt"/>
              </a:rPr>
              <a:t>NOTE: We will go more in depth in crafting your testimony in our training entitled “Telling Your Story.”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32</a:t>
            </a:fld>
            <a:endParaRPr lang="en-US" dirty="0"/>
          </a:p>
        </p:txBody>
      </p:sp>
      <p:sp>
        <p:nvSpPr>
          <p:cNvPr id="6" name="TextBox 5"/>
          <p:cNvSpPr txBox="1"/>
          <p:nvPr/>
        </p:nvSpPr>
        <p:spPr>
          <a:xfrm>
            <a:off x="762000" y="2286000"/>
            <a:ext cx="5486400"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ACTIVITY:  “Sample Bill Testimonies”</a:t>
            </a:r>
            <a:endParaRPr lang="en-US" sz="1100" dirty="0" smtClean="0"/>
          </a:p>
          <a:p>
            <a:pPr>
              <a:buFont typeface="Arial" pitchFamily="34" charset="0"/>
              <a:buChar char="•"/>
            </a:pPr>
            <a:r>
              <a:rPr lang="en-US" sz="1100" dirty="0" smtClean="0"/>
              <a:t> Assign each group a side – either in favor of the bill, or against it – and  ask them to form a 90 second argument – in the form of a testimony – for their side.</a:t>
            </a:r>
          </a:p>
          <a:p>
            <a:pPr lvl="1">
              <a:buFont typeface="Arial" pitchFamily="34" charset="0"/>
              <a:buChar char="•"/>
            </a:pPr>
            <a:r>
              <a:rPr lang="en-US" sz="1100" dirty="0" smtClean="0"/>
              <a:t>Help participants by suggesting they include their name, where they are from, whether they are for or against the bill, and why.</a:t>
            </a:r>
          </a:p>
          <a:p>
            <a:pPr>
              <a:buFont typeface="Arial" pitchFamily="34" charset="0"/>
              <a:buChar char="•"/>
            </a:pPr>
            <a:r>
              <a:rPr lang="en-US" sz="1100" dirty="0" smtClean="0"/>
              <a:t> Within each group have each participant give their 90 second testimony.  (Make sure somebody in each group keeps time).  </a:t>
            </a:r>
          </a:p>
          <a:p>
            <a:endParaRPr lang="en-US" sz="1100" dirty="0" smtClean="0"/>
          </a:p>
          <a:p>
            <a:pPr>
              <a:buFont typeface="Wingdings" pitchFamily="2" charset="2"/>
              <a:buChar char="Ø"/>
            </a:pPr>
            <a:r>
              <a:rPr lang="en-US" sz="1100" dirty="0" smtClean="0"/>
              <a:t>Facilitator should bounce between groups to help participants.</a:t>
            </a:r>
          </a:p>
          <a:p>
            <a:pPr>
              <a:buFont typeface="Wingdings" pitchFamily="2" charset="2"/>
              <a:buChar char="Ø"/>
            </a:pPr>
            <a:endParaRPr lang="en-US" sz="1100" dirty="0" smtClean="0"/>
          </a:p>
          <a:p>
            <a:r>
              <a:rPr lang="en-US" sz="1100" dirty="0" smtClean="0"/>
              <a:t>After the activity, bring the groups together to discuss:</a:t>
            </a:r>
          </a:p>
          <a:p>
            <a:pPr lvl="1">
              <a:buFont typeface="Arial" pitchFamily="34" charset="0"/>
              <a:buChar char="•"/>
            </a:pPr>
            <a:r>
              <a:rPr lang="en-US" sz="1100" i="1" dirty="0" smtClean="0"/>
              <a:t>How did it feel giving your testimony?</a:t>
            </a:r>
          </a:p>
          <a:p>
            <a:pPr lvl="1">
              <a:buFont typeface="Arial" pitchFamily="34" charset="0"/>
              <a:buChar char="•"/>
            </a:pPr>
            <a:r>
              <a:rPr lang="en-US" sz="1100" i="1" dirty="0" smtClean="0"/>
              <a:t> Which arguments from the other side did you find compelling?</a:t>
            </a:r>
          </a:p>
          <a:p>
            <a:pPr lvl="1">
              <a:buFont typeface="Arial" pitchFamily="34" charset="0"/>
              <a:buChar char="•"/>
            </a:pPr>
            <a:r>
              <a:rPr lang="en-US" sz="1100" i="1" dirty="0" smtClean="0"/>
              <a:t> What made those arguments compelling?</a:t>
            </a:r>
          </a:p>
          <a:p>
            <a:pPr lvl="1">
              <a:buFont typeface="Arial" pitchFamily="34" charset="0"/>
              <a:buChar char="•"/>
            </a:pPr>
            <a:r>
              <a:rPr lang="en-US" sz="1100" i="1" dirty="0" smtClean="0"/>
              <a:t> Which presentation styles did you find most effective?</a:t>
            </a:r>
          </a:p>
          <a:p>
            <a:pPr lvl="1">
              <a:buFont typeface="Arial" pitchFamily="34" charset="0"/>
              <a:buChar char="•"/>
            </a:pPr>
            <a:r>
              <a:rPr lang="en-US" sz="1100" i="1" dirty="0" smtClean="0"/>
              <a:t> What would you do differently in your presentation?</a:t>
            </a:r>
          </a:p>
        </p:txBody>
      </p:sp>
      <p:sp>
        <p:nvSpPr>
          <p:cNvPr id="7" name="TextBox 6"/>
          <p:cNvSpPr txBox="1"/>
          <p:nvPr/>
        </p:nvSpPr>
        <p:spPr>
          <a:xfrm>
            <a:off x="762000" y="1524000"/>
            <a:ext cx="5486400"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PRE-ACTIVITY:  “Sample Bill Testimonies”</a:t>
            </a:r>
          </a:p>
          <a:p>
            <a:r>
              <a:rPr lang="en-US" sz="1100" dirty="0" smtClean="0"/>
              <a:t>Instruct participants to take out the Work Legislation, Sample Bill handout and divide participants into two even groups.  </a:t>
            </a:r>
            <a:endParaRPr lang="en-US" sz="1100" dirty="0"/>
          </a:p>
        </p:txBody>
      </p:sp>
      <p:sp>
        <p:nvSpPr>
          <p:cNvPr id="8" name="TextBox 7"/>
          <p:cNvSpPr txBox="1"/>
          <p:nvPr/>
        </p:nvSpPr>
        <p:spPr>
          <a:xfrm>
            <a:off x="685800" y="685800"/>
            <a:ext cx="5486400" cy="276999"/>
          </a:xfrm>
          <a:prstGeom prst="rect">
            <a:avLst/>
          </a:prstGeom>
          <a:noFill/>
        </p:spPr>
        <p:txBody>
          <a:bodyPr wrap="square" rtlCol="0">
            <a:spAutoFit/>
          </a:bodyPr>
          <a:lstStyle/>
          <a:p>
            <a:r>
              <a:rPr lang="en-US" sz="1200" b="1" i="1" dirty="0" smtClean="0">
                <a:latin typeface="+mn-lt"/>
              </a:rPr>
              <a:t>Facilitator Notes: </a:t>
            </a:r>
            <a:r>
              <a:rPr lang="en-US" sz="1200" b="1" dirty="0" smtClean="0">
                <a:latin typeface="+mn-lt"/>
              </a:rPr>
              <a:t>(25 minutes)</a:t>
            </a:r>
          </a:p>
        </p:txBody>
      </p:sp>
      <p:sp>
        <p:nvSpPr>
          <p:cNvPr id="9" name="TextBox 7"/>
          <p:cNvSpPr txBox="1"/>
          <p:nvPr/>
        </p:nvSpPr>
        <p:spPr>
          <a:xfrm>
            <a:off x="762000" y="10668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100" b="1" dirty="0" smtClean="0">
                <a:solidFill>
                  <a:schemeClr val="tx1"/>
                </a:solidFill>
              </a:rPr>
              <a:t>HANDOUT 3.8: Work Legislation, Sample Bill</a:t>
            </a:r>
            <a:endParaRPr lang="en-US" sz="1100" b="1" dirty="0">
              <a:solidFill>
                <a:schemeClr val="tx1"/>
              </a:solidFill>
            </a:endParaRPr>
          </a:p>
        </p:txBody>
      </p:sp>
    </p:spTree>
    <p:extLst>
      <p:ext uri="{BB962C8B-B14F-4D97-AF65-F5344CB8AC3E}">
        <p14:creationId xmlns:p14="http://schemas.microsoft.com/office/powerpoint/2010/main" val="980707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i="1" dirty="0" smtClean="0">
                <a:latin typeface="+mn-lt"/>
              </a:rPr>
              <a:t>The next section is entitled “Building Relationships with Legislators.”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33</a:t>
            </a:fld>
            <a:endParaRPr lang="en-US" dirty="0"/>
          </a:p>
        </p:txBody>
      </p:sp>
    </p:spTree>
    <p:extLst>
      <p:ext uri="{BB962C8B-B14F-4D97-AF65-F5344CB8AC3E}">
        <p14:creationId xmlns:p14="http://schemas.microsoft.com/office/powerpoint/2010/main" val="1703543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ECFDA-0212-4F57-A8ED-E2FCF292F4BD}" type="slidenum">
              <a:rPr lang="en-US" smtClean="0"/>
              <a:pPr/>
              <a:t>34</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701675" y="4416425"/>
            <a:ext cx="5607050" cy="4346575"/>
          </a:xfrm>
        </p:spPr>
        <p:txBody>
          <a:bodyPr/>
          <a:lstStyle/>
          <a:p>
            <a:pPr>
              <a:lnSpc>
                <a:spcPct val="90000"/>
              </a:lnSpc>
              <a:spcBef>
                <a:spcPts val="0"/>
              </a:spcBef>
            </a:pPr>
            <a:r>
              <a:rPr lang="en-US" b="1" i="1" dirty="0" smtClean="0">
                <a:latin typeface="+mn-lt"/>
              </a:rPr>
              <a:t>Facilitator Notes:</a:t>
            </a:r>
          </a:p>
          <a:p>
            <a:pPr>
              <a:lnSpc>
                <a:spcPct val="90000"/>
              </a:lnSpc>
              <a:spcBef>
                <a:spcPts val="0"/>
              </a:spcBef>
            </a:pPr>
            <a:endParaRPr lang="en-US" b="1" i="1" dirty="0" smtClean="0">
              <a:latin typeface="+mn-lt"/>
            </a:endParaRPr>
          </a:p>
          <a:p>
            <a:pPr>
              <a:lnSpc>
                <a:spcPct val="90000"/>
              </a:lnSpc>
              <a:spcBef>
                <a:spcPts val="0"/>
              </a:spcBef>
            </a:pPr>
            <a:endParaRPr lang="en-US" b="1" i="1" dirty="0" smtClean="0">
              <a:latin typeface="+mn-lt"/>
            </a:endParaRPr>
          </a:p>
          <a:p>
            <a:pPr>
              <a:spcBef>
                <a:spcPts val="0"/>
              </a:spcBef>
            </a:pPr>
            <a:endParaRPr lang="en-US" i="1" dirty="0" smtClean="0">
              <a:latin typeface="+mn-lt"/>
            </a:endParaRPr>
          </a:p>
          <a:p>
            <a:pPr>
              <a:spcBef>
                <a:spcPts val="0"/>
              </a:spcBef>
            </a:pPr>
            <a:r>
              <a:rPr lang="en-US" i="1" dirty="0" smtClean="0">
                <a:latin typeface="+mn-lt"/>
              </a:rPr>
              <a:t>So now let’s look at ways to communicate with policy makers.  You’ve already come up with some ideas earlier.</a:t>
            </a:r>
          </a:p>
          <a:p>
            <a:pPr>
              <a:spcBef>
                <a:spcPts val="0"/>
              </a:spcBef>
            </a:pPr>
            <a:r>
              <a:rPr lang="en-US" i="1" dirty="0" smtClean="0">
                <a:latin typeface="+mn-lt"/>
              </a:rPr>
              <a:t> </a:t>
            </a:r>
          </a:p>
          <a:p>
            <a:pPr>
              <a:spcBef>
                <a:spcPts val="0"/>
              </a:spcBef>
            </a:pPr>
            <a:r>
              <a:rPr lang="en-US" i="1" dirty="0" smtClean="0">
                <a:latin typeface="+mn-lt"/>
                <a:sym typeface="Wingdings 3"/>
              </a:rPr>
              <a:t></a:t>
            </a:r>
            <a:r>
              <a:rPr lang="en-US" i="1" dirty="0" smtClean="0">
                <a:latin typeface="+mn-lt"/>
              </a:rPr>
              <a:t> Remember: If you want policy makers to represent your wishes, they need to hear from you.  </a:t>
            </a:r>
          </a:p>
          <a:p>
            <a:pPr>
              <a:spcBef>
                <a:spcPts val="0"/>
              </a:spcBef>
            </a:pPr>
            <a:r>
              <a:rPr lang="en-US" i="1" dirty="0" smtClean="0">
                <a:latin typeface="+mn-lt"/>
              </a:rPr>
              <a:t> </a:t>
            </a:r>
          </a:p>
          <a:p>
            <a:pPr lvl="0">
              <a:spcBef>
                <a:spcPts val="0"/>
              </a:spcBef>
            </a:pPr>
            <a:r>
              <a:rPr lang="en-US" i="1" dirty="0" smtClean="0">
                <a:latin typeface="+mn-lt"/>
              </a:rPr>
              <a:t>When you contact policy makers you need to choose the form of communication that works best for you / that you are most comfortable with. Some of us are outgoing and prefer to meet in person. Others are strong writers and feel more comfortable contacting legislators by mail or email. Some are good talkers, but shy in person, and would rather make a phon</a:t>
            </a:r>
            <a:r>
              <a:rPr lang="en-US" i="1" dirty="0" smtClean="0"/>
              <a:t>e call. Whichever format you choose,</a:t>
            </a:r>
            <a:r>
              <a:rPr lang="en-US" i="1" dirty="0" smtClean="0">
                <a:latin typeface="+mn-lt"/>
              </a:rPr>
              <a:t> keep these hints in mind</a:t>
            </a:r>
            <a:r>
              <a:rPr lang="en-US" i="1" dirty="0"/>
              <a:t>: </a:t>
            </a:r>
            <a:r>
              <a:rPr lang="en-US" i="1" dirty="0" smtClean="0"/>
              <a:t>[Note</a:t>
            </a:r>
            <a:r>
              <a:rPr lang="en-US" i="1" dirty="0"/>
              <a:t>: We will talk about connecting with policy makers using social media in a few minutes</a:t>
            </a:r>
            <a:r>
              <a:rPr lang="en-US" i="1" dirty="0" smtClean="0"/>
              <a:t>.] </a:t>
            </a:r>
            <a:endParaRPr lang="en-US" i="1" dirty="0" smtClean="0">
              <a:latin typeface="+mn-lt"/>
            </a:endParaRPr>
          </a:p>
          <a:p>
            <a:pPr lvl="0">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Be </a:t>
            </a:r>
            <a:r>
              <a:rPr lang="en-US" i="1" u="sng" dirty="0" smtClean="0">
                <a:latin typeface="+mn-lt"/>
              </a:rPr>
              <a:t>brief </a:t>
            </a:r>
            <a:r>
              <a:rPr lang="en-US" i="1" dirty="0" smtClean="0">
                <a:latin typeface="+mn-lt"/>
              </a:rPr>
              <a:t>and to the point, and stick to one subject.</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Identify yourself and how you (and people you know) will be </a:t>
            </a:r>
            <a:r>
              <a:rPr lang="en-US" i="1" u="sng" dirty="0" smtClean="0">
                <a:latin typeface="+mn-lt"/>
              </a:rPr>
              <a:t>affected</a:t>
            </a:r>
            <a:r>
              <a:rPr lang="en-US" i="1" dirty="0" smtClean="0">
                <a:latin typeface="+mn-lt"/>
              </a:rPr>
              <a:t> by proposals.</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Be </a:t>
            </a:r>
            <a:r>
              <a:rPr lang="en-US" i="1" u="sng" dirty="0" smtClean="0">
                <a:latin typeface="+mn-lt"/>
              </a:rPr>
              <a:t>clear</a:t>
            </a:r>
            <a:r>
              <a:rPr lang="en-US" i="1" dirty="0" smtClean="0">
                <a:latin typeface="+mn-lt"/>
              </a:rPr>
              <a:t> about what you want.  Name the law that’s being discussed or the rules that are about to be changed, and say specifically what you want the policy-maker to do.</a:t>
            </a:r>
          </a:p>
          <a:p>
            <a:pPr lvl="1">
              <a:spcBef>
                <a:spcPts val="0"/>
              </a:spcBef>
            </a:pPr>
            <a:endParaRPr lang="en-US" dirty="0" smtClean="0">
              <a:latin typeface="+mn-lt"/>
            </a:endParaRPr>
          </a:p>
          <a:p>
            <a:pPr marL="0" lvl="1" algn="r">
              <a:spcBef>
                <a:spcPts val="0"/>
              </a:spcBef>
            </a:pPr>
            <a:r>
              <a:rPr lang="en-US" b="1" dirty="0" smtClean="0">
                <a:latin typeface="+mn-lt"/>
              </a:rPr>
              <a:t>Continued on next page …</a:t>
            </a:r>
          </a:p>
          <a:p>
            <a:pPr lvl="1">
              <a:spcBef>
                <a:spcPts val="0"/>
              </a:spcBef>
            </a:pPr>
            <a:endParaRPr lang="en-US" dirty="0" smtClean="0">
              <a:latin typeface="+mn-lt"/>
            </a:endParaRPr>
          </a:p>
          <a:p>
            <a:pPr lvl="1">
              <a:spcBef>
                <a:spcPts val="0"/>
              </a:spcBef>
              <a:buFont typeface="Arial" pitchFamily="34" charset="0"/>
              <a:buChar char="•"/>
            </a:pPr>
            <a:endParaRPr lang="en-US" dirty="0" smtClean="0">
              <a:latin typeface="+mn-lt"/>
            </a:endParaRPr>
          </a:p>
          <a:p>
            <a:pPr>
              <a:lnSpc>
                <a:spcPct val="90000"/>
              </a:lnSpc>
              <a:spcBef>
                <a:spcPts val="0"/>
              </a:spcBef>
            </a:pPr>
            <a:endParaRPr lang="en-US" dirty="0" smtClean="0">
              <a:latin typeface="+mn-lt"/>
            </a:endParaRPr>
          </a:p>
          <a:p>
            <a:pPr>
              <a:lnSpc>
                <a:spcPct val="90000"/>
              </a:lnSpc>
              <a:spcBef>
                <a:spcPts val="0"/>
              </a:spcBef>
            </a:pPr>
            <a:endParaRPr lang="en-US" sz="900" dirty="0"/>
          </a:p>
        </p:txBody>
      </p:sp>
      <p:sp>
        <p:nvSpPr>
          <p:cNvPr id="5" name="TextBox 4"/>
          <p:cNvSpPr txBox="1"/>
          <p:nvPr/>
        </p:nvSpPr>
        <p:spPr>
          <a:xfrm>
            <a:off x="762000" y="46482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3.9: Ways to Communicate </a:t>
            </a:r>
            <a:endParaRPr lang="en-US" sz="1100" dirty="0"/>
          </a:p>
        </p:txBody>
      </p:sp>
    </p:spTree>
    <p:extLst>
      <p:ext uri="{BB962C8B-B14F-4D97-AF65-F5344CB8AC3E}">
        <p14:creationId xmlns:p14="http://schemas.microsoft.com/office/powerpoint/2010/main" val="1345667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04801"/>
            <a:ext cx="5607050" cy="8294688"/>
          </a:xfrm>
        </p:spPr>
        <p:txBody>
          <a:bodyPr>
            <a:normAutofit/>
          </a:bodyPr>
          <a:lstStyle/>
          <a:p>
            <a:pPr>
              <a:spcBef>
                <a:spcPts val="0"/>
              </a:spcBef>
            </a:pPr>
            <a:r>
              <a:rPr lang="en-US" dirty="0" smtClean="0">
                <a:latin typeface="+mn-lt"/>
              </a:rPr>
              <a:t>(Continued from Slide 34)</a:t>
            </a:r>
          </a:p>
          <a:p>
            <a:pPr>
              <a:spcBef>
                <a:spcPts val="0"/>
              </a:spcBef>
            </a:pPr>
            <a:endParaRPr lang="en-US" b="1" dirty="0" smtClean="0">
              <a:latin typeface="+mn-lt"/>
            </a:endParaRPr>
          </a:p>
          <a:p>
            <a:pPr lvl="1">
              <a:spcBef>
                <a:spcPts val="0"/>
              </a:spcBef>
              <a:buFont typeface="Arial" pitchFamily="34" charset="0"/>
              <a:buChar char="•"/>
            </a:pPr>
            <a:r>
              <a:rPr lang="en-US" i="1" dirty="0" smtClean="0">
                <a:latin typeface="+mn-lt"/>
              </a:rPr>
              <a:t>Be </a:t>
            </a:r>
            <a:r>
              <a:rPr lang="en-US" i="1" u="sng" dirty="0" smtClean="0">
                <a:latin typeface="+mn-lt"/>
              </a:rPr>
              <a:t>accurate</a:t>
            </a:r>
            <a:r>
              <a:rPr lang="en-US" i="1" dirty="0" smtClean="0">
                <a:latin typeface="+mn-lt"/>
              </a:rPr>
              <a:t>, about the problem, its impact, and possible solutions.  </a:t>
            </a:r>
            <a:r>
              <a:rPr lang="en-US" b="1" i="1" dirty="0" smtClean="0">
                <a:latin typeface="+mn-lt"/>
              </a:rPr>
              <a:t>Don’t exaggerate or make up information. </a:t>
            </a:r>
            <a:r>
              <a:rPr lang="en-US" i="1" dirty="0" smtClean="0">
                <a:latin typeface="+mn-lt"/>
              </a:rPr>
              <a:t>You want to be known as credible. You’re in for the long haul.</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Be </a:t>
            </a:r>
            <a:r>
              <a:rPr lang="en-US" i="1" u="sng" dirty="0" smtClean="0">
                <a:latin typeface="+mn-lt"/>
              </a:rPr>
              <a:t>specific</a:t>
            </a:r>
            <a:r>
              <a:rPr lang="en-US" i="1" dirty="0" smtClean="0">
                <a:latin typeface="+mn-lt"/>
              </a:rPr>
              <a:t>.  Mention provisions that you agree and disagree with, and if possible, offer some alternatives or solutions.</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Be </a:t>
            </a:r>
            <a:r>
              <a:rPr lang="en-US" i="1" u="sng" dirty="0" smtClean="0">
                <a:latin typeface="+mn-lt"/>
              </a:rPr>
              <a:t>polite</a:t>
            </a:r>
            <a:r>
              <a:rPr lang="en-US" i="1" dirty="0" smtClean="0">
                <a:latin typeface="+mn-lt"/>
              </a:rPr>
              <a:t> and positive. </a:t>
            </a:r>
          </a:p>
          <a:p>
            <a:pPr lvl="1">
              <a:spcBef>
                <a:spcPts val="0"/>
              </a:spcBef>
            </a:pPr>
            <a:endParaRPr lang="en-US" i="1" dirty="0" smtClean="0">
              <a:latin typeface="+mn-lt"/>
            </a:endParaRPr>
          </a:p>
          <a:p>
            <a:pPr lvl="1">
              <a:spcBef>
                <a:spcPts val="0"/>
              </a:spcBef>
              <a:buFont typeface="Arial" pitchFamily="34" charset="0"/>
              <a:buChar char="•"/>
            </a:pPr>
            <a:r>
              <a:rPr lang="en-US" i="1" dirty="0" smtClean="0">
                <a:latin typeface="+mn-lt"/>
              </a:rPr>
              <a:t>Offer your </a:t>
            </a:r>
            <a:r>
              <a:rPr lang="en-US" i="1" u="sng" dirty="0" smtClean="0">
                <a:latin typeface="+mn-lt"/>
              </a:rPr>
              <a:t>assistance</a:t>
            </a:r>
            <a:r>
              <a:rPr lang="en-US" i="1" dirty="0" smtClean="0">
                <a:latin typeface="+mn-lt"/>
              </a:rPr>
              <a:t>.  Let them know how you can be reached for further information, clarification, or help.</a:t>
            </a:r>
          </a:p>
          <a:p>
            <a:pPr lvl="1">
              <a:spcBef>
                <a:spcPts val="0"/>
              </a:spcBef>
            </a:pPr>
            <a:endParaRPr lang="en-US" i="1" dirty="0" smtClean="0">
              <a:latin typeface="+mn-lt"/>
            </a:endParaRPr>
          </a:p>
          <a:p>
            <a:pPr lvl="1">
              <a:spcBef>
                <a:spcPts val="0"/>
              </a:spcBef>
              <a:buFont typeface="Arial" pitchFamily="34" charset="0"/>
              <a:buChar char="•"/>
            </a:pPr>
            <a:r>
              <a:rPr lang="en-US" i="1" u="sng" dirty="0" smtClean="0">
                <a:latin typeface="+mn-lt"/>
              </a:rPr>
              <a:t>Follow up</a:t>
            </a:r>
            <a:r>
              <a:rPr lang="en-US" i="1" dirty="0" smtClean="0">
                <a:latin typeface="+mn-lt"/>
              </a:rPr>
              <a:t>.  After expressing your views, follow up on the policy maker’s vote or action.  Always send a thank-you note if their vote or action was in your favor – even if the overall vote didn’t go your way.  A polite note expressing your disappointment if the policy maker acted against your position is also important.</a:t>
            </a: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35</a:t>
            </a:fld>
            <a:endParaRPr lang="en-US" dirty="0"/>
          </a:p>
        </p:txBody>
      </p:sp>
    </p:spTree>
    <p:extLst>
      <p:ext uri="{BB962C8B-B14F-4D97-AF65-F5344CB8AC3E}">
        <p14:creationId xmlns:p14="http://schemas.microsoft.com/office/powerpoint/2010/main" val="496282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C0452-BC58-4DEA-B571-8D69EC049D7B}" type="slidenum">
              <a:rPr lang="en-US" smtClean="0"/>
              <a:pPr/>
              <a:t>36</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701674" y="4416425"/>
            <a:ext cx="5622925" cy="4346575"/>
          </a:xfrm>
        </p:spPr>
        <p:txBody>
          <a:bodyPr/>
          <a:lstStyle/>
          <a:p>
            <a:pPr>
              <a:spcBef>
                <a:spcPts val="0"/>
              </a:spcBef>
            </a:pPr>
            <a:r>
              <a:rPr lang="en-US" b="1" i="1" dirty="0" smtClean="0">
                <a:latin typeface="+mn-lt"/>
              </a:rPr>
              <a:t>Facilitator Notes:</a:t>
            </a:r>
            <a:endParaRPr lang="en-US" b="1" i="1" dirty="0" smtClean="0">
              <a:solidFill>
                <a:srgbClr val="FF0000"/>
              </a:solidFill>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r>
              <a:rPr lang="en-US" i="1" dirty="0" smtClean="0">
                <a:latin typeface="+mn-lt"/>
              </a:rPr>
              <a:t>Phone calls, e-mails, and faxes can be effective, especially when timing is critical and a policy maker’s support or vote is needed immediately.  </a:t>
            </a:r>
          </a:p>
          <a:p>
            <a:pPr>
              <a:spcBef>
                <a:spcPts val="0"/>
              </a:spcBef>
            </a:pPr>
            <a:endParaRPr lang="en-US" i="1" dirty="0" smtClean="0">
              <a:latin typeface="+mn-lt"/>
            </a:endParaRPr>
          </a:p>
          <a:p>
            <a:pPr>
              <a:spcBef>
                <a:spcPts val="0"/>
              </a:spcBef>
            </a:pPr>
            <a:r>
              <a:rPr lang="en-US" i="1" dirty="0" smtClean="0">
                <a:latin typeface="+mn-lt"/>
              </a:rPr>
              <a:t>Keep the following tips in mind.</a:t>
            </a:r>
          </a:p>
          <a:p>
            <a:pPr lvl="1">
              <a:spcBef>
                <a:spcPts val="0"/>
              </a:spcBef>
              <a:buFont typeface="Arial" pitchFamily="34" charset="0"/>
              <a:buChar char="•"/>
            </a:pPr>
            <a:r>
              <a:rPr lang="en-US" i="1" dirty="0" smtClean="0">
                <a:latin typeface="+mn-lt"/>
              </a:rPr>
              <a:t>Explain you are from the </a:t>
            </a:r>
            <a:r>
              <a:rPr lang="en-US" i="1" u="sng" dirty="0" smtClean="0">
                <a:latin typeface="+mn-lt"/>
              </a:rPr>
              <a:t>lawmaker’s district </a:t>
            </a:r>
            <a:r>
              <a:rPr lang="en-US" i="1" dirty="0" smtClean="0">
                <a:latin typeface="+mn-lt"/>
              </a:rPr>
              <a:t>– or that you are from a group that has members in their district. </a:t>
            </a:r>
            <a:r>
              <a:rPr lang="en-US" b="1" i="1" dirty="0" smtClean="0"/>
              <a:t>Do you know which district you are in?</a:t>
            </a:r>
          </a:p>
          <a:p>
            <a:pPr lvl="1">
              <a:spcBef>
                <a:spcPts val="0"/>
              </a:spcBef>
              <a:buFont typeface="Arial" pitchFamily="34" charset="0"/>
              <a:buChar char="•"/>
            </a:pPr>
            <a:r>
              <a:rPr lang="en-US" i="1" dirty="0" smtClean="0">
                <a:latin typeface="+mn-lt"/>
              </a:rPr>
              <a:t>If there is already a bill, give the bill number and name.</a:t>
            </a:r>
          </a:p>
          <a:p>
            <a:pPr lvl="1">
              <a:spcBef>
                <a:spcPts val="0"/>
              </a:spcBef>
              <a:buFont typeface="Arial" pitchFamily="34" charset="0"/>
              <a:buChar char="•"/>
            </a:pPr>
            <a:r>
              <a:rPr lang="en-US" i="1" dirty="0" smtClean="0">
                <a:latin typeface="+mn-lt"/>
              </a:rPr>
              <a:t>Explain </a:t>
            </a:r>
            <a:r>
              <a:rPr lang="en-US" i="1" u="sng" dirty="0" smtClean="0">
                <a:latin typeface="+mn-lt"/>
              </a:rPr>
              <a:t>why</a:t>
            </a:r>
            <a:r>
              <a:rPr lang="en-US" i="1" dirty="0" smtClean="0">
                <a:latin typeface="+mn-lt"/>
              </a:rPr>
              <a:t> the issue is important to you, your group, and your constituents.</a:t>
            </a:r>
          </a:p>
          <a:p>
            <a:pPr lvl="1">
              <a:spcBef>
                <a:spcPts val="0"/>
              </a:spcBef>
              <a:buFont typeface="Arial" pitchFamily="34" charset="0"/>
              <a:buChar char="•"/>
            </a:pPr>
            <a:r>
              <a:rPr lang="en-US" i="1" u="sng" dirty="0" smtClean="0">
                <a:latin typeface="+mn-lt"/>
              </a:rPr>
              <a:t>Ask</a:t>
            </a:r>
            <a:r>
              <a:rPr lang="en-US" i="1" dirty="0" smtClean="0">
                <a:latin typeface="+mn-lt"/>
              </a:rPr>
              <a:t> the legislator to vote in your favor on a pending bill.</a:t>
            </a:r>
          </a:p>
          <a:p>
            <a:pPr lvl="1">
              <a:spcBef>
                <a:spcPts val="0"/>
              </a:spcBef>
              <a:buFont typeface="Arial" pitchFamily="34" charset="0"/>
              <a:buChar char="•"/>
            </a:pPr>
            <a:r>
              <a:rPr lang="en-US" i="1" dirty="0" smtClean="0">
                <a:latin typeface="+mn-lt"/>
              </a:rPr>
              <a:t>If you are going to call on the phone, ask to speak </a:t>
            </a:r>
            <a:r>
              <a:rPr lang="en-US" i="1" u="sng" dirty="0" smtClean="0">
                <a:latin typeface="+mn-lt"/>
              </a:rPr>
              <a:t>directly</a:t>
            </a:r>
            <a:r>
              <a:rPr lang="en-US" i="1" dirty="0" smtClean="0">
                <a:latin typeface="+mn-lt"/>
              </a:rPr>
              <a:t> to the legislator or to their aide who handles that issue.  You want to speak with someone who is knowledgeable about the issue, rather than the receptionist.</a:t>
            </a:r>
          </a:p>
          <a:p>
            <a:pPr lvl="1">
              <a:spcBef>
                <a:spcPts val="0"/>
              </a:spcBef>
              <a:buFont typeface="Arial" pitchFamily="34" charset="0"/>
              <a:buChar char="•"/>
            </a:pPr>
            <a:r>
              <a:rPr lang="en-US" i="1" dirty="0" smtClean="0">
                <a:latin typeface="+mn-lt"/>
              </a:rPr>
              <a:t>Jot down your speaking points in </a:t>
            </a:r>
            <a:r>
              <a:rPr lang="en-US" i="1" u="sng" dirty="0" smtClean="0">
                <a:latin typeface="+mn-lt"/>
              </a:rPr>
              <a:t>advance</a:t>
            </a:r>
            <a:r>
              <a:rPr lang="en-US" i="1" dirty="0" smtClean="0">
                <a:latin typeface="+mn-lt"/>
              </a:rPr>
              <a:t>.  That helps you when you get nervous!</a:t>
            </a:r>
          </a:p>
          <a:p>
            <a:pPr lvl="1">
              <a:spcBef>
                <a:spcPts val="0"/>
              </a:spcBef>
              <a:buFont typeface="Arial" pitchFamily="34" charset="0"/>
              <a:buChar char="•"/>
            </a:pPr>
            <a:r>
              <a:rPr lang="en-US" i="1" dirty="0" smtClean="0">
                <a:latin typeface="+mn-lt"/>
              </a:rPr>
              <a:t>Write down </a:t>
            </a:r>
            <a:r>
              <a:rPr lang="en-US" i="1" u="sng" dirty="0" smtClean="0">
                <a:latin typeface="+mn-lt"/>
              </a:rPr>
              <a:t>notes</a:t>
            </a:r>
            <a:r>
              <a:rPr lang="en-US" i="1" dirty="0" smtClean="0">
                <a:latin typeface="+mn-lt"/>
              </a:rPr>
              <a:t> on what is said during the conversation.  Then you can write a follow-up letter summarizing what happened.</a:t>
            </a:r>
          </a:p>
          <a:p>
            <a:pPr lvl="1">
              <a:spcBef>
                <a:spcPts val="0"/>
              </a:spcBef>
              <a:buFont typeface="Arial" pitchFamily="34" charset="0"/>
              <a:buChar char="•"/>
            </a:pPr>
            <a:r>
              <a:rPr lang="en-US" i="1" dirty="0" smtClean="0">
                <a:latin typeface="+mn-lt"/>
              </a:rPr>
              <a:t>When e-mailing or faxing, </a:t>
            </a:r>
            <a:r>
              <a:rPr lang="en-US" i="1" u="sng" dirty="0" smtClean="0">
                <a:latin typeface="+mn-lt"/>
              </a:rPr>
              <a:t>address</a:t>
            </a:r>
            <a:r>
              <a:rPr lang="en-US" i="1" dirty="0" smtClean="0">
                <a:latin typeface="+mn-lt"/>
              </a:rPr>
              <a:t> the lawmaker and CC their aide. </a:t>
            </a:r>
            <a:r>
              <a:rPr lang="en-US" b="1" i="1" dirty="0" smtClean="0">
                <a:latin typeface="+mn-lt"/>
              </a:rPr>
              <a:t>Put the bill number or name in the subject line!</a:t>
            </a:r>
          </a:p>
          <a:p>
            <a:pPr lvl="1">
              <a:spcBef>
                <a:spcPts val="0"/>
              </a:spcBef>
              <a:buFont typeface="Arial" pitchFamily="34" charset="0"/>
              <a:buChar char="•"/>
            </a:pPr>
            <a:endParaRPr lang="en-US" b="1" i="1" dirty="0"/>
          </a:p>
          <a:p>
            <a:pPr marL="0" lvl="1">
              <a:spcBef>
                <a:spcPts val="0"/>
              </a:spcBef>
            </a:pPr>
            <a:r>
              <a:rPr lang="en-US" dirty="0" smtClean="0">
                <a:latin typeface="+mn-lt"/>
              </a:rPr>
              <a:t>Remind participants that they should use the format they are most comfortable with!</a:t>
            </a:r>
          </a:p>
          <a:p>
            <a:pPr>
              <a:spcBef>
                <a:spcPts val="0"/>
              </a:spcBef>
            </a:pPr>
            <a:endParaRPr lang="en-US" dirty="0">
              <a:latin typeface="+mn-lt"/>
            </a:endParaRPr>
          </a:p>
        </p:txBody>
      </p:sp>
      <p:sp>
        <p:nvSpPr>
          <p:cNvPr id="5" name="TextBox 4"/>
          <p:cNvSpPr txBox="1"/>
          <p:nvPr/>
        </p:nvSpPr>
        <p:spPr>
          <a:xfrm>
            <a:off x="762000" y="46482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3.10: Tips on Sending Phone Calls, E-mails, Faxes, etc</a:t>
            </a:r>
            <a:endParaRPr lang="en-US" sz="1100" dirty="0"/>
          </a:p>
        </p:txBody>
      </p:sp>
    </p:spTree>
    <p:extLst>
      <p:ext uri="{BB962C8B-B14F-4D97-AF65-F5344CB8AC3E}">
        <p14:creationId xmlns:p14="http://schemas.microsoft.com/office/powerpoint/2010/main" val="2635480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92203-7677-475B-A7E3-F8A93642F0E8}" type="slidenum">
              <a:rPr lang="en-US" smtClean="0"/>
              <a:pPr/>
              <a:t>37</a:t>
            </a:fld>
            <a:endParaRPr lang="en-US" dirty="0"/>
          </a:p>
        </p:txBody>
      </p:sp>
      <p:sp>
        <p:nvSpPr>
          <p:cNvPr id="79874" name="Rectangle 2"/>
          <p:cNvSpPr>
            <a:spLocks noGrp="1" noRot="1" noChangeAspect="1" noChangeArrowheads="1" noTextEdit="1"/>
          </p:cNvSpPr>
          <p:nvPr>
            <p:ph type="sldImg"/>
          </p:nvPr>
        </p:nvSpPr>
        <p:spPr>
          <a:xfrm>
            <a:off x="1600200" y="533400"/>
            <a:ext cx="3924300" cy="2943225"/>
          </a:xfrm>
          <a:ln/>
        </p:spPr>
      </p:sp>
      <p:sp>
        <p:nvSpPr>
          <p:cNvPr id="79875" name="Rectangle 3"/>
          <p:cNvSpPr>
            <a:spLocks noGrp="1" noChangeArrowheads="1"/>
          </p:cNvSpPr>
          <p:nvPr>
            <p:ph type="body" idx="1"/>
          </p:nvPr>
        </p:nvSpPr>
        <p:spPr>
          <a:xfrm>
            <a:off x="685800" y="3581400"/>
            <a:ext cx="5607050" cy="5021263"/>
          </a:xfrm>
        </p:spPr>
        <p:txBody>
          <a:bodyPr/>
          <a:lstStyle/>
          <a:p>
            <a:pPr>
              <a:spcBef>
                <a:spcPts val="0"/>
              </a:spcBef>
            </a:pPr>
            <a:r>
              <a:rPr lang="en-US" b="1" i="1" dirty="0" smtClean="0">
                <a:latin typeface="+mn-lt"/>
              </a:rPr>
              <a:t>Facilitator Notes:</a:t>
            </a:r>
          </a:p>
          <a:p>
            <a:pPr>
              <a:spcBef>
                <a:spcPts val="0"/>
              </a:spcBef>
            </a:pPr>
            <a:r>
              <a:rPr lang="en-US" dirty="0" smtClean="0">
                <a:latin typeface="+mn-lt"/>
              </a:rPr>
              <a:t>**Continue to refer to Handout </a:t>
            </a:r>
            <a:r>
              <a:rPr lang="en-US" b="1" dirty="0" smtClean="0">
                <a:latin typeface="+mn-lt"/>
              </a:rPr>
              <a:t>3.10</a:t>
            </a:r>
          </a:p>
          <a:p>
            <a:pPr>
              <a:spcBef>
                <a:spcPts val="0"/>
              </a:spcBef>
            </a:pPr>
            <a:endParaRPr lang="en-US" dirty="0" smtClean="0">
              <a:latin typeface="+mn-lt"/>
            </a:endParaRPr>
          </a:p>
          <a:p>
            <a:pPr lvl="0">
              <a:spcBef>
                <a:spcPts val="0"/>
              </a:spcBef>
              <a:buFont typeface="Arial" pitchFamily="34" charset="0"/>
              <a:buChar char="•"/>
            </a:pPr>
            <a:r>
              <a:rPr lang="en-US" i="1" dirty="0" smtClean="0">
                <a:latin typeface="+mn-lt"/>
              </a:rPr>
              <a:t>Letters and postcards </a:t>
            </a:r>
            <a:r>
              <a:rPr lang="en-US" i="1" u="sng" dirty="0" smtClean="0">
                <a:latin typeface="+mn-lt"/>
              </a:rPr>
              <a:t>alert</a:t>
            </a:r>
            <a:r>
              <a:rPr lang="en-US" i="1" dirty="0" smtClean="0">
                <a:latin typeface="+mn-lt"/>
              </a:rPr>
              <a:t> policy makers to your views.  They also help educate your members and constituents and involve them in advocacy.  </a:t>
            </a:r>
          </a:p>
          <a:p>
            <a:pPr lvl="0">
              <a:spcBef>
                <a:spcPts val="0"/>
              </a:spcBef>
              <a:buFont typeface="Arial" pitchFamily="34" charset="0"/>
              <a:buChar char="•"/>
            </a:pPr>
            <a:r>
              <a:rPr lang="en-US" i="1" dirty="0" smtClean="0">
                <a:latin typeface="+mn-lt"/>
              </a:rPr>
              <a:t>A letter has an </a:t>
            </a:r>
            <a:r>
              <a:rPr lang="en-US" i="1" u="sng" dirty="0" smtClean="0">
                <a:latin typeface="+mn-lt"/>
              </a:rPr>
              <a:t>advantage</a:t>
            </a:r>
            <a:r>
              <a:rPr lang="en-US" i="1" dirty="0" smtClean="0">
                <a:latin typeface="+mn-lt"/>
              </a:rPr>
              <a:t> over a phone call because the legislative office will keep a hard copy of the letter so that your arguments can be read and reviewed.  </a:t>
            </a:r>
          </a:p>
          <a:p>
            <a:pPr lvl="0">
              <a:spcBef>
                <a:spcPts val="0"/>
              </a:spcBef>
              <a:buFont typeface="Arial" pitchFamily="34" charset="0"/>
              <a:buChar char="•"/>
            </a:pPr>
            <a:r>
              <a:rPr lang="en-US" i="1" dirty="0" smtClean="0">
                <a:latin typeface="+mn-lt"/>
              </a:rPr>
              <a:t>A letter will generally evoke a </a:t>
            </a:r>
            <a:r>
              <a:rPr lang="en-US" i="1" u="sng" dirty="0" smtClean="0">
                <a:latin typeface="+mn-lt"/>
              </a:rPr>
              <a:t>response</a:t>
            </a:r>
            <a:r>
              <a:rPr lang="en-US" i="1" dirty="0" smtClean="0">
                <a:latin typeface="+mn-lt"/>
              </a:rPr>
              <a:t> from the legislator or administrator, forcing them to give some thought to the issue. </a:t>
            </a:r>
          </a:p>
          <a:p>
            <a:pPr lvl="0">
              <a:spcBef>
                <a:spcPts val="0"/>
              </a:spcBef>
              <a:buFont typeface="Arial" pitchFamily="34" charset="0"/>
              <a:buChar char="•"/>
            </a:pPr>
            <a:r>
              <a:rPr lang="en-US" i="1" dirty="0" smtClean="0">
                <a:latin typeface="+mn-lt"/>
              </a:rPr>
              <a:t>When writing letters to policy makers, try to make them as </a:t>
            </a:r>
            <a:r>
              <a:rPr lang="en-US" i="1" u="sng" dirty="0" smtClean="0">
                <a:latin typeface="+mn-lt"/>
              </a:rPr>
              <a:t>personal</a:t>
            </a:r>
            <a:r>
              <a:rPr lang="en-US" i="1" dirty="0" smtClean="0">
                <a:latin typeface="+mn-lt"/>
              </a:rPr>
              <a:t> as possible, based on your own experience and/or the stories of other families. </a:t>
            </a:r>
          </a:p>
          <a:p>
            <a:pPr lvl="0">
              <a:spcBef>
                <a:spcPts val="0"/>
              </a:spcBef>
              <a:buFont typeface="Arial" pitchFamily="34" charset="0"/>
              <a:buChar char="•"/>
            </a:pPr>
            <a:r>
              <a:rPr lang="en-US" i="1" dirty="0" smtClean="0">
                <a:latin typeface="+mn-lt"/>
              </a:rPr>
              <a:t>Think about what you can say about yourself that might represent the legislator’s </a:t>
            </a:r>
            <a:r>
              <a:rPr lang="en-US" i="1" u="sng" dirty="0" smtClean="0">
                <a:latin typeface="+mn-lt"/>
              </a:rPr>
              <a:t>constituency</a:t>
            </a:r>
            <a:r>
              <a:rPr lang="en-US" i="1" dirty="0" smtClean="0">
                <a:latin typeface="+mn-lt"/>
              </a:rPr>
              <a:t>.  Are you a voter?  A minority? A parent?  </a:t>
            </a:r>
          </a:p>
          <a:p>
            <a:pPr lvl="0">
              <a:spcBef>
                <a:spcPts val="0"/>
              </a:spcBef>
              <a:buFont typeface="Arial" pitchFamily="34" charset="0"/>
              <a:buChar char="•"/>
            </a:pPr>
            <a:r>
              <a:rPr lang="en-US" i="1" dirty="0" smtClean="0">
                <a:latin typeface="+mn-lt"/>
              </a:rPr>
              <a:t>Make sure you refer to any legislation or regulation by its </a:t>
            </a:r>
            <a:r>
              <a:rPr lang="en-US" i="1" u="sng" dirty="0" smtClean="0">
                <a:latin typeface="+mn-lt"/>
              </a:rPr>
              <a:t>correct</a:t>
            </a:r>
            <a:r>
              <a:rPr lang="en-US" i="1" dirty="0" smtClean="0">
                <a:latin typeface="+mn-lt"/>
              </a:rPr>
              <a:t> number and title.  </a:t>
            </a:r>
          </a:p>
          <a:p>
            <a:pPr lvl="0">
              <a:spcBef>
                <a:spcPts val="0"/>
              </a:spcBef>
              <a:buFont typeface="Arial" pitchFamily="34" charset="0"/>
              <a:buChar char="•"/>
            </a:pPr>
            <a:r>
              <a:rPr lang="en-US" i="1" dirty="0" smtClean="0">
                <a:latin typeface="+mn-lt"/>
              </a:rPr>
              <a:t>State your position both in the </a:t>
            </a:r>
            <a:r>
              <a:rPr lang="en-US" i="1" u="sng" dirty="0" smtClean="0">
                <a:latin typeface="+mn-lt"/>
              </a:rPr>
              <a:t>first</a:t>
            </a:r>
            <a:r>
              <a:rPr lang="en-US" i="1" dirty="0" smtClean="0">
                <a:latin typeface="+mn-lt"/>
              </a:rPr>
              <a:t> and </a:t>
            </a:r>
            <a:r>
              <a:rPr lang="en-US" i="1" u="sng" dirty="0" smtClean="0">
                <a:latin typeface="+mn-lt"/>
              </a:rPr>
              <a:t>last</a:t>
            </a:r>
            <a:r>
              <a:rPr lang="en-US" i="1" dirty="0" smtClean="0">
                <a:latin typeface="+mn-lt"/>
              </a:rPr>
              <a:t> sentence of your letter, and address your letter correctly.  Type or write legibly.  Be brief and respectful.   </a:t>
            </a:r>
          </a:p>
          <a:p>
            <a:pPr lvl="0">
              <a:spcBef>
                <a:spcPts val="0"/>
              </a:spcBef>
              <a:buFont typeface="Arial" pitchFamily="34" charset="0"/>
              <a:buChar char="•"/>
            </a:pPr>
            <a:r>
              <a:rPr lang="en-US" b="1" i="1" dirty="0" smtClean="0">
                <a:latin typeface="+mn-lt"/>
              </a:rPr>
              <a:t>Try to fit your message on </a:t>
            </a:r>
            <a:r>
              <a:rPr lang="en-US" b="1" i="1" u="sng" dirty="0" smtClean="0">
                <a:latin typeface="+mn-lt"/>
              </a:rPr>
              <a:t>one page</a:t>
            </a:r>
            <a:r>
              <a:rPr lang="en-US" i="1" dirty="0" smtClean="0">
                <a:latin typeface="+mn-lt"/>
              </a:rPr>
              <a:t>. A well-written, one-page letter can have a greater impact than three or four pages.</a:t>
            </a:r>
          </a:p>
          <a:p>
            <a:pPr lvl="0">
              <a:spcBef>
                <a:spcPts val="0"/>
              </a:spcBef>
              <a:buFont typeface="Arial" pitchFamily="34" charset="0"/>
              <a:buChar char="•"/>
            </a:pPr>
            <a:r>
              <a:rPr lang="en-US" i="1" dirty="0" smtClean="0">
                <a:latin typeface="+mn-lt"/>
              </a:rPr>
              <a:t>Stick to one or two </a:t>
            </a:r>
            <a:r>
              <a:rPr lang="en-US" i="1" u="sng" dirty="0" smtClean="0">
                <a:latin typeface="+mn-lt"/>
              </a:rPr>
              <a:t>key points</a:t>
            </a:r>
            <a:r>
              <a:rPr lang="en-US" i="1" dirty="0" smtClean="0">
                <a:latin typeface="+mn-lt"/>
              </a:rPr>
              <a:t>, and express those points well</a:t>
            </a:r>
            <a:r>
              <a:rPr lang="en-US" dirty="0" smtClean="0">
                <a:latin typeface="+mn-lt"/>
              </a:rPr>
              <a:t>.  </a:t>
            </a:r>
          </a:p>
          <a:p>
            <a:pPr lvl="0">
              <a:spcBef>
                <a:spcPts val="0"/>
              </a:spcBef>
            </a:pPr>
            <a:endParaRPr lang="en-US" dirty="0" smtClean="0">
              <a:latin typeface="+mn-lt"/>
            </a:endParaRPr>
          </a:p>
          <a:p>
            <a:pPr lvl="0">
              <a:spcBef>
                <a:spcPts val="0"/>
              </a:spcBef>
            </a:pPr>
            <a:endParaRPr lang="en-US" dirty="0" smtClean="0">
              <a:latin typeface="+mn-lt"/>
            </a:endParaRPr>
          </a:p>
          <a:p>
            <a:pPr>
              <a:spcBef>
                <a:spcPts val="0"/>
              </a:spcBef>
            </a:pPr>
            <a:r>
              <a:rPr lang="en-US" dirty="0" smtClean="0">
                <a:sym typeface="Wingdings"/>
              </a:rPr>
              <a:t>Point out Handout 3.11 to participants. Either go over the guidelines and samples as a group or have them read them on their own time. Be sure to mention that this type of letter can be sent as an email or typed / written letter. A similar letter can also be used as a “leave behind” when visiting legislators.</a:t>
            </a:r>
            <a:endParaRPr lang="en-US" b="1" dirty="0" smtClean="0">
              <a:latin typeface="+mn-lt"/>
              <a:sym typeface="Wingdings"/>
            </a:endParaRPr>
          </a:p>
          <a:p>
            <a:pPr>
              <a:spcBef>
                <a:spcPts val="0"/>
              </a:spcBef>
            </a:pPr>
            <a:r>
              <a:rPr lang="en-US" b="1" dirty="0" smtClean="0">
                <a:latin typeface="+mn-lt"/>
                <a:sym typeface="Wingdings"/>
              </a:rPr>
              <a:t></a:t>
            </a:r>
            <a:r>
              <a:rPr lang="en-US" b="1" dirty="0" smtClean="0">
                <a:latin typeface="+mn-lt"/>
              </a:rPr>
              <a:t> Important note:  </a:t>
            </a:r>
            <a:r>
              <a:rPr lang="en-US" b="1" i="1" dirty="0" smtClean="0">
                <a:latin typeface="+mn-lt"/>
              </a:rPr>
              <a:t>Regular mail to your U.S. Senators and Representative takes many weeks to arrive due to increased security. </a:t>
            </a:r>
            <a:r>
              <a:rPr lang="en-US" b="1" i="1" dirty="0" smtClean="0"/>
              <a:t>Communicating by f</a:t>
            </a:r>
            <a:r>
              <a:rPr lang="en-US" b="1" i="1" dirty="0" smtClean="0">
                <a:latin typeface="+mn-lt"/>
              </a:rPr>
              <a:t>ax, email or social media is more effective.</a:t>
            </a:r>
            <a:endParaRPr lang="en-US" i="1" dirty="0">
              <a:latin typeface="+mn-lt"/>
            </a:endParaRPr>
          </a:p>
        </p:txBody>
      </p:sp>
      <p:sp>
        <p:nvSpPr>
          <p:cNvPr id="5" name="TextBox 4"/>
          <p:cNvSpPr txBox="1"/>
          <p:nvPr/>
        </p:nvSpPr>
        <p:spPr>
          <a:xfrm>
            <a:off x="762000" y="68580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3.11: Writing to Legislators </a:t>
            </a:r>
            <a:endParaRPr lang="en-US" sz="1100" dirty="0"/>
          </a:p>
        </p:txBody>
      </p:sp>
    </p:spTree>
    <p:extLst>
      <p:ext uri="{BB962C8B-B14F-4D97-AF65-F5344CB8AC3E}">
        <p14:creationId xmlns:p14="http://schemas.microsoft.com/office/powerpoint/2010/main" val="83656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Ask how  many participants use social media to communicate with family, friends, etc.</a:t>
            </a:r>
          </a:p>
          <a:p>
            <a:pPr marL="0" lvl="1"/>
            <a:endParaRPr lang="en-US" b="1" i="1" dirty="0"/>
          </a:p>
          <a:p>
            <a:pPr marL="0" lvl="1"/>
            <a:r>
              <a:rPr lang="en-US" i="1" dirty="0" smtClean="0"/>
              <a:t>Use </a:t>
            </a:r>
            <a:r>
              <a:rPr lang="en-US" i="1" dirty="0"/>
              <a:t>the LPFCH link to find out if your legislators are on social media. Post to their site. </a:t>
            </a:r>
          </a:p>
          <a:p>
            <a:endParaRPr lang="en-US" dirty="0" smtClean="0"/>
          </a:p>
          <a:p>
            <a:r>
              <a:rPr lang="en-US" dirty="0" smtClean="0"/>
              <a:t>If you have internet access, click on the LPFCH link to show participants how to connect to their legislators via social media. Refer back to votesmart.org if necessary to find out who their representatives are.</a:t>
            </a:r>
          </a:p>
          <a:p>
            <a:endParaRPr lang="en-US" dirty="0"/>
          </a:p>
          <a:p>
            <a:endParaRPr lang="en-US" dirty="0" smtClean="0"/>
          </a:p>
          <a:p>
            <a:r>
              <a:rPr lang="en-US" dirty="0" smtClean="0"/>
              <a:t>Use same guidelines as other forms of communication, but need to be brief.</a:t>
            </a:r>
          </a:p>
          <a:p>
            <a:endParaRPr lang="en-US" dirty="0" smtClean="0"/>
          </a:p>
          <a:p>
            <a:r>
              <a:rPr lang="en-US" dirty="0" smtClean="0"/>
              <a:t>Note: Briefly </a:t>
            </a:r>
            <a:r>
              <a:rPr lang="en-US" dirty="0" err="1"/>
              <a:t>discuthey</a:t>
            </a:r>
            <a:r>
              <a:rPr lang="en-US" dirty="0"/>
              <a:t> can also post issues, articles, events </a:t>
            </a:r>
            <a:r>
              <a:rPr lang="en-US" dirty="0" err="1"/>
              <a:t>etc</a:t>
            </a:r>
            <a:r>
              <a:rPr lang="en-US" dirty="0"/>
              <a:t> on your own social media site(s).</a:t>
            </a:r>
            <a:r>
              <a:rPr lang="en-US" dirty="0" err="1"/>
              <a:t>ss</a:t>
            </a:r>
            <a:r>
              <a:rPr lang="en-US" dirty="0"/>
              <a:t> </a:t>
            </a:r>
            <a:r>
              <a:rPr lang="en-US" dirty="0" smtClean="0"/>
              <a:t>the role of using personal social media profiles to advocate. Explain that</a:t>
            </a:r>
          </a:p>
        </p:txBody>
      </p:sp>
      <p:sp>
        <p:nvSpPr>
          <p:cNvPr id="4" name="Slide Number Placeholder 3"/>
          <p:cNvSpPr>
            <a:spLocks noGrp="1"/>
          </p:cNvSpPr>
          <p:nvPr>
            <p:ph type="sldNum" sz="quarter" idx="10"/>
          </p:nvPr>
        </p:nvSpPr>
        <p:spPr/>
        <p:txBody>
          <a:bodyPr/>
          <a:lstStyle/>
          <a:p>
            <a:fld id="{DAE571A0-9D9F-4880-999F-3FC8BB55788E}" type="slidenum">
              <a:rPr lang="en-US" smtClean="0"/>
              <a:pPr/>
              <a:t>38</a:t>
            </a:fld>
            <a:endParaRPr lang="en-US"/>
          </a:p>
        </p:txBody>
      </p:sp>
    </p:spTree>
    <p:extLst>
      <p:ext uri="{BB962C8B-B14F-4D97-AF65-F5344CB8AC3E}">
        <p14:creationId xmlns:p14="http://schemas.microsoft.com/office/powerpoint/2010/main" val="3460236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793A6-9AF6-48F3-8D12-A62C1386C048}" type="slidenum">
              <a:rPr lang="en-US" smtClean="0"/>
              <a:pPr/>
              <a:t>39</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701675" y="4416425"/>
            <a:ext cx="5607050" cy="4346575"/>
          </a:xfrm>
        </p:spPr>
        <p:txBody>
          <a:bodyPr/>
          <a:lstStyle/>
          <a:p>
            <a:pPr marL="228600" indent="-228600">
              <a:lnSpc>
                <a:spcPct val="80000"/>
              </a:lnSpc>
              <a:spcBef>
                <a:spcPts val="0"/>
              </a:spcBef>
            </a:pPr>
            <a:r>
              <a:rPr lang="en-US" b="1" i="1" dirty="0" smtClean="0">
                <a:latin typeface="+mn-lt"/>
              </a:rPr>
              <a:t>Facilitator Notes:</a:t>
            </a:r>
          </a:p>
          <a:p>
            <a:pPr marL="228600" indent="-228600">
              <a:lnSpc>
                <a:spcPct val="80000"/>
              </a:lnSpc>
              <a:spcBef>
                <a:spcPts val="0"/>
              </a:spcBef>
            </a:pPr>
            <a:endParaRPr lang="en-US" dirty="0" smtClean="0">
              <a:latin typeface="+mn-lt"/>
            </a:endParaRPr>
          </a:p>
          <a:p>
            <a:pPr marL="228600" indent="-228600">
              <a:lnSpc>
                <a:spcPct val="80000"/>
              </a:lnSpc>
              <a:spcBef>
                <a:spcPts val="0"/>
              </a:spcBef>
            </a:pPr>
            <a:endParaRPr lang="en-US" dirty="0" smtClean="0">
              <a:latin typeface="+mn-lt"/>
            </a:endParaRPr>
          </a:p>
          <a:p>
            <a:pPr marL="228600" indent="-228600">
              <a:lnSpc>
                <a:spcPct val="80000"/>
              </a:lnSpc>
              <a:spcBef>
                <a:spcPts val="0"/>
              </a:spcBef>
            </a:pPr>
            <a:endParaRPr lang="en-US" dirty="0" smtClean="0">
              <a:latin typeface="+mn-lt"/>
            </a:endParaRPr>
          </a:p>
          <a:p>
            <a:pPr>
              <a:spcBef>
                <a:spcPts val="0"/>
              </a:spcBef>
            </a:pPr>
            <a:endParaRPr lang="en-US" dirty="0" smtClean="0">
              <a:latin typeface="+mn-lt"/>
            </a:endParaRPr>
          </a:p>
          <a:p>
            <a:pPr>
              <a:spcBef>
                <a:spcPts val="0"/>
              </a:spcBef>
            </a:pPr>
            <a:r>
              <a:rPr lang="en-US" dirty="0" smtClean="0">
                <a:latin typeface="+mn-lt"/>
              </a:rPr>
              <a:t>Ask</a:t>
            </a:r>
            <a:r>
              <a:rPr lang="en-US" i="1" dirty="0" smtClean="0">
                <a:latin typeface="+mn-lt"/>
              </a:rPr>
              <a:t>: Has anyone ever visited a legislator?</a:t>
            </a:r>
          </a:p>
          <a:p>
            <a:pPr>
              <a:spcBef>
                <a:spcPts val="0"/>
              </a:spcBef>
            </a:pPr>
            <a:r>
              <a:rPr lang="en-US" b="1" dirty="0" smtClean="0">
                <a:latin typeface="+mn-lt"/>
              </a:rPr>
              <a:t> </a:t>
            </a:r>
            <a:endParaRPr lang="en-US" dirty="0" smtClean="0">
              <a:latin typeface="+mn-lt"/>
            </a:endParaRPr>
          </a:p>
          <a:p>
            <a:pPr lvl="0">
              <a:spcBef>
                <a:spcPts val="0"/>
              </a:spcBef>
            </a:pPr>
            <a:r>
              <a:rPr lang="en-US" i="1" dirty="0" smtClean="0">
                <a:latin typeface="+mn-lt"/>
              </a:rPr>
              <a:t>Making a personal visit to your Federal, State, or Local legislators can be a powerful tool for persuading your representative about your views.  Federal legislators have one office located in Washington, D.C. and at least one office – and usually several more – in their home district.  State legislators have one office located in Sacramento, as well as additional offices located in the district they represent.  The local, district offices are usually a better point of contact for constituents.</a:t>
            </a:r>
          </a:p>
          <a:p>
            <a:pPr lvl="0">
              <a:spcBef>
                <a:spcPts val="0"/>
              </a:spcBef>
            </a:pPr>
            <a:r>
              <a:rPr lang="en-US" i="1" dirty="0" smtClean="0">
                <a:latin typeface="+mn-lt"/>
              </a:rPr>
              <a:t>   </a:t>
            </a:r>
          </a:p>
          <a:p>
            <a:pPr lvl="0">
              <a:spcBef>
                <a:spcPts val="0"/>
              </a:spcBef>
            </a:pPr>
            <a:r>
              <a:rPr lang="en-US" i="1" dirty="0" smtClean="0">
                <a:latin typeface="+mn-lt"/>
              </a:rPr>
              <a:t>Many people avoid this opportunity because it seems intimidating. Doing your homework and preparing for the visit can help make your visit effective and reduce your anxiety. </a:t>
            </a:r>
          </a:p>
          <a:p>
            <a:pPr>
              <a:spcBef>
                <a:spcPts val="0"/>
              </a:spcBef>
            </a:pPr>
            <a:r>
              <a:rPr lang="en-US" b="1" i="1" dirty="0" smtClean="0">
                <a:latin typeface="+mn-lt"/>
              </a:rPr>
              <a:t> </a:t>
            </a:r>
            <a:endParaRPr lang="en-US" i="1" dirty="0" smtClean="0">
              <a:latin typeface="+mn-lt"/>
            </a:endParaRPr>
          </a:p>
          <a:p>
            <a:pPr lvl="0">
              <a:spcBef>
                <a:spcPts val="0"/>
              </a:spcBef>
            </a:pPr>
            <a:r>
              <a:rPr lang="en-US" b="1" i="1" dirty="0" smtClean="0">
                <a:latin typeface="+mn-lt"/>
              </a:rPr>
              <a:t>Remember: you have an expertise about services and systems that affect children with special health care needs that your legislator probably doesn’t have. You have first hand knowledge that you can share with your representative to help him/her make decisions.</a:t>
            </a:r>
            <a:endParaRPr lang="en-US" i="1" dirty="0" smtClean="0">
              <a:latin typeface="+mn-lt"/>
            </a:endParaRPr>
          </a:p>
          <a:p>
            <a:pPr>
              <a:spcBef>
                <a:spcPts val="0"/>
              </a:spcBef>
            </a:pPr>
            <a:r>
              <a:rPr lang="en-US" b="1" dirty="0" smtClean="0">
                <a:latin typeface="+mn-lt"/>
              </a:rPr>
              <a:t> </a:t>
            </a:r>
            <a:endParaRPr lang="en-US" dirty="0" smtClean="0">
              <a:latin typeface="+mn-lt"/>
            </a:endParaRPr>
          </a:p>
          <a:p>
            <a:pPr marL="228600" indent="-228600" algn="r">
              <a:lnSpc>
                <a:spcPct val="80000"/>
              </a:lnSpc>
              <a:spcBef>
                <a:spcPts val="0"/>
              </a:spcBef>
            </a:pPr>
            <a:r>
              <a:rPr lang="en-US" b="1" dirty="0" smtClean="0">
                <a:latin typeface="+mn-lt"/>
              </a:rPr>
              <a:t>Continued on next page …</a:t>
            </a:r>
            <a:endParaRPr lang="en-US" b="1" dirty="0">
              <a:latin typeface="+mn-lt"/>
            </a:endParaRPr>
          </a:p>
        </p:txBody>
      </p:sp>
      <p:sp>
        <p:nvSpPr>
          <p:cNvPr id="5" name="TextBox 4"/>
          <p:cNvSpPr txBox="1"/>
          <p:nvPr/>
        </p:nvSpPr>
        <p:spPr>
          <a:xfrm>
            <a:off x="762000" y="4724400"/>
            <a:ext cx="54864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HANDOUT 3.12: Visiting Your Elected Official </a:t>
            </a:r>
            <a:endParaRPr lang="en-US" sz="1200" dirty="0"/>
          </a:p>
        </p:txBody>
      </p:sp>
    </p:spTree>
    <p:extLst>
      <p:ext uri="{BB962C8B-B14F-4D97-AF65-F5344CB8AC3E}">
        <p14:creationId xmlns:p14="http://schemas.microsoft.com/office/powerpoint/2010/main" val="209414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92710-137E-4C3F-8C84-A691BF58063E}" type="slidenum">
              <a:rPr lang="en-US" smtClean="0"/>
              <a:pPr/>
              <a:t>4</a:t>
            </a:fld>
            <a:endParaRPr lang="en-US" dirty="0"/>
          </a:p>
        </p:txBody>
      </p:sp>
      <p:sp>
        <p:nvSpPr>
          <p:cNvPr id="10242" name="Rectangle 2"/>
          <p:cNvSpPr>
            <a:spLocks noGrp="1" noRot="1" noChangeAspect="1" noChangeArrowheads="1" noTextEdit="1"/>
          </p:cNvSpPr>
          <p:nvPr>
            <p:ph type="sldImg"/>
          </p:nvPr>
        </p:nvSpPr>
        <p:spPr>
          <a:xfrm>
            <a:off x="1600200" y="609600"/>
            <a:ext cx="3695700" cy="2771775"/>
          </a:xfrm>
          <a:ln/>
        </p:spPr>
      </p:sp>
      <p:sp>
        <p:nvSpPr>
          <p:cNvPr id="10243" name="Rectangle 3"/>
          <p:cNvSpPr>
            <a:spLocks noGrp="1" noChangeArrowheads="1"/>
          </p:cNvSpPr>
          <p:nvPr>
            <p:ph type="body" idx="1"/>
          </p:nvPr>
        </p:nvSpPr>
        <p:spPr>
          <a:xfrm>
            <a:off x="685800" y="3505201"/>
            <a:ext cx="5715000" cy="4953000"/>
          </a:xfrm>
        </p:spPr>
        <p:txBody>
          <a:bodyPr/>
          <a:lstStyle/>
          <a:p>
            <a:r>
              <a:rPr lang="en-US" b="1" i="1" dirty="0"/>
              <a:t>Facilitator Notes:</a:t>
            </a:r>
            <a:endParaRPr lang="en-US" b="1" dirty="0"/>
          </a:p>
          <a:p>
            <a:pPr marL="171450" lvl="0" indent="-171450">
              <a:buFont typeface="Wingdings" panose="05000000000000000000" pitchFamily="2" charset="2"/>
              <a:buChar char="Ø"/>
            </a:pPr>
            <a:r>
              <a:rPr lang="en-US" b="1" dirty="0"/>
              <a:t>NOTE: Family Voices of California (FVCA) grants permission for the printing and implementation of FVCA Project Leadership curriculum as long as FVCA is given credit. This curriculum is intended for use as a seven-session training series, or chapters can be used for individual training workshops. Please refer to the Manual Introduction pages for general information about the training. If you are using individual chapters, please present Chapter 0 prior to beginning the chapter session.</a:t>
            </a:r>
            <a:endParaRPr lang="en-US" dirty="0"/>
          </a:p>
          <a:p>
            <a:pPr marL="171450" lvl="0" indent="-171450">
              <a:buFont typeface="Wingdings" panose="05000000000000000000" pitchFamily="2" charset="2"/>
              <a:buChar char="Ø"/>
            </a:pPr>
            <a:r>
              <a:rPr lang="en-US" b="1" dirty="0"/>
              <a:t>Start here if these are families who are going through the series of 7 trainings.</a:t>
            </a:r>
            <a:endParaRPr lang="en-US" dirty="0"/>
          </a:p>
          <a:p>
            <a:pPr>
              <a:spcBef>
                <a:spcPts val="0"/>
              </a:spcBef>
            </a:pPr>
            <a:r>
              <a:rPr lang="en-US" i="1" dirty="0" smtClean="0">
                <a:latin typeface="+mn-lt"/>
              </a:rPr>
              <a:t> </a:t>
            </a:r>
            <a:endParaRPr lang="en-US" dirty="0" smtClean="0">
              <a:latin typeface="+mn-lt"/>
            </a:endParaRPr>
          </a:p>
          <a:p>
            <a:pPr lvl="0">
              <a:spcBef>
                <a:spcPts val="0"/>
              </a:spcBef>
            </a:pPr>
            <a:r>
              <a:rPr lang="en-US" dirty="0" smtClean="0">
                <a:latin typeface="+mn-lt"/>
              </a:rPr>
              <a:t>Remind participants that</a:t>
            </a:r>
            <a:r>
              <a:rPr lang="en-US" i="1" dirty="0" smtClean="0">
                <a:latin typeface="+mn-lt"/>
              </a:rPr>
              <a:t> </a:t>
            </a:r>
            <a:r>
              <a:rPr lang="en-US" dirty="0" smtClean="0">
                <a:latin typeface="+mn-lt"/>
              </a:rPr>
              <a:t>they are here today as leaders in their community.  </a:t>
            </a:r>
            <a:r>
              <a:rPr lang="en-US" i="1" dirty="0" smtClean="0">
                <a:latin typeface="+mn-lt"/>
              </a:rPr>
              <a:t>We may all have different levels of skills, but together we will build our knowledge and expertise to move forward with confidence and support. </a:t>
            </a:r>
          </a:p>
          <a:p>
            <a:pPr lvl="0">
              <a:spcBef>
                <a:spcPts val="0"/>
              </a:spcBef>
            </a:pPr>
            <a:endParaRPr lang="en-US" i="1" dirty="0"/>
          </a:p>
          <a:p>
            <a:pPr>
              <a:spcBef>
                <a:spcPts val="0"/>
              </a:spcBef>
            </a:pPr>
            <a:r>
              <a:rPr lang="en-US" dirty="0" smtClean="0"/>
              <a:t>To </a:t>
            </a:r>
            <a:r>
              <a:rPr lang="en-US" dirty="0"/>
              <a:t>demonstrate </a:t>
            </a:r>
            <a:r>
              <a:rPr lang="en-US" dirty="0" smtClean="0"/>
              <a:t>possible different </a:t>
            </a:r>
            <a:r>
              <a:rPr lang="en-US" dirty="0"/>
              <a:t>levels of skills among the </a:t>
            </a:r>
            <a:r>
              <a:rPr lang="en-US" dirty="0" smtClean="0"/>
              <a:t>group, review the difference between self advocacy and public policy / systems advocacy. </a:t>
            </a:r>
            <a:endParaRPr lang="en-US" dirty="0" smtClean="0">
              <a:latin typeface="+mn-lt"/>
            </a:endParaRPr>
          </a:p>
          <a:p>
            <a:pPr>
              <a:spcBef>
                <a:spcPts val="0"/>
              </a:spcBef>
            </a:pPr>
            <a:endParaRPr lang="en-US" dirty="0"/>
          </a:p>
          <a:p>
            <a:pPr>
              <a:spcBef>
                <a:spcPts val="0"/>
              </a:spcBef>
            </a:pPr>
            <a:r>
              <a:rPr lang="en-US" i="1" dirty="0" smtClean="0">
                <a:latin typeface="+mn-lt"/>
              </a:rPr>
              <a:t>This is the third training session of Family Voices of CA’s Leadership Training to help prepare parents/families to take on leadership roles in their community and advocate for children with special health care needs by educating policymakers, legislators</a:t>
            </a:r>
            <a:r>
              <a:rPr lang="en-US" i="1" dirty="0" smtClean="0"/>
              <a:t>, and other decision makers.</a:t>
            </a:r>
            <a:r>
              <a:rPr lang="en-US" i="1" dirty="0" smtClean="0">
                <a:latin typeface="+mn-lt"/>
              </a:rPr>
              <a:t> You are here because you are interested in changing systems so they better serve all children with special health care needs.</a:t>
            </a:r>
          </a:p>
          <a:p>
            <a:pPr>
              <a:spcBef>
                <a:spcPts val="0"/>
              </a:spcBef>
            </a:pPr>
            <a:endParaRPr lang="en-US" i="1" dirty="0" smtClean="0">
              <a:latin typeface="+mn-lt"/>
            </a:endParaRPr>
          </a:p>
          <a:p>
            <a:pPr>
              <a:spcBef>
                <a:spcPts val="0"/>
              </a:spcBef>
            </a:pPr>
            <a:r>
              <a:rPr lang="en-US" i="1" dirty="0" smtClean="0">
                <a:latin typeface="+mn-lt"/>
              </a:rPr>
              <a:t>In the past two trainings, you have learned about:</a:t>
            </a:r>
          </a:p>
          <a:p>
            <a:pPr>
              <a:spcBef>
                <a:spcPts val="0"/>
              </a:spcBef>
              <a:buFont typeface="Arial" pitchFamily="34" charset="0"/>
              <a:buChar char="•"/>
            </a:pPr>
            <a:r>
              <a:rPr lang="en-US" i="1" dirty="0" smtClean="0">
                <a:latin typeface="+mn-lt"/>
              </a:rPr>
              <a:t> the History and Purpose of Advocacy.</a:t>
            </a:r>
          </a:p>
          <a:p>
            <a:pPr>
              <a:spcBef>
                <a:spcPts val="0"/>
              </a:spcBef>
              <a:buFont typeface="Arial" pitchFamily="34" charset="0"/>
              <a:buChar char="•"/>
            </a:pPr>
            <a:r>
              <a:rPr lang="en-US" i="1" dirty="0" smtClean="0">
                <a:latin typeface="+mn-lt"/>
              </a:rPr>
              <a:t> the Laws, Systems, and Entitlements Relevant to Health </a:t>
            </a:r>
            <a:r>
              <a:rPr lang="en-US" i="1" dirty="0" smtClean="0"/>
              <a:t>Care and </a:t>
            </a:r>
            <a:r>
              <a:rPr lang="en-US" i="1" dirty="0" smtClean="0">
                <a:latin typeface="+mn-lt"/>
              </a:rPr>
              <a:t>Disability Advocacy.</a:t>
            </a:r>
          </a:p>
          <a:p>
            <a:pPr>
              <a:spcBef>
                <a:spcPts val="0"/>
              </a:spcBef>
            </a:pPr>
            <a:r>
              <a:rPr lang="en-US" dirty="0" smtClean="0">
                <a:latin typeface="+mn-lt"/>
              </a:rPr>
              <a:t> </a:t>
            </a:r>
            <a:endParaRPr lang="en-US" dirty="0"/>
          </a:p>
          <a:p>
            <a:pPr>
              <a:spcBef>
                <a:spcPts val="0"/>
              </a:spcBef>
            </a:pPr>
            <a:r>
              <a:rPr lang="en-US" i="1" dirty="0" smtClean="0">
                <a:latin typeface="+mn-lt"/>
              </a:rPr>
              <a:t>And today we will focus on working with decision makers. In the coming weeks we will work on communication skills, telling your story, and opportunities for parent involvement.</a:t>
            </a:r>
          </a:p>
        </p:txBody>
      </p:sp>
    </p:spTree>
    <p:extLst>
      <p:ext uri="{BB962C8B-B14F-4D97-AF65-F5344CB8AC3E}">
        <p14:creationId xmlns:p14="http://schemas.microsoft.com/office/powerpoint/2010/main" val="1109507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04801"/>
            <a:ext cx="5607050" cy="8294688"/>
          </a:xfrm>
        </p:spPr>
        <p:txBody>
          <a:bodyPr>
            <a:normAutofit/>
          </a:bodyPr>
          <a:lstStyle/>
          <a:p>
            <a:pPr>
              <a:spcBef>
                <a:spcPts val="0"/>
              </a:spcBef>
            </a:pPr>
            <a:endParaRPr lang="en-US" dirty="0" smtClean="0">
              <a:latin typeface="+mn-lt"/>
            </a:endParaRPr>
          </a:p>
          <a:p>
            <a:pPr>
              <a:spcBef>
                <a:spcPts val="0"/>
              </a:spcBef>
            </a:pPr>
            <a:r>
              <a:rPr lang="en-US" b="1" u="sng" dirty="0" smtClean="0">
                <a:latin typeface="+mn-lt"/>
              </a:rPr>
              <a:t>Before the Visit</a:t>
            </a:r>
            <a:r>
              <a:rPr lang="en-US" b="1" dirty="0" smtClean="0">
                <a:latin typeface="+mn-lt"/>
              </a:rPr>
              <a:t>:</a:t>
            </a:r>
          </a:p>
          <a:p>
            <a:pPr>
              <a:spcBef>
                <a:spcPts val="0"/>
              </a:spcBef>
            </a:pPr>
            <a:endParaRPr lang="en-US" u="sng" dirty="0" smtClean="0">
              <a:latin typeface="+mn-lt"/>
            </a:endParaRPr>
          </a:p>
          <a:p>
            <a:pPr lvl="0">
              <a:spcBef>
                <a:spcPts val="0"/>
              </a:spcBef>
              <a:buFont typeface="Arial" pitchFamily="34" charset="0"/>
              <a:buChar char="•"/>
            </a:pPr>
            <a:r>
              <a:rPr lang="en-US" b="1" i="1" dirty="0" smtClean="0">
                <a:latin typeface="+mn-lt"/>
              </a:rPr>
              <a:t>Make an appointment: </a:t>
            </a:r>
            <a:r>
              <a:rPr lang="en-US" i="1" dirty="0" smtClean="0">
                <a:latin typeface="+mn-lt"/>
              </a:rPr>
              <a:t>Write or call your legislator at the office where the visit is to take place to ask for an appointment. Ask for the scheduler and say you are a constituent.</a:t>
            </a:r>
            <a:r>
              <a:rPr lang="en-US" b="1" i="1" dirty="0" smtClean="0">
                <a:latin typeface="+mn-lt"/>
              </a:rPr>
              <a:t> </a:t>
            </a:r>
            <a:r>
              <a:rPr lang="en-US" i="1" dirty="0" smtClean="0">
                <a:latin typeface="+mn-lt"/>
              </a:rPr>
              <a:t>Be persistent. It can sometimes take awhile. If the legislator is not available, make an appointment with a legislative aide. Seeing the aide is just as, or even more valuable. If you have connections, use them!</a:t>
            </a:r>
          </a:p>
          <a:p>
            <a:pPr lvl="0">
              <a:spcBef>
                <a:spcPts val="0"/>
              </a:spcBef>
            </a:pPr>
            <a:endParaRPr lang="en-US" i="1" dirty="0" smtClean="0">
              <a:latin typeface="+mn-lt"/>
            </a:endParaRPr>
          </a:p>
          <a:p>
            <a:pPr lvl="0">
              <a:spcBef>
                <a:spcPts val="0"/>
              </a:spcBef>
            </a:pPr>
            <a:r>
              <a:rPr lang="en-US" i="1" dirty="0" smtClean="0"/>
              <a:t>If you have any questions about the appointment, ask to speak to an aide. They are there to help you.</a:t>
            </a:r>
          </a:p>
          <a:p>
            <a:pPr lvl="0">
              <a:spcBef>
                <a:spcPts val="0"/>
              </a:spcBef>
            </a:pPr>
            <a:endParaRPr lang="en-US" i="1" dirty="0" smtClean="0">
              <a:latin typeface="+mn-lt"/>
            </a:endParaRPr>
          </a:p>
          <a:p>
            <a:pPr lvl="0">
              <a:spcBef>
                <a:spcPts val="0"/>
              </a:spcBef>
              <a:buFont typeface="Arial" pitchFamily="34" charset="0"/>
              <a:buChar char="•"/>
            </a:pPr>
            <a:r>
              <a:rPr lang="en-US" b="1" i="1" dirty="0" smtClean="0">
                <a:latin typeface="+mn-lt"/>
              </a:rPr>
              <a:t>Brief yourself about your legislator: </a:t>
            </a:r>
            <a:r>
              <a:rPr lang="en-US" i="1" dirty="0" smtClean="0">
                <a:latin typeface="+mn-lt"/>
              </a:rPr>
              <a:t>Find out the following: General extent of the district </a:t>
            </a:r>
            <a:r>
              <a:rPr lang="en-US" b="1" i="1" dirty="0" smtClean="0">
                <a:latin typeface="+mn-lt"/>
              </a:rPr>
              <a:t>(Remember the websites and booklets we looked at earlier.)</a:t>
            </a:r>
            <a:r>
              <a:rPr lang="en-US" i="1" dirty="0" smtClean="0">
                <a:latin typeface="+mn-lt"/>
              </a:rPr>
              <a:t>, committee assignments, number of terms served, voting record on issues of interest to you, and views stated publicly on the above issues.</a:t>
            </a:r>
          </a:p>
          <a:p>
            <a:pPr lvl="0">
              <a:spcBef>
                <a:spcPts val="0"/>
              </a:spcBef>
            </a:pPr>
            <a:endParaRPr lang="en-US" i="1" dirty="0" smtClean="0">
              <a:latin typeface="+mn-lt"/>
            </a:endParaRPr>
          </a:p>
          <a:p>
            <a:pPr lvl="0">
              <a:spcBef>
                <a:spcPts val="0"/>
              </a:spcBef>
              <a:buFont typeface="Arial" pitchFamily="34" charset="0"/>
              <a:buChar char="•"/>
            </a:pPr>
            <a:r>
              <a:rPr lang="en-US" b="1" i="1" dirty="0" smtClean="0">
                <a:latin typeface="+mn-lt"/>
              </a:rPr>
              <a:t>Define the objectives of your visit:</a:t>
            </a:r>
            <a:r>
              <a:rPr lang="en-US" i="1" dirty="0" smtClean="0">
                <a:latin typeface="+mn-lt"/>
              </a:rPr>
              <a:t> Is your objective to get acquainted, express general views, or discuss specific issues? Limit the number of issues to be discussed. Brief yourself on the facts surrounding these issues. Outline your views and comments in a written summary.  Bring pictures or a handout to help focus your objectives.</a:t>
            </a:r>
          </a:p>
          <a:p>
            <a:pPr lvl="0">
              <a:spcBef>
                <a:spcPts val="0"/>
              </a:spcBef>
            </a:pPr>
            <a:endParaRPr lang="en-US" i="1" dirty="0" smtClean="0">
              <a:latin typeface="+mn-lt"/>
            </a:endParaRPr>
          </a:p>
          <a:p>
            <a:pPr lvl="0">
              <a:spcBef>
                <a:spcPts val="0"/>
              </a:spcBef>
              <a:buFont typeface="Arial" pitchFamily="34" charset="0"/>
              <a:buChar char="•"/>
            </a:pPr>
            <a:r>
              <a:rPr lang="en-US" b="1" i="1" dirty="0" smtClean="0">
                <a:latin typeface="+mn-lt"/>
              </a:rPr>
              <a:t>Factors to anticipate</a:t>
            </a:r>
            <a:r>
              <a:rPr lang="en-US" i="1" dirty="0" smtClean="0">
                <a:latin typeface="+mn-lt"/>
              </a:rPr>
              <a:t>: The appointment may start late. The legislator's schedule may change, causing him or her to be unavailable. Your options then are to wait, meet with a staff member, make a new appointment, or meet the legislator at another site. Remember that it’s OK if you don’t know everything about your issue. You can always follow up if you don’t have information the legislator asks for. </a:t>
            </a:r>
          </a:p>
          <a:p>
            <a:pPr>
              <a:spcBef>
                <a:spcPts val="0"/>
              </a:spcBef>
            </a:pPr>
            <a:r>
              <a:rPr lang="en-US" i="1" dirty="0" smtClean="0">
                <a:latin typeface="+mn-lt"/>
              </a:rPr>
              <a:t> </a:t>
            </a:r>
          </a:p>
          <a:p>
            <a:pPr>
              <a:spcBef>
                <a:spcPts val="0"/>
              </a:spcBef>
              <a:buFont typeface="Wingdings" pitchFamily="2" charset="2"/>
              <a:buChar char="Ø"/>
            </a:pPr>
            <a:r>
              <a:rPr lang="en-US" i="1" dirty="0" smtClean="0">
                <a:latin typeface="+mn-lt"/>
              </a:rPr>
              <a:t>The length of the visit may range from five minutes to an hour.</a:t>
            </a:r>
          </a:p>
          <a:p>
            <a:pPr>
              <a:spcBef>
                <a:spcPts val="0"/>
              </a:spcBef>
              <a:buFont typeface="Wingdings" pitchFamily="2" charset="2"/>
              <a:buChar char="Ø"/>
            </a:pPr>
            <a:r>
              <a:rPr lang="en-US" i="1" dirty="0" smtClean="0">
                <a:latin typeface="+mn-lt"/>
              </a:rPr>
              <a:t>For a group visit, decide beforehand on who will be your spokesperson, introduce the group, guide the conversation, and summarize the issues of concern.</a:t>
            </a: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40</a:t>
            </a:fld>
            <a:endParaRPr lang="en-US" dirty="0"/>
          </a:p>
        </p:txBody>
      </p:sp>
    </p:spTree>
    <p:extLst>
      <p:ext uri="{BB962C8B-B14F-4D97-AF65-F5344CB8AC3E}">
        <p14:creationId xmlns:p14="http://schemas.microsoft.com/office/powerpoint/2010/main" val="3171548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C0AF6-E949-48C7-979D-83356015FB23}" type="slidenum">
              <a:rPr lang="en-US" smtClean="0"/>
              <a:pPr/>
              <a:t>41</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a:lnSpc>
                <a:spcPct val="80000"/>
              </a:lnSpc>
              <a:spcBef>
                <a:spcPts val="0"/>
              </a:spcBef>
            </a:pPr>
            <a:r>
              <a:rPr lang="en-US" b="1" i="1" dirty="0" smtClean="0">
                <a:latin typeface="+mn-lt"/>
              </a:rPr>
              <a:t>Facilitator Notes:</a:t>
            </a:r>
          </a:p>
          <a:p>
            <a:pPr>
              <a:lnSpc>
                <a:spcPct val="80000"/>
              </a:lnSpc>
              <a:spcBef>
                <a:spcPts val="0"/>
              </a:spcBef>
            </a:pPr>
            <a:r>
              <a:rPr lang="en-US" dirty="0" smtClean="0">
                <a:latin typeface="+mn-lt"/>
              </a:rPr>
              <a:t>**Continue to refer to Handout 3.12</a:t>
            </a:r>
          </a:p>
          <a:p>
            <a:pPr>
              <a:lnSpc>
                <a:spcPct val="80000"/>
              </a:lnSpc>
              <a:spcBef>
                <a:spcPts val="0"/>
              </a:spcBef>
            </a:pPr>
            <a:endParaRPr lang="en-US" b="1" u="sng" dirty="0" smtClean="0">
              <a:latin typeface="+mn-lt"/>
            </a:endParaRPr>
          </a:p>
          <a:p>
            <a:pPr>
              <a:lnSpc>
                <a:spcPct val="80000"/>
              </a:lnSpc>
              <a:spcBef>
                <a:spcPts val="0"/>
              </a:spcBef>
            </a:pPr>
            <a:r>
              <a:rPr lang="en-US" b="1" u="sng" dirty="0" smtClean="0">
                <a:latin typeface="+mn-lt"/>
              </a:rPr>
              <a:t>During the Visit:</a:t>
            </a:r>
          </a:p>
          <a:p>
            <a:pPr>
              <a:lnSpc>
                <a:spcPct val="80000"/>
              </a:lnSpc>
              <a:spcBef>
                <a:spcPts val="0"/>
              </a:spcBef>
            </a:pPr>
            <a:endParaRPr lang="en-US" b="1" u="sng" dirty="0" smtClean="0">
              <a:latin typeface="+mn-lt"/>
            </a:endParaRPr>
          </a:p>
          <a:p>
            <a:pPr lvl="0">
              <a:spcBef>
                <a:spcPts val="0"/>
              </a:spcBef>
              <a:buFont typeface="Arial" pitchFamily="34" charset="0"/>
              <a:buChar char="•"/>
            </a:pPr>
            <a:r>
              <a:rPr lang="en-US" b="1" i="1" dirty="0" smtClean="0">
                <a:latin typeface="+mn-lt"/>
              </a:rPr>
              <a:t>Set the climate</a:t>
            </a:r>
            <a:r>
              <a:rPr lang="en-US" i="1" dirty="0" smtClean="0">
                <a:latin typeface="+mn-lt"/>
              </a:rPr>
              <a:t>: Be on time. Be positive and friendly, not argumentative. Acknowledge areas of agreement. Acknowledge areas of appreciation.</a:t>
            </a:r>
          </a:p>
          <a:p>
            <a:pPr lvl="0">
              <a:spcBef>
                <a:spcPts val="0"/>
              </a:spcBef>
              <a:buFont typeface="Arial" pitchFamily="34" charset="0"/>
              <a:buChar char="•"/>
            </a:pPr>
            <a:r>
              <a:rPr lang="en-US" b="1" i="1" dirty="0" smtClean="0">
                <a:latin typeface="+mn-lt"/>
              </a:rPr>
              <a:t>Talk briefly about yourself:</a:t>
            </a:r>
            <a:r>
              <a:rPr lang="en-US" i="1" dirty="0" smtClean="0">
                <a:latin typeface="+mn-lt"/>
              </a:rPr>
              <a:t> Give information on your place of residence and length of time there, experience and expertise relevant to the issues for discussion, and group you represent, if any.</a:t>
            </a:r>
          </a:p>
          <a:p>
            <a:pPr lvl="0">
              <a:spcBef>
                <a:spcPts val="0"/>
              </a:spcBef>
              <a:buFont typeface="Arial" pitchFamily="34" charset="0"/>
              <a:buChar char="•"/>
            </a:pPr>
            <a:r>
              <a:rPr lang="en-US" b="1" i="1" dirty="0" smtClean="0">
                <a:latin typeface="+mn-lt"/>
              </a:rPr>
              <a:t>State reasons for the visit:</a:t>
            </a:r>
            <a:r>
              <a:rPr lang="en-US" i="1" dirty="0" smtClean="0">
                <a:latin typeface="+mn-lt"/>
              </a:rPr>
              <a:t> Identify your position on the issues for discussion or that of the group you represent and recommendations. Be concise and specific. Leave a written summary of your position, if available, along with a calling card and reference material.</a:t>
            </a:r>
          </a:p>
          <a:p>
            <a:pPr lvl="0">
              <a:spcBef>
                <a:spcPts val="0"/>
              </a:spcBef>
              <a:buFont typeface="Arial" pitchFamily="34" charset="0"/>
              <a:buChar char="•"/>
            </a:pPr>
            <a:r>
              <a:rPr lang="en-US" b="1" i="1" dirty="0" smtClean="0">
                <a:latin typeface="+mn-lt"/>
              </a:rPr>
              <a:t>Be alert to other matters</a:t>
            </a:r>
            <a:r>
              <a:rPr lang="en-US" i="1" dirty="0" smtClean="0">
                <a:latin typeface="+mn-lt"/>
              </a:rPr>
              <a:t>: Meet and write down the names of staff persons assigned to your issues of concern. Do not let questions or comments derail your purpose. Ask specific questions and request specific responses. Explore such options as attending committee meetings or hearing or visiting galleries.</a:t>
            </a:r>
          </a:p>
          <a:p>
            <a:pPr lvl="0">
              <a:spcBef>
                <a:spcPts val="0"/>
              </a:spcBef>
              <a:buFont typeface="Arial" pitchFamily="34" charset="0"/>
              <a:buChar char="•"/>
            </a:pPr>
            <a:r>
              <a:rPr lang="en-US" b="1" i="1" dirty="0" smtClean="0">
                <a:latin typeface="+mn-lt"/>
              </a:rPr>
              <a:t> You will later learn about “Telling Your Story,” which will help you focus your ideas. </a:t>
            </a:r>
            <a:r>
              <a:rPr lang="en-US" i="1" dirty="0" smtClean="0">
                <a:latin typeface="+mn-lt"/>
              </a:rPr>
              <a:t>This is an opportunity to use your story to help make your point. </a:t>
            </a:r>
          </a:p>
          <a:p>
            <a:pPr>
              <a:spcBef>
                <a:spcPts val="0"/>
              </a:spcBef>
            </a:pPr>
            <a:r>
              <a:rPr lang="en-US" dirty="0" smtClean="0">
                <a:latin typeface="+mn-lt"/>
              </a:rPr>
              <a:t> </a:t>
            </a:r>
          </a:p>
          <a:p>
            <a:pPr lvl="0">
              <a:spcBef>
                <a:spcPts val="0"/>
              </a:spcBef>
            </a:pPr>
            <a:r>
              <a:rPr lang="en-US" dirty="0" smtClean="0"/>
              <a:t>Emphasize the last point on the slide: </a:t>
            </a:r>
            <a:r>
              <a:rPr lang="en-US" i="1" dirty="0" smtClean="0"/>
              <a:t>If you do not know the answer to a question about your issue </a:t>
            </a:r>
            <a:r>
              <a:rPr lang="en-US" b="1" i="1" u="sng" dirty="0" smtClean="0"/>
              <a:t>say you don’t know</a:t>
            </a:r>
            <a:r>
              <a:rPr lang="en-US" i="1" dirty="0" smtClean="0"/>
              <a:t>, and </a:t>
            </a:r>
            <a:r>
              <a:rPr lang="en-US" b="1" i="1" u="sng" dirty="0" smtClean="0"/>
              <a:t>offer to find out</a:t>
            </a:r>
            <a:r>
              <a:rPr lang="en-US" i="1" dirty="0" smtClean="0"/>
              <a:t> and send them the information. Remember you want to be credible!</a:t>
            </a:r>
          </a:p>
          <a:p>
            <a:pPr>
              <a:spcBef>
                <a:spcPts val="0"/>
              </a:spcBef>
            </a:pPr>
            <a:endParaRPr lang="en-US" dirty="0" smtClean="0">
              <a:latin typeface="+mn-lt"/>
            </a:endParaRPr>
          </a:p>
          <a:p>
            <a:pPr>
              <a:lnSpc>
                <a:spcPct val="80000"/>
              </a:lnSpc>
              <a:spcBef>
                <a:spcPts val="0"/>
              </a:spcBef>
            </a:pPr>
            <a:endParaRPr lang="en-US" dirty="0">
              <a:latin typeface="+mn-lt"/>
            </a:endParaRPr>
          </a:p>
        </p:txBody>
      </p:sp>
    </p:spTree>
    <p:extLst>
      <p:ext uri="{BB962C8B-B14F-4D97-AF65-F5344CB8AC3E}">
        <p14:creationId xmlns:p14="http://schemas.microsoft.com/office/powerpoint/2010/main" val="2744282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B83C1-0A46-4415-8909-A90760C7456F}" type="slidenum">
              <a:rPr lang="en-US" smtClean="0"/>
              <a:pPr/>
              <a:t>42</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a:lnSpc>
                <a:spcPct val="80000"/>
              </a:lnSpc>
            </a:pPr>
            <a:r>
              <a:rPr lang="en-US" b="1" i="1" dirty="0" smtClean="0">
                <a:latin typeface="+mn-lt"/>
              </a:rPr>
              <a:t>Facilitator Notes:</a:t>
            </a:r>
            <a:endParaRPr lang="en-US" b="1" i="1" dirty="0" smtClean="0">
              <a:solidFill>
                <a:schemeClr val="accent2"/>
              </a:solidFill>
              <a:latin typeface="+mn-lt"/>
            </a:endParaRPr>
          </a:p>
          <a:p>
            <a:pPr>
              <a:lnSpc>
                <a:spcPct val="80000"/>
              </a:lnSpc>
            </a:pPr>
            <a:r>
              <a:rPr lang="en-US" dirty="0" smtClean="0">
                <a:latin typeface="+mn-lt"/>
              </a:rPr>
              <a:t>**Continue to refer to Handout 3.12</a:t>
            </a:r>
          </a:p>
          <a:p>
            <a:r>
              <a:rPr lang="en-US" b="1" u="sng" dirty="0" smtClean="0">
                <a:latin typeface="+mn-lt"/>
              </a:rPr>
              <a:t>After the Visit</a:t>
            </a:r>
            <a:r>
              <a:rPr lang="en-US" b="1" dirty="0" smtClean="0">
                <a:latin typeface="+mn-lt"/>
              </a:rPr>
              <a:t>:</a:t>
            </a:r>
            <a:endParaRPr lang="en-US" dirty="0" smtClean="0">
              <a:latin typeface="+mn-lt"/>
            </a:endParaRPr>
          </a:p>
          <a:p>
            <a:pPr lvl="0">
              <a:buFont typeface="Arial" pitchFamily="34" charset="0"/>
              <a:buChar char="•"/>
            </a:pPr>
            <a:r>
              <a:rPr lang="en-US" b="1" i="1" dirty="0" smtClean="0">
                <a:latin typeface="+mn-lt"/>
              </a:rPr>
              <a:t>Hold a debriefing</a:t>
            </a:r>
            <a:r>
              <a:rPr lang="en-US" i="1" dirty="0" smtClean="0">
                <a:latin typeface="+mn-lt"/>
              </a:rPr>
              <a:t>: Sit down with another person or the members of the group who made the visit and talk about it. Determine possible next step.  Inform others about what was learned.</a:t>
            </a:r>
          </a:p>
          <a:p>
            <a:pPr lvl="0">
              <a:buFont typeface="Arial" pitchFamily="34" charset="0"/>
              <a:buChar char="•"/>
            </a:pPr>
            <a:r>
              <a:rPr lang="en-US" b="1" i="1" dirty="0" smtClean="0">
                <a:latin typeface="+mn-lt"/>
              </a:rPr>
              <a:t>Send a follow-up letter:</a:t>
            </a:r>
            <a:r>
              <a:rPr lang="en-US" i="1" dirty="0" smtClean="0">
                <a:latin typeface="+mn-lt"/>
              </a:rPr>
              <a:t> In a follow-up letter  to the legislator: Express thanks for the visit. Summarize what was said by all parties present. Restate the issues, positions, and recommendations. Identify follow-up commitments made by you and the legislator. Express the intention to continue the dialogue. List the names, addresses, and phone numbers of all participants in the visit. Adding a picture can add impact to your letter. You can follow up by email or by sending a letter in the mail.</a:t>
            </a:r>
          </a:p>
          <a:p>
            <a:pPr lvl="0">
              <a:buFont typeface="Arial" pitchFamily="34" charset="0"/>
              <a:buChar char="•"/>
            </a:pPr>
            <a:endParaRPr lang="en-US" i="1" dirty="0"/>
          </a:p>
          <a:p>
            <a:pPr lvl="0">
              <a:buFont typeface="Arial" pitchFamily="34" charset="0"/>
              <a:buChar char="•"/>
            </a:pPr>
            <a:endParaRPr lang="en-US" i="1" dirty="0" smtClean="0">
              <a:latin typeface="+mn-lt"/>
            </a:endParaRPr>
          </a:p>
          <a:p>
            <a:pPr lvl="0"/>
            <a:r>
              <a:rPr lang="en-US" dirty="0" smtClean="0"/>
              <a:t>Point out Handout 3.13 to participants. Have them read it on their own time and mention that it is a good reference for future legislative visits.</a:t>
            </a:r>
            <a:endParaRPr lang="en-US" dirty="0" smtClean="0">
              <a:latin typeface="+mn-lt"/>
            </a:endParaRPr>
          </a:p>
          <a:p>
            <a:pPr lvl="0">
              <a:buFont typeface="Arial" pitchFamily="34" charset="0"/>
              <a:buChar char="•"/>
            </a:pPr>
            <a:endParaRPr lang="en-US" i="1" dirty="0"/>
          </a:p>
          <a:p>
            <a:pPr lvl="0"/>
            <a:endParaRPr lang="en-US" i="1" dirty="0" smtClean="0">
              <a:latin typeface="+mn-lt"/>
            </a:endParaRPr>
          </a:p>
          <a:p>
            <a:pPr>
              <a:lnSpc>
                <a:spcPct val="80000"/>
              </a:lnSpc>
            </a:pPr>
            <a:endParaRPr lang="en-US" dirty="0" smtClean="0">
              <a:latin typeface="+mn-lt"/>
            </a:endParaRPr>
          </a:p>
          <a:p>
            <a:endParaRPr lang="en-US" dirty="0"/>
          </a:p>
        </p:txBody>
      </p:sp>
      <p:sp>
        <p:nvSpPr>
          <p:cNvPr id="5" name="TextBox 4"/>
          <p:cNvSpPr txBox="1"/>
          <p:nvPr/>
        </p:nvSpPr>
        <p:spPr>
          <a:xfrm>
            <a:off x="685800" y="65532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3.13: Sample Thank You Letter</a:t>
            </a:r>
            <a:endParaRPr lang="en-US" sz="1100" dirty="0"/>
          </a:p>
        </p:txBody>
      </p:sp>
    </p:spTree>
    <p:extLst>
      <p:ext uri="{BB962C8B-B14F-4D97-AF65-F5344CB8AC3E}">
        <p14:creationId xmlns:p14="http://schemas.microsoft.com/office/powerpoint/2010/main" val="3852046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i="1" dirty="0" smtClean="0">
                <a:latin typeface="+mn-lt"/>
              </a:rPr>
              <a:t>We will now move to the section “Working with the Media.”</a:t>
            </a:r>
            <a:endParaRPr lang="en-US" i="1"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43</a:t>
            </a:fld>
            <a:endParaRPr lang="en-US" dirty="0"/>
          </a:p>
        </p:txBody>
      </p:sp>
    </p:spTree>
    <p:extLst>
      <p:ext uri="{BB962C8B-B14F-4D97-AF65-F5344CB8AC3E}">
        <p14:creationId xmlns:p14="http://schemas.microsoft.com/office/powerpoint/2010/main" val="3132309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E457E-83F6-44D1-A3C4-7F1C7B60C749}" type="slidenum">
              <a:rPr lang="en-US" smtClean="0"/>
              <a:pPr/>
              <a:t>44</a:t>
            </a:fld>
            <a:endParaRPr lang="en-US" dirty="0"/>
          </a:p>
        </p:txBody>
      </p:sp>
      <p:sp>
        <p:nvSpPr>
          <p:cNvPr id="90114" name="Rectangle 2"/>
          <p:cNvSpPr>
            <a:spLocks noGrp="1" noRot="1" noChangeAspect="1" noChangeArrowheads="1" noTextEdit="1"/>
          </p:cNvSpPr>
          <p:nvPr>
            <p:ph type="sldImg"/>
          </p:nvPr>
        </p:nvSpPr>
        <p:spPr>
          <a:xfrm>
            <a:off x="2133600" y="685800"/>
            <a:ext cx="3048000" cy="2286000"/>
          </a:xfrm>
          <a:ln/>
        </p:spPr>
      </p:sp>
      <p:sp>
        <p:nvSpPr>
          <p:cNvPr id="90115" name="Rectangle 3"/>
          <p:cNvSpPr>
            <a:spLocks noGrp="1" noChangeArrowheads="1"/>
          </p:cNvSpPr>
          <p:nvPr>
            <p:ph type="body" idx="1"/>
          </p:nvPr>
        </p:nvSpPr>
        <p:spPr>
          <a:xfrm>
            <a:off x="685800" y="3276601"/>
            <a:ext cx="5607050" cy="5105400"/>
          </a:xfrm>
        </p:spPr>
        <p:txBody>
          <a:bodyPr/>
          <a:lstStyle/>
          <a:p>
            <a:pPr>
              <a:spcBef>
                <a:spcPts val="0"/>
              </a:spcBef>
            </a:pPr>
            <a:r>
              <a:rPr lang="en-US" b="1" i="1" dirty="0" smtClean="0">
                <a:latin typeface="+mn-lt"/>
              </a:rPr>
              <a:t>Facilitator Notes:</a:t>
            </a:r>
          </a:p>
          <a:p>
            <a:pPr>
              <a:spcBef>
                <a:spcPts val="0"/>
              </a:spcBef>
            </a:pPr>
            <a:endParaRPr lang="en-US" dirty="0" smtClean="0">
              <a:latin typeface="+mn-lt"/>
            </a:endParaRPr>
          </a:p>
          <a:p>
            <a:pPr>
              <a:spcBef>
                <a:spcPts val="0"/>
              </a:spcBef>
            </a:pPr>
            <a:r>
              <a:rPr lang="en-US" i="1" dirty="0" smtClean="0">
                <a:latin typeface="+mn-lt"/>
              </a:rPr>
              <a:t>The media plays a role in providing or not providing information to the public on issues of importance. What they choose to report on and how they report can shape public perceptions (good or bad) on issues.</a:t>
            </a:r>
            <a:r>
              <a:rPr lang="en-US" b="1" i="1" dirty="0" smtClean="0">
                <a:latin typeface="+mn-lt"/>
              </a:rPr>
              <a:t> </a:t>
            </a:r>
            <a:r>
              <a:rPr lang="en-US" i="1" dirty="0" smtClean="0">
                <a:latin typeface="+mn-lt"/>
              </a:rPr>
              <a:t>You may find times where it might be helpful to work with the media to get your message out and help shape public perception and support.</a:t>
            </a:r>
          </a:p>
          <a:p>
            <a:pPr>
              <a:spcBef>
                <a:spcPts val="0"/>
              </a:spcBef>
            </a:pPr>
            <a:r>
              <a:rPr lang="en-US" i="1" dirty="0" smtClean="0">
                <a:latin typeface="+mn-lt"/>
              </a:rPr>
              <a:t> </a:t>
            </a:r>
          </a:p>
          <a:p>
            <a:pPr>
              <a:spcBef>
                <a:spcPts val="0"/>
              </a:spcBef>
            </a:pPr>
            <a:r>
              <a:rPr lang="en-US" b="1" i="1" dirty="0" smtClean="0">
                <a:latin typeface="+mn-lt"/>
              </a:rPr>
              <a:t>Your elected officials and other decision-makers read the newspaper, listen to the radio, and watch TV. This is another way to inform them about concerns of families of children with special health care needs.</a:t>
            </a:r>
            <a:endParaRPr lang="en-US" i="1" dirty="0" smtClean="0">
              <a:latin typeface="+mn-lt"/>
            </a:endParaRPr>
          </a:p>
          <a:p>
            <a:pPr>
              <a:spcBef>
                <a:spcPts val="0"/>
              </a:spcBef>
            </a:pPr>
            <a:r>
              <a:rPr lang="en-US" i="1" dirty="0" smtClean="0">
                <a:latin typeface="+mn-lt"/>
              </a:rPr>
              <a:t> </a:t>
            </a:r>
          </a:p>
          <a:p>
            <a:pPr>
              <a:spcBef>
                <a:spcPts val="0"/>
              </a:spcBef>
            </a:pPr>
            <a:r>
              <a:rPr lang="en-US" i="1" dirty="0" smtClean="0">
                <a:latin typeface="+mn-lt"/>
              </a:rPr>
              <a:t>There are many ways to work with the media. Some require more work, planning, and time. There are also some simple ways to work with the media to get your message out and hopefully arouse the interest of the public and help your work.</a:t>
            </a:r>
          </a:p>
          <a:p>
            <a:pPr>
              <a:spcBef>
                <a:spcPts val="0"/>
              </a:spcBef>
            </a:pPr>
            <a:r>
              <a:rPr lang="en-US" i="1" dirty="0" smtClean="0">
                <a:latin typeface="+mn-lt"/>
              </a:rPr>
              <a:t> </a:t>
            </a:r>
          </a:p>
          <a:p>
            <a:pPr>
              <a:spcBef>
                <a:spcPts val="0"/>
              </a:spcBef>
            </a:pPr>
            <a:r>
              <a:rPr lang="en-US" i="1" u="sng" dirty="0" smtClean="0">
                <a:latin typeface="+mn-lt"/>
              </a:rPr>
              <a:t>Here are some simple activities:</a:t>
            </a:r>
          </a:p>
          <a:p>
            <a:pPr lvl="0">
              <a:spcBef>
                <a:spcPts val="0"/>
              </a:spcBef>
              <a:buFont typeface="Arial" pitchFamily="34" charset="0"/>
              <a:buChar char="•"/>
            </a:pPr>
            <a:r>
              <a:rPr lang="en-US" b="1" i="1" dirty="0" smtClean="0">
                <a:latin typeface="+mn-lt"/>
              </a:rPr>
              <a:t>Write</a:t>
            </a:r>
            <a:r>
              <a:rPr lang="en-US" i="1" dirty="0" smtClean="0">
                <a:latin typeface="+mn-lt"/>
              </a:rPr>
              <a:t>:  With a few minor changes, the letter you send to a legislator can also be sent as a letter to the editor of your local and/or regional newspaper.  That way your message may reach many other people.</a:t>
            </a:r>
          </a:p>
          <a:p>
            <a:pPr lvl="0">
              <a:spcBef>
                <a:spcPts val="0"/>
              </a:spcBef>
              <a:buFont typeface="Arial" pitchFamily="34" charset="0"/>
              <a:buChar char="•"/>
            </a:pPr>
            <a:r>
              <a:rPr lang="en-US" b="1" i="1" dirty="0" smtClean="0">
                <a:latin typeface="+mn-lt"/>
              </a:rPr>
              <a:t>Call</a:t>
            </a:r>
            <a:r>
              <a:rPr lang="en-US" i="1" dirty="0" smtClean="0">
                <a:latin typeface="+mn-lt"/>
              </a:rPr>
              <a:t>:  The same message you leave on your Congressperson’s message machine or with their legislative aide can be called in to a radio call-in show.  That’s another way your message can reach a wider audience.</a:t>
            </a:r>
          </a:p>
          <a:p>
            <a:pPr>
              <a:spcBef>
                <a:spcPts val="0"/>
              </a:spcBef>
            </a:pPr>
            <a:r>
              <a:rPr lang="en-US" b="1" i="1" dirty="0" smtClean="0">
                <a:latin typeface="+mn-lt"/>
              </a:rPr>
              <a:t> </a:t>
            </a:r>
            <a:endParaRPr lang="en-US" i="1" dirty="0" smtClean="0">
              <a:latin typeface="+mn-lt"/>
            </a:endParaRPr>
          </a:p>
          <a:p>
            <a:pPr>
              <a:spcBef>
                <a:spcPts val="0"/>
              </a:spcBef>
            </a:pPr>
            <a:r>
              <a:rPr lang="en-US" b="1" i="1" dirty="0" smtClean="0">
                <a:latin typeface="+mn-lt"/>
              </a:rPr>
              <a:t>This is one more place to use those skills to help the public and policy maker understand the concerns of families of children with special health care needs.</a:t>
            </a:r>
          </a:p>
          <a:p>
            <a:pPr>
              <a:spcBef>
                <a:spcPts val="0"/>
              </a:spcBef>
            </a:pPr>
            <a:endParaRPr lang="en-US" b="1" i="1" dirty="0" smtClean="0"/>
          </a:p>
          <a:p>
            <a:endParaRPr lang="en-US" dirty="0"/>
          </a:p>
        </p:txBody>
      </p:sp>
    </p:spTree>
    <p:extLst>
      <p:ext uri="{BB962C8B-B14F-4D97-AF65-F5344CB8AC3E}">
        <p14:creationId xmlns:p14="http://schemas.microsoft.com/office/powerpoint/2010/main" val="2610148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33BDC-AC96-44CC-9EA0-4E1DA44C06B9}" type="slidenum">
              <a:rPr lang="en-US" smtClean="0"/>
              <a:pPr/>
              <a:t>45</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lnSpc>
                <a:spcPct val="80000"/>
              </a:lnSpc>
              <a:spcBef>
                <a:spcPts val="0"/>
              </a:spcBef>
            </a:pPr>
            <a:r>
              <a:rPr lang="en-US" b="1" i="1" dirty="0" smtClean="0">
                <a:latin typeface="+mn-lt"/>
              </a:rPr>
              <a:t>Facilitator Notes:</a:t>
            </a:r>
            <a:endParaRPr lang="en-US" b="1" i="1" dirty="0" smtClean="0">
              <a:solidFill>
                <a:schemeClr val="accent2"/>
              </a:solidFill>
              <a:latin typeface="+mn-lt"/>
            </a:endParaRPr>
          </a:p>
          <a:p>
            <a:pPr>
              <a:lnSpc>
                <a:spcPct val="80000"/>
              </a:lnSpc>
              <a:spcBef>
                <a:spcPts val="0"/>
              </a:spcBef>
            </a:pPr>
            <a:endParaRPr lang="en-US" dirty="0" smtClean="0">
              <a:latin typeface="+mn-lt"/>
            </a:endParaRPr>
          </a:p>
          <a:p>
            <a:pPr>
              <a:lnSpc>
                <a:spcPct val="80000"/>
              </a:lnSpc>
              <a:spcBef>
                <a:spcPts val="0"/>
              </a:spcBef>
            </a:pPr>
            <a:endParaRPr lang="en-US" dirty="0" smtClean="0">
              <a:latin typeface="+mn-lt"/>
            </a:endParaRPr>
          </a:p>
          <a:p>
            <a:pPr>
              <a:lnSpc>
                <a:spcPct val="80000"/>
              </a:lnSpc>
              <a:spcBef>
                <a:spcPts val="0"/>
              </a:spcBef>
            </a:pPr>
            <a:endParaRPr lang="en-US" dirty="0" smtClean="0">
              <a:latin typeface="+mn-lt"/>
            </a:endParaRPr>
          </a:p>
          <a:p>
            <a:pPr>
              <a:spcBef>
                <a:spcPts val="0"/>
              </a:spcBef>
            </a:pPr>
            <a:r>
              <a:rPr lang="en-US" i="1" dirty="0" smtClean="0">
                <a:latin typeface="+mn-lt"/>
              </a:rPr>
              <a:t>Media advocacy, like all aspects of public advocacy, must be strategic.  You need to have a clear sense of your objectives, of who you need to reach and move, and a plausible plan for how to do that.</a:t>
            </a:r>
            <a:r>
              <a:rPr lang="en-US" dirty="0" smtClean="0">
                <a:latin typeface="+mn-lt"/>
              </a:rPr>
              <a:t>  </a:t>
            </a:r>
          </a:p>
          <a:p>
            <a:pPr>
              <a:spcBef>
                <a:spcPts val="0"/>
              </a:spcBef>
            </a:pPr>
            <a:r>
              <a:rPr lang="en-US" b="1" dirty="0" smtClean="0">
                <a:latin typeface="+mn-lt"/>
              </a:rPr>
              <a:t> </a:t>
            </a:r>
            <a:endParaRPr lang="en-US" dirty="0" smtClean="0">
              <a:latin typeface="+mn-lt"/>
            </a:endParaRPr>
          </a:p>
          <a:p>
            <a:pPr lvl="0">
              <a:spcBef>
                <a:spcPts val="0"/>
              </a:spcBef>
              <a:buFont typeface="Arial" pitchFamily="34" charset="0"/>
              <a:buChar char="•"/>
            </a:pPr>
            <a:r>
              <a:rPr lang="en-US" b="1" dirty="0" smtClean="0">
                <a:latin typeface="+mn-lt"/>
              </a:rPr>
              <a:t> Setting Your Goals: What Are You Trying To Accomplish?</a:t>
            </a:r>
            <a:endParaRPr lang="en-US" dirty="0" smtClean="0">
              <a:latin typeface="+mn-lt"/>
            </a:endParaRPr>
          </a:p>
          <a:p>
            <a:pPr>
              <a:spcBef>
                <a:spcPts val="0"/>
              </a:spcBef>
            </a:pPr>
            <a:r>
              <a:rPr lang="en-US" i="1" dirty="0" smtClean="0">
                <a:latin typeface="+mn-lt"/>
              </a:rPr>
              <a:t>Be clear about who your audience is for your media work and what you are trying to achieve – public awareness, changing votes, pressuring a lawmaker, promoting your organization, etc.  The way you use the media will be different for each one</a:t>
            </a:r>
            <a:r>
              <a:rPr lang="en-US" dirty="0" smtClean="0">
                <a:latin typeface="+mn-lt"/>
              </a:rPr>
              <a:t>.</a:t>
            </a:r>
          </a:p>
          <a:p>
            <a:pPr>
              <a:spcBef>
                <a:spcPts val="0"/>
              </a:spcBef>
            </a:pPr>
            <a:endParaRPr lang="en-US" dirty="0" smtClean="0">
              <a:latin typeface="+mn-lt"/>
            </a:endParaRPr>
          </a:p>
          <a:p>
            <a:pPr lvl="0">
              <a:spcBef>
                <a:spcPts val="0"/>
              </a:spcBef>
              <a:buFont typeface="Arial" pitchFamily="34" charset="0"/>
              <a:buChar char="•"/>
            </a:pPr>
            <a:r>
              <a:rPr lang="en-US" b="1" dirty="0" smtClean="0">
                <a:latin typeface="+mn-lt"/>
              </a:rPr>
              <a:t>Designing Your Message</a:t>
            </a:r>
            <a:endParaRPr lang="en-US" dirty="0" smtClean="0">
              <a:latin typeface="+mn-lt"/>
            </a:endParaRPr>
          </a:p>
          <a:p>
            <a:pPr>
              <a:spcBef>
                <a:spcPts val="0"/>
              </a:spcBef>
            </a:pPr>
            <a:r>
              <a:rPr lang="en-US" i="1" dirty="0" smtClean="0">
                <a:latin typeface="+mn-lt"/>
              </a:rPr>
              <a:t>All media work is ultimately about communicating a message, hopefully an effective one.  First, have a message that genuinely appeals to your audience, not just yourselves.  Then "frame" that message in a way that puts your position in the best light and your opponents in the worst.  Use symbols to make your message powerful—choose people, places, and images that have public meaning.  Finally, communicate your message in short "sound bites" that reporters can use.</a:t>
            </a:r>
          </a:p>
          <a:p>
            <a:pPr>
              <a:spcBef>
                <a:spcPts val="0"/>
              </a:spcBef>
            </a:pPr>
            <a:endParaRPr lang="en-US" dirty="0" smtClean="0">
              <a:latin typeface="+mn-lt"/>
            </a:endParaRPr>
          </a:p>
          <a:p>
            <a:pPr>
              <a:spcBef>
                <a:spcPts val="0"/>
              </a:spcBef>
            </a:pPr>
            <a:endParaRPr lang="en-US" dirty="0" smtClean="0">
              <a:latin typeface="+mn-lt"/>
            </a:endParaRPr>
          </a:p>
          <a:p>
            <a:pPr>
              <a:spcBef>
                <a:spcPts val="0"/>
              </a:spcBef>
            </a:pPr>
            <a:r>
              <a:rPr lang="en-US" b="1" dirty="0" smtClean="0">
                <a:latin typeface="+mn-lt"/>
              </a:rPr>
              <a:t>Continued on next page …</a:t>
            </a:r>
          </a:p>
          <a:p>
            <a:pPr lvl="0">
              <a:spcBef>
                <a:spcPts val="0"/>
              </a:spcBef>
            </a:pPr>
            <a:endParaRPr lang="en-US" dirty="0" smtClean="0">
              <a:latin typeface="+mn-lt"/>
            </a:endParaRPr>
          </a:p>
          <a:p>
            <a:pPr>
              <a:lnSpc>
                <a:spcPct val="80000"/>
              </a:lnSpc>
            </a:pPr>
            <a:endParaRPr lang="en-US" dirty="0" smtClean="0">
              <a:latin typeface="+mn-lt"/>
            </a:endParaRPr>
          </a:p>
          <a:p>
            <a:pPr>
              <a:lnSpc>
                <a:spcPct val="80000"/>
              </a:lnSpc>
            </a:pPr>
            <a:endParaRPr lang="en-US" dirty="0" smtClean="0">
              <a:latin typeface="+mn-lt"/>
            </a:endParaRPr>
          </a:p>
          <a:p>
            <a:pPr>
              <a:lnSpc>
                <a:spcPct val="80000"/>
              </a:lnSpc>
            </a:pPr>
            <a:endParaRPr lang="en-US" dirty="0" smtClean="0">
              <a:latin typeface="+mn-lt"/>
            </a:endParaRPr>
          </a:p>
          <a:p>
            <a:pPr>
              <a:lnSpc>
                <a:spcPct val="80000"/>
              </a:lnSpc>
            </a:pPr>
            <a:endParaRPr lang="en-US" dirty="0" smtClean="0">
              <a:latin typeface="+mn-lt"/>
            </a:endParaRPr>
          </a:p>
          <a:p>
            <a:pPr>
              <a:lnSpc>
                <a:spcPct val="80000"/>
              </a:lnSpc>
            </a:pPr>
            <a:endParaRPr lang="en-US" dirty="0">
              <a:latin typeface="+mn-lt"/>
            </a:endParaRPr>
          </a:p>
        </p:txBody>
      </p:sp>
      <p:sp>
        <p:nvSpPr>
          <p:cNvPr id="5" name="TextBox 4"/>
          <p:cNvSpPr txBox="1"/>
          <p:nvPr/>
        </p:nvSpPr>
        <p:spPr>
          <a:xfrm>
            <a:off x="762000" y="46482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3.14: Tips on Media Advocacy</a:t>
            </a:r>
            <a:endParaRPr lang="en-US" sz="1100" dirty="0"/>
          </a:p>
        </p:txBody>
      </p:sp>
    </p:spTree>
    <p:extLst>
      <p:ext uri="{BB962C8B-B14F-4D97-AF65-F5344CB8AC3E}">
        <p14:creationId xmlns:p14="http://schemas.microsoft.com/office/powerpoint/2010/main" val="2503876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381001"/>
            <a:ext cx="5607050" cy="8218488"/>
          </a:xfrm>
        </p:spPr>
        <p:txBody>
          <a:bodyPr>
            <a:normAutofit/>
          </a:bodyPr>
          <a:lstStyle/>
          <a:p>
            <a:pPr>
              <a:spcBef>
                <a:spcPts val="0"/>
              </a:spcBef>
            </a:pPr>
            <a:endParaRPr lang="en-US" dirty="0" smtClean="0">
              <a:latin typeface="+mn-lt"/>
            </a:endParaRPr>
          </a:p>
          <a:p>
            <a:pPr lvl="0">
              <a:spcBef>
                <a:spcPts val="0"/>
              </a:spcBef>
              <a:buFont typeface="Arial" pitchFamily="34" charset="0"/>
              <a:buChar char="•"/>
            </a:pPr>
            <a:r>
              <a:rPr lang="en-US" b="1" dirty="0" smtClean="0">
                <a:latin typeface="+mn-lt"/>
              </a:rPr>
              <a:t>Making Your Story Newsworthy</a:t>
            </a:r>
          </a:p>
          <a:p>
            <a:pPr lvl="0">
              <a:spcBef>
                <a:spcPts val="0"/>
              </a:spcBef>
            </a:pPr>
            <a:r>
              <a:rPr lang="en-US" i="1" dirty="0" smtClean="0">
                <a:latin typeface="+mn-lt"/>
              </a:rPr>
              <a:t>Your story is in competition with dozens of others happening on the same day.  You can make your story more attractive to the media if you focus on making it new, making it human, creating a conflict, linking it to something else big that is already in the news—or even better, all four at once.  You also help yourself by building solid relationships with reporters</a:t>
            </a:r>
            <a:r>
              <a:rPr lang="en-US" dirty="0" smtClean="0">
                <a:latin typeface="+mn-lt"/>
              </a:rPr>
              <a:t>.</a:t>
            </a:r>
          </a:p>
          <a:p>
            <a:pPr>
              <a:spcBef>
                <a:spcPts val="0"/>
              </a:spcBef>
            </a:pPr>
            <a:endParaRPr lang="en-US" dirty="0" smtClean="0">
              <a:latin typeface="+mn-lt"/>
            </a:endParaRPr>
          </a:p>
          <a:p>
            <a:pPr lvl="0">
              <a:spcBef>
                <a:spcPts val="0"/>
              </a:spcBef>
              <a:buFont typeface="Arial" pitchFamily="34" charset="0"/>
              <a:buChar char="•"/>
            </a:pPr>
            <a:r>
              <a:rPr lang="en-US" b="1" dirty="0" smtClean="0">
                <a:latin typeface="+mn-lt"/>
              </a:rPr>
              <a:t>Using Media Materials : The Tools of the Trade</a:t>
            </a:r>
            <a:endParaRPr lang="en-US" dirty="0" smtClean="0">
              <a:latin typeface="+mn-lt"/>
            </a:endParaRPr>
          </a:p>
          <a:p>
            <a:pPr>
              <a:spcBef>
                <a:spcPts val="0"/>
              </a:spcBef>
            </a:pPr>
            <a:r>
              <a:rPr lang="en-US" i="1" dirty="0" smtClean="0">
                <a:latin typeface="+mn-lt"/>
              </a:rPr>
              <a:t>Effective media advocacy uses a specific set of tools and materials: media lists for your area and issue; news advisories to let the press know of an upcoming event; news releases which write the story your way and include all the facts; and other background information, whatever reporters will need to write the story.   Do some research to find out about your local media.</a:t>
            </a:r>
          </a:p>
          <a:p>
            <a:pPr>
              <a:spcBef>
                <a:spcPts val="0"/>
              </a:spcBef>
            </a:pPr>
            <a:r>
              <a:rPr lang="en-US" dirty="0" smtClean="0">
                <a:latin typeface="+mn-lt"/>
              </a:rPr>
              <a:t> </a:t>
            </a:r>
          </a:p>
          <a:p>
            <a:pPr lvl="0">
              <a:spcBef>
                <a:spcPts val="0"/>
              </a:spcBef>
              <a:buFont typeface="Wingdings" pitchFamily="2" charset="2"/>
              <a:buChar char="Ø"/>
            </a:pPr>
            <a:r>
              <a:rPr lang="en-US" dirty="0" smtClean="0">
                <a:latin typeface="+mn-lt"/>
              </a:rPr>
              <a:t>Remember:</a:t>
            </a:r>
            <a:r>
              <a:rPr lang="en-US" i="1" dirty="0" smtClean="0">
                <a:latin typeface="+mn-lt"/>
              </a:rPr>
              <a:t> Just as with policymakers, credibility is very important in working with the media. If you don’t know the answer to a question, say so and offer to find out and get back to them. </a:t>
            </a:r>
          </a:p>
          <a:p>
            <a:pPr lvl="0">
              <a:spcBef>
                <a:spcPts val="0"/>
              </a:spcBef>
              <a:buFont typeface="Wingdings" pitchFamily="2" charset="2"/>
              <a:buChar char="Ø"/>
            </a:pPr>
            <a:endParaRPr lang="en-US" dirty="0" smtClean="0"/>
          </a:p>
          <a:p>
            <a:pPr>
              <a:spcBef>
                <a:spcPts val="0"/>
              </a:spcBef>
            </a:pPr>
            <a:r>
              <a:rPr lang="en-US" b="1" dirty="0" smtClean="0"/>
              <a:t>NOTE: If you have internet access, watch the following video of a San Francisco Project Leadership graduate. </a:t>
            </a:r>
            <a:r>
              <a:rPr lang="en-US" b="1" dirty="0" err="1" smtClean="0"/>
              <a:t>Lilian</a:t>
            </a:r>
            <a:r>
              <a:rPr lang="en-US" b="1" dirty="0" smtClean="0"/>
              <a:t> </a:t>
            </a:r>
            <a:r>
              <a:rPr lang="en-US" b="1" dirty="0" err="1" smtClean="0"/>
              <a:t>Moncada</a:t>
            </a:r>
            <a:r>
              <a:rPr lang="en-US" b="1" dirty="0" smtClean="0"/>
              <a:t> called local media outlets to tell them of the pending closure of the special education program within San Francisco Unified School District that her son attends. She was successful in having 2 different media outlets cover her story. The first link (NBC) features Lillian. The second link is a general story about the proposed closure of the program.</a:t>
            </a:r>
          </a:p>
          <a:p>
            <a:pPr>
              <a:spcBef>
                <a:spcPts val="0"/>
              </a:spcBef>
            </a:pPr>
            <a:endParaRPr lang="en-US" b="1" i="1" dirty="0">
              <a:latin typeface="+mn-lt"/>
            </a:endParaRPr>
          </a:p>
          <a:p>
            <a:r>
              <a:rPr lang="en-US" b="1" dirty="0"/>
              <a:t>Parents Fight to Keep San Francisco School Program for Severely Disabled Students </a:t>
            </a:r>
            <a:r>
              <a:rPr lang="en-US" b="1" dirty="0" smtClean="0"/>
              <a:t>Alive</a:t>
            </a:r>
            <a:endParaRPr lang="en-US" dirty="0"/>
          </a:p>
          <a:p>
            <a:pPr marL="171450" indent="-171450">
              <a:buFont typeface="Arial"/>
              <a:buChar char="•"/>
            </a:pPr>
            <a:r>
              <a:rPr lang="en-US" u="sng" dirty="0">
                <a:hlinkClick r:id="rId3"/>
              </a:rPr>
              <a:t>http://www.nbcbayarea.com/news/local/Parents-Fight-to-Keep-San-Francisco-School-Program-for-Severely-Disabled-Students-Alive-246997471.html</a:t>
            </a:r>
            <a:r>
              <a:rPr lang="en-US" dirty="0"/>
              <a:t> </a:t>
            </a:r>
          </a:p>
          <a:p>
            <a:pPr marL="171450" indent="-171450">
              <a:buFont typeface="Arial"/>
              <a:buChar char="•"/>
            </a:pPr>
            <a:r>
              <a:rPr lang="en-US" dirty="0"/>
              <a:t> </a:t>
            </a:r>
            <a:r>
              <a:rPr lang="en-US" u="sng" dirty="0" smtClean="0">
                <a:hlinkClick r:id="rId4"/>
              </a:rPr>
              <a:t>http</a:t>
            </a:r>
            <a:r>
              <a:rPr lang="en-US" u="sng" dirty="0">
                <a:hlinkClick r:id="rId4"/>
              </a:rPr>
              <a:t>://www.youtube.com/watch?feature=youtu.be&amp;v=TmEOOY6rd8c&amp;app=desktop</a:t>
            </a:r>
            <a:endParaRPr lang="en-US" dirty="0"/>
          </a:p>
          <a:p>
            <a:r>
              <a:rPr lang="en-US" dirty="0"/>
              <a:t> </a:t>
            </a:r>
            <a:endParaRPr lang="en-US" dirty="0" smtClean="0"/>
          </a:p>
          <a:p>
            <a:r>
              <a:rPr lang="en-US" dirty="0" smtClean="0">
                <a:latin typeface="Arial" charset="0"/>
                <a:ea typeface="ＭＳ Ｐゴシック" pitchFamily="34" charset="-128"/>
                <a:cs typeface="Arial" charset="0"/>
              </a:rPr>
              <a:t>Before moving on to the chapter review, have participants work on the Action Planning Template Practice (Handout 6.13) in pairs. </a:t>
            </a:r>
          </a:p>
          <a:p>
            <a:pPr lvl="0">
              <a:spcBef>
                <a:spcPts val="0"/>
              </a:spcBef>
            </a:pPr>
            <a:endParaRPr lang="en-US" i="1" dirty="0" smtClean="0">
              <a:latin typeface="+mn-lt"/>
            </a:endParaRPr>
          </a:p>
          <a:p>
            <a:pPr lvl="0">
              <a:spcBef>
                <a:spcPts val="0"/>
              </a:spcBef>
            </a:pPr>
            <a:endParaRPr lang="en-US" i="1" dirty="0" smtClean="0">
              <a:latin typeface="+mn-lt"/>
            </a:endParaRPr>
          </a:p>
          <a:p>
            <a:pPr lvl="0">
              <a:spcBef>
                <a:spcPts val="0"/>
              </a:spcBef>
              <a:buFont typeface="Wingdings" pitchFamily="2" charset="2"/>
              <a:buChar char="Ø"/>
            </a:pPr>
            <a:endParaRPr lang="en-US" i="1" dirty="0" smtClean="0">
              <a:latin typeface="+mn-lt"/>
            </a:endParaRPr>
          </a:p>
          <a:p>
            <a:pPr lvl="0">
              <a:spcBef>
                <a:spcPts val="0"/>
              </a:spcBef>
            </a:pPr>
            <a:endParaRPr lang="en-US" i="1"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46</a:t>
            </a:fld>
            <a:endParaRPr lang="en-US" dirty="0"/>
          </a:p>
        </p:txBody>
      </p:sp>
      <p:sp>
        <p:nvSpPr>
          <p:cNvPr id="5" name="TextBox 4"/>
          <p:cNvSpPr txBox="1"/>
          <p:nvPr/>
        </p:nvSpPr>
        <p:spPr>
          <a:xfrm>
            <a:off x="762000" y="57912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3.15: Action Planning Template Practice</a:t>
            </a:r>
          </a:p>
        </p:txBody>
      </p:sp>
      <p:sp>
        <p:nvSpPr>
          <p:cNvPr id="6" name="TextBox 5"/>
          <p:cNvSpPr txBox="1"/>
          <p:nvPr/>
        </p:nvSpPr>
        <p:spPr>
          <a:xfrm>
            <a:off x="762000" y="6172200"/>
            <a:ext cx="5486400"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PRE-ACTIVITY:  “Action Planning Template”	</a:t>
            </a:r>
          </a:p>
          <a:p>
            <a:r>
              <a:rPr lang="en-US" sz="1100" dirty="0" smtClean="0"/>
              <a:t>Pass out a blank copy of the Action Planning Template and instruct participants to take out the Work Bill handout from earlier.  Have participants break into partners.  </a:t>
            </a:r>
          </a:p>
        </p:txBody>
      </p:sp>
      <p:sp>
        <p:nvSpPr>
          <p:cNvPr id="7" name="TextBox 6"/>
          <p:cNvSpPr txBox="1"/>
          <p:nvPr/>
        </p:nvSpPr>
        <p:spPr>
          <a:xfrm>
            <a:off x="762000" y="6858000"/>
            <a:ext cx="5486400"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ACTIVITY</a:t>
            </a:r>
            <a:r>
              <a:rPr lang="en-US" sz="1100" dirty="0" smtClean="0"/>
              <a:t>: </a:t>
            </a:r>
            <a:r>
              <a:rPr lang="en-US" sz="1100" b="1" dirty="0" smtClean="0"/>
              <a:t>“Action Planning Template”</a:t>
            </a:r>
            <a:endParaRPr lang="en-US" sz="1100" dirty="0" smtClean="0"/>
          </a:p>
          <a:p>
            <a:r>
              <a:rPr lang="en-US" sz="1100" dirty="0" smtClean="0"/>
              <a:t>Instruct participants to fill out boxes 1-11 on the Action Planning Template  Practice Handout in their pairs based on the Work Bill handout 3.8. </a:t>
            </a:r>
          </a:p>
          <a:p>
            <a:endParaRPr lang="en-US" sz="1100" dirty="0" smtClean="0"/>
          </a:p>
          <a:p>
            <a:r>
              <a:rPr lang="en-US" sz="1100" dirty="0" smtClean="0"/>
              <a:t>Bring group back together to discuss the responses.</a:t>
            </a:r>
          </a:p>
        </p:txBody>
      </p:sp>
    </p:spTree>
    <p:extLst>
      <p:ext uri="{BB962C8B-B14F-4D97-AF65-F5344CB8AC3E}">
        <p14:creationId xmlns:p14="http://schemas.microsoft.com/office/powerpoint/2010/main" val="2822979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044F65C-D565-4003-950D-9522FBD3A532}" type="slidenum">
              <a:rPr lang="en-US" smtClean="0"/>
              <a:pPr/>
              <a:t>47</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b="1" i="1" dirty="0" smtClean="0">
                <a:latin typeface="+mn-lt"/>
              </a:rPr>
              <a:t>Facilitator Notes:  </a:t>
            </a:r>
            <a:r>
              <a:rPr lang="en-US" b="1" dirty="0" smtClean="0">
                <a:latin typeface="+mn-lt"/>
              </a:rPr>
              <a:t>(10 Minutes)</a:t>
            </a:r>
          </a:p>
        </p:txBody>
      </p:sp>
      <p:sp>
        <p:nvSpPr>
          <p:cNvPr id="5" name="TextBox 4"/>
          <p:cNvSpPr txBox="1"/>
          <p:nvPr/>
        </p:nvSpPr>
        <p:spPr>
          <a:xfrm>
            <a:off x="762000" y="4953000"/>
            <a:ext cx="54864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PRE-ACTIVITY: “Chapter 3 Review”</a:t>
            </a:r>
          </a:p>
          <a:p>
            <a:r>
              <a:rPr lang="en-US" sz="1100" u="sng" dirty="0" smtClean="0"/>
              <a:t>Materials:</a:t>
            </a:r>
          </a:p>
          <a:p>
            <a:pPr lvl="0">
              <a:buFont typeface="Arial" pitchFamily="34" charset="0"/>
              <a:buChar char="•"/>
            </a:pPr>
            <a:r>
              <a:rPr lang="en-US" sz="1100" dirty="0" smtClean="0"/>
              <a:t>Chart titled “Review of Content Learned”</a:t>
            </a:r>
          </a:p>
          <a:p>
            <a:pPr lvl="0">
              <a:buFont typeface="Arial" pitchFamily="34" charset="0"/>
              <a:buChar char="•"/>
            </a:pPr>
            <a:r>
              <a:rPr lang="en-US" sz="1100" dirty="0" smtClean="0"/>
              <a:t>Blank paper for each participant</a:t>
            </a:r>
            <a:endParaRPr lang="en-US" sz="1100" dirty="0"/>
          </a:p>
        </p:txBody>
      </p:sp>
      <p:sp>
        <p:nvSpPr>
          <p:cNvPr id="7" name="TextBox 6"/>
          <p:cNvSpPr txBox="1"/>
          <p:nvPr/>
        </p:nvSpPr>
        <p:spPr>
          <a:xfrm>
            <a:off x="762000" y="5867400"/>
            <a:ext cx="5486400"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ACTIVITY:  “Chapter 3 Review”</a:t>
            </a:r>
          </a:p>
          <a:p>
            <a:r>
              <a:rPr lang="en-US" sz="1100" dirty="0" smtClean="0"/>
              <a:t>Facilitator directs everybody to quickly write down on a piece of paper everything they have learned in this section.  Facilitator charts as the group members share what they have learned.  (While charting, the group may notice that different members remember different things.  If this should happen, the facilitator should point it out.)</a:t>
            </a:r>
          </a:p>
        </p:txBody>
      </p:sp>
    </p:spTree>
    <p:extLst>
      <p:ext uri="{BB962C8B-B14F-4D97-AF65-F5344CB8AC3E}">
        <p14:creationId xmlns:p14="http://schemas.microsoft.com/office/powerpoint/2010/main" val="2990481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0E5D8-C83D-439A-A0D1-69131E57A6FA}" type="slidenum">
              <a:rPr lang="en-US" smtClean="0"/>
              <a:pPr/>
              <a:t>48</a:t>
            </a:fld>
            <a:endParaRPr lang="en-US" dirty="0"/>
          </a:p>
        </p:txBody>
      </p:sp>
      <p:sp>
        <p:nvSpPr>
          <p:cNvPr id="97282" name="Rectangle 2"/>
          <p:cNvSpPr>
            <a:spLocks noGrp="1" noRot="1" noChangeAspect="1" noChangeArrowheads="1" noTextEdit="1"/>
          </p:cNvSpPr>
          <p:nvPr>
            <p:ph type="sldImg"/>
          </p:nvPr>
        </p:nvSpPr>
        <p:spPr>
          <a:xfrm>
            <a:off x="1752600" y="696913"/>
            <a:ext cx="3733800" cy="2800350"/>
          </a:xfrm>
          <a:ln/>
        </p:spPr>
      </p:sp>
      <p:sp>
        <p:nvSpPr>
          <p:cNvPr id="97283" name="Rectangle 3"/>
          <p:cNvSpPr>
            <a:spLocks noGrp="1" noChangeArrowheads="1"/>
          </p:cNvSpPr>
          <p:nvPr>
            <p:ph type="body" idx="1"/>
          </p:nvPr>
        </p:nvSpPr>
        <p:spPr>
          <a:xfrm>
            <a:off x="701675" y="3657601"/>
            <a:ext cx="5607050" cy="4941888"/>
          </a:xfrm>
        </p:spPr>
        <p:txBody>
          <a:bodyPr/>
          <a:lstStyle/>
          <a:p>
            <a:pPr>
              <a:spcBef>
                <a:spcPts val="0"/>
              </a:spcBef>
            </a:pPr>
            <a:r>
              <a:rPr lang="en-US" b="1" i="1" dirty="0" smtClean="0">
                <a:latin typeface="+mn-lt"/>
              </a:rPr>
              <a:t>Facilitator Notes:</a:t>
            </a:r>
            <a:endParaRPr lang="en-US" dirty="0" smtClean="0">
              <a:solidFill>
                <a:schemeClr val="accent2"/>
              </a:solidFill>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dirty="0" smtClean="0">
              <a:latin typeface="+mn-lt"/>
            </a:endParaRPr>
          </a:p>
          <a:p>
            <a:pPr>
              <a:spcBef>
                <a:spcPts val="0"/>
              </a:spcBef>
            </a:pPr>
            <a:endParaRPr lang="en-US" b="1" dirty="0" smtClean="0">
              <a:latin typeface="+mn-lt"/>
            </a:endParaRPr>
          </a:p>
          <a:p>
            <a:endParaRPr lang="en-US" dirty="0" smtClean="0"/>
          </a:p>
          <a:p>
            <a:endParaRPr lang="en-US" dirty="0" smtClean="0"/>
          </a:p>
          <a:p>
            <a:endParaRPr lang="en-US" dirty="0"/>
          </a:p>
        </p:txBody>
      </p:sp>
      <p:sp>
        <p:nvSpPr>
          <p:cNvPr id="9" name="TextBox 8"/>
          <p:cNvSpPr txBox="1"/>
          <p:nvPr/>
        </p:nvSpPr>
        <p:spPr>
          <a:xfrm>
            <a:off x="762000" y="4572000"/>
            <a:ext cx="54864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HOMEWORK:</a:t>
            </a:r>
          </a:p>
          <a:p>
            <a:r>
              <a:rPr lang="en-US" sz="1100" b="1" dirty="0" smtClean="0"/>
              <a:t> </a:t>
            </a:r>
          </a:p>
          <a:p>
            <a:pPr marL="228600" indent="-228600"/>
            <a:r>
              <a:rPr lang="en-US" sz="1100" dirty="0" smtClean="0"/>
              <a:t>On your copy of the Action Planning Template, fill in boxes 9: Decision-Makers, 10: Your Representative and 11: Media Outlets.</a:t>
            </a:r>
          </a:p>
        </p:txBody>
      </p:sp>
      <p:sp>
        <p:nvSpPr>
          <p:cNvPr id="12" name="TextBox 11"/>
          <p:cNvSpPr txBox="1"/>
          <p:nvPr/>
        </p:nvSpPr>
        <p:spPr>
          <a:xfrm>
            <a:off x="762000" y="41148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3.16: Chapter 3 Homework</a:t>
            </a:r>
          </a:p>
        </p:txBody>
      </p:sp>
    </p:spTree>
    <p:extLst>
      <p:ext uri="{BB962C8B-B14F-4D97-AF65-F5344CB8AC3E}">
        <p14:creationId xmlns:p14="http://schemas.microsoft.com/office/powerpoint/2010/main" val="3151947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D67130-DF82-4185-843A-FBBE15652E5A}" type="slidenum">
              <a:rPr lang="en-US"/>
              <a:pPr/>
              <a:t>49</a:t>
            </a:fld>
            <a:endParaRPr lang="en-US"/>
          </a:p>
        </p:txBody>
      </p:sp>
      <p:sp>
        <p:nvSpPr>
          <p:cNvPr id="1105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A6CAF49A-1FB3-4E35-AD39-AB6B25FE62E1}" type="slidenum">
              <a:rPr lang="en-US" sz="1200" smtClean="0"/>
              <a:pPr algn="r" defTabSz="931863"/>
              <a:t>49</a:t>
            </a:fld>
            <a:endParaRPr lang="en-US" sz="12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lIns="93172" tIns="46587" rIns="93172" bIns="46587"/>
          <a:lstStyle/>
          <a:p>
            <a:pPr>
              <a:spcBef>
                <a:spcPts val="0"/>
              </a:spcBef>
            </a:pPr>
            <a:r>
              <a:rPr lang="en-US" b="1" i="1" dirty="0" smtClean="0">
                <a:latin typeface="+mn-lt"/>
              </a:rPr>
              <a:t>Facilitator Notes:  </a:t>
            </a:r>
            <a:r>
              <a:rPr lang="en-US" b="1" dirty="0" smtClean="0">
                <a:latin typeface="+mn-lt"/>
              </a:rPr>
              <a:t>(8 minutes)</a:t>
            </a:r>
            <a:endParaRPr lang="en-US" b="1" i="1" dirty="0" smtClean="0">
              <a:latin typeface="+mn-lt"/>
            </a:endParaRPr>
          </a:p>
          <a:p>
            <a:pPr>
              <a:spcBef>
                <a:spcPts val="0"/>
              </a:spcBef>
            </a:pPr>
            <a:endParaRPr lang="en-US" b="1" i="1" dirty="0" smtClean="0">
              <a:latin typeface="+mn-lt"/>
            </a:endParaRPr>
          </a:p>
          <a:p>
            <a:pPr>
              <a:spcBef>
                <a:spcPts val="0"/>
              </a:spcBef>
            </a:pPr>
            <a:endParaRPr lang="en-US" b="1" i="1" dirty="0" smtClean="0">
              <a:latin typeface="+mn-lt"/>
            </a:endParaRPr>
          </a:p>
          <a:p>
            <a:pPr>
              <a:spcBef>
                <a:spcPts val="0"/>
              </a:spcBef>
            </a:pPr>
            <a:endParaRPr lang="en-US" b="1" i="1" dirty="0" smtClean="0">
              <a:latin typeface="+mn-lt"/>
            </a:endParaRPr>
          </a:p>
          <a:p>
            <a:pPr>
              <a:spcBef>
                <a:spcPts val="0"/>
              </a:spcBef>
            </a:pPr>
            <a:r>
              <a:rPr lang="en-US" u="sng" dirty="0" smtClean="0">
                <a:latin typeface="+mn-lt"/>
              </a:rPr>
              <a:t>Purpose</a:t>
            </a:r>
            <a:endParaRPr lang="en-US" dirty="0" smtClean="0">
              <a:latin typeface="+mn-lt"/>
            </a:endParaRPr>
          </a:p>
          <a:p>
            <a:pPr>
              <a:spcBef>
                <a:spcPts val="0"/>
              </a:spcBef>
            </a:pPr>
            <a:r>
              <a:rPr lang="en-US" i="1" dirty="0" smtClean="0">
                <a:latin typeface="+mn-lt"/>
              </a:rPr>
              <a:t> The purpose of the Evaluation is to get feedback on the effectiveness of this training. The information you provide will tell us what information you learned from the training and identify areas where the training can be improved. Please take a few minutes to complete this evaluation form. </a:t>
            </a:r>
          </a:p>
          <a:p>
            <a:pPr>
              <a:spcBef>
                <a:spcPts val="0"/>
              </a:spcBef>
            </a:pPr>
            <a:r>
              <a:rPr lang="en-US" i="1" dirty="0" smtClean="0">
                <a:latin typeface="+mn-lt"/>
              </a:rPr>
              <a:t> </a:t>
            </a:r>
          </a:p>
          <a:p>
            <a:pPr>
              <a:spcBef>
                <a:spcPts val="0"/>
              </a:spcBef>
            </a:pPr>
            <a:r>
              <a:rPr lang="en-US" i="1" dirty="0" smtClean="0">
                <a:latin typeface="+mn-lt"/>
              </a:rPr>
              <a:t>In the table at the top, after each statement, please circle the number that best describes how much you agree with the statement. “5” means you agree strongly, with a “1” meaning you strongly disagree. </a:t>
            </a:r>
          </a:p>
          <a:p>
            <a:pPr>
              <a:spcBef>
                <a:spcPts val="0"/>
              </a:spcBef>
            </a:pPr>
            <a:r>
              <a:rPr lang="en-US" i="1" dirty="0" smtClean="0">
                <a:latin typeface="+mn-lt"/>
              </a:rPr>
              <a:t> </a:t>
            </a:r>
          </a:p>
          <a:p>
            <a:pPr>
              <a:spcBef>
                <a:spcPts val="0"/>
              </a:spcBef>
            </a:pPr>
            <a:r>
              <a:rPr lang="en-US" i="1" dirty="0" smtClean="0">
                <a:latin typeface="+mn-lt"/>
              </a:rPr>
              <a:t>Any comments you provide will be very helpful to us.</a:t>
            </a:r>
          </a:p>
          <a:p>
            <a:pPr>
              <a:spcBef>
                <a:spcPts val="0"/>
              </a:spcBef>
            </a:pPr>
            <a:r>
              <a:rPr lang="en-US" i="1" dirty="0" smtClean="0">
                <a:latin typeface="+mn-lt"/>
              </a:rPr>
              <a:t> </a:t>
            </a:r>
          </a:p>
          <a:p>
            <a:pPr>
              <a:spcBef>
                <a:spcPts val="0"/>
              </a:spcBef>
            </a:pPr>
            <a:r>
              <a:rPr lang="en-US" i="1" dirty="0" smtClean="0">
                <a:latin typeface="+mn-lt"/>
              </a:rPr>
              <a:t>When you are done please put it on the table (designate a place to collect them) and you may leave. I look forward to seeing you on _________________ (date and time) at the next training.</a:t>
            </a:r>
          </a:p>
          <a:p>
            <a:endParaRPr lang="en-US" b="1" i="1" dirty="0" smtClean="0">
              <a:latin typeface="+mn-lt"/>
            </a:endParaRPr>
          </a:p>
          <a:p>
            <a:endParaRPr lang="en-US" b="1" dirty="0" smtClean="0"/>
          </a:p>
          <a:p>
            <a:endParaRPr lang="en-US" b="1" dirty="0"/>
          </a:p>
        </p:txBody>
      </p:sp>
      <p:sp>
        <p:nvSpPr>
          <p:cNvPr id="6" name="TextBox 5"/>
          <p:cNvSpPr txBox="1"/>
          <p:nvPr/>
        </p:nvSpPr>
        <p:spPr>
          <a:xfrm flipH="1">
            <a:off x="762000" y="48006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HANDOUT 3.17: Evaluation</a:t>
            </a:r>
            <a:endParaRPr lang="en-US" sz="1100" dirty="0"/>
          </a:p>
        </p:txBody>
      </p:sp>
    </p:spTree>
    <p:extLst>
      <p:ext uri="{BB962C8B-B14F-4D97-AF65-F5344CB8AC3E}">
        <p14:creationId xmlns:p14="http://schemas.microsoft.com/office/powerpoint/2010/main" val="56977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charset="0"/>
                <a:ea typeface="ＭＳ Ｐゴシック" pitchFamily="34" charset="-128"/>
                <a:cs typeface="Arial" charset="0"/>
              </a:rPr>
              <a:t>Chapter 3: </a:t>
            </a:r>
            <a:r>
              <a:rPr lang="en-US" dirty="0" smtClean="0">
                <a:latin typeface="Arial" charset="0"/>
                <a:ea typeface="ＭＳ Ｐゴシック" pitchFamily="34" charset="-128"/>
                <a:cs typeface="Arial" charset="0"/>
              </a:rPr>
              <a:t> </a:t>
            </a:r>
            <a:r>
              <a:rPr lang="en-US" b="1" i="1" dirty="0" smtClean="0">
                <a:latin typeface="Arial" charset="0"/>
                <a:ea typeface="ＭＳ Ｐゴシック" pitchFamily="34" charset="-128"/>
                <a:cs typeface="Arial" charset="0"/>
              </a:rPr>
              <a:t>Becoming a Mover and Shaker: Working with Decision-Makers for Change</a:t>
            </a:r>
            <a:endParaRPr lang="en-US" dirty="0" smtClean="0">
              <a:latin typeface="Arial" charset="0"/>
              <a:ea typeface="ＭＳ Ｐゴシック" pitchFamily="34" charset="-128"/>
              <a:cs typeface="Arial" charset="0"/>
            </a:endParaRPr>
          </a:p>
          <a:p>
            <a:r>
              <a:rPr lang="en-US" b="1" dirty="0" smtClean="0">
                <a:latin typeface="Arial" charset="0"/>
                <a:ea typeface="ＭＳ Ｐゴシック" pitchFamily="34" charset="-128"/>
                <a:cs typeface="Arial" charset="0"/>
              </a:rPr>
              <a:t> </a:t>
            </a: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 </a:t>
            </a:r>
            <a:r>
              <a:rPr lang="en-US" b="1" u="sng" dirty="0" smtClean="0">
                <a:ea typeface="ＭＳ Ｐゴシック" pitchFamily="34" charset="-128"/>
                <a:cs typeface="Arial" charset="0"/>
              </a:rPr>
              <a:t>Learning Objectives</a:t>
            </a:r>
            <a:endParaRPr lang="en-US" dirty="0" smtClean="0">
              <a:ea typeface="ＭＳ Ｐゴシック" pitchFamily="34" charset="-128"/>
              <a:cs typeface="Arial" charset="0"/>
            </a:endParaRPr>
          </a:p>
          <a:p>
            <a:r>
              <a:rPr lang="en-US" dirty="0" smtClean="0">
                <a:ea typeface="ＭＳ Ｐゴシック" pitchFamily="34" charset="-128"/>
                <a:cs typeface="Arial" charset="0"/>
              </a:rPr>
              <a:t>Participants will know how to obtain information about their elected officials.</a:t>
            </a:r>
          </a:p>
          <a:p>
            <a:r>
              <a:rPr lang="en-US" dirty="0" smtClean="0">
                <a:ea typeface="ＭＳ Ｐゴシック" pitchFamily="34" charset="-128"/>
                <a:cs typeface="Arial" charset="0"/>
              </a:rPr>
              <a:t>Participants will demonstrate knowledge of how bills become laws in the model Congress session.</a:t>
            </a:r>
          </a:p>
          <a:p>
            <a:r>
              <a:rPr lang="en-US" dirty="0" smtClean="0">
                <a:ea typeface="ＭＳ Ｐゴシック" pitchFamily="34" charset="-128"/>
                <a:cs typeface="Arial" charset="0"/>
              </a:rPr>
              <a:t>Participants will understand the levels, and the three branches of government.</a:t>
            </a:r>
          </a:p>
          <a:p>
            <a:r>
              <a:rPr lang="en-US" dirty="0" smtClean="0">
                <a:ea typeface="ＭＳ Ｐゴシック" pitchFamily="34" charset="-128"/>
                <a:cs typeface="Arial" charset="0"/>
              </a:rPr>
              <a:t>Participants will understand the regulation and implementation phases of lawmaking.</a:t>
            </a:r>
          </a:p>
          <a:p>
            <a:r>
              <a:rPr lang="en-US" dirty="0" smtClean="0">
                <a:ea typeface="ＭＳ Ｐゴシック" pitchFamily="34" charset="-128"/>
                <a:cs typeface="Arial" charset="0"/>
              </a:rPr>
              <a:t>Participants will understand the budget process and how it directly affects them.</a:t>
            </a:r>
          </a:p>
          <a:p>
            <a:r>
              <a:rPr lang="en-US" dirty="0" smtClean="0">
                <a:ea typeface="ＭＳ Ｐゴシック" pitchFamily="34" charset="-128"/>
                <a:cs typeface="Arial" charset="0"/>
              </a:rPr>
              <a:t>Participants will gain the skills to effectively communicate with their elected officials via telephone call, letter or personal visit.</a:t>
            </a:r>
          </a:p>
          <a:p>
            <a:r>
              <a:rPr lang="en-US" dirty="0" smtClean="0">
                <a:ea typeface="ＭＳ Ｐゴシック" pitchFamily="34" charset="-128"/>
                <a:cs typeface="Arial" charset="0"/>
              </a:rPr>
              <a:t>Participants will possess the skills necessary to give effective public testimony.</a:t>
            </a:r>
          </a:p>
          <a:p>
            <a:r>
              <a:rPr lang="en-US" dirty="0" smtClean="0">
                <a:ea typeface="ＭＳ Ｐゴシック" pitchFamily="34" charset="-128"/>
                <a:cs typeface="Arial" charset="0"/>
              </a:rPr>
              <a:t>Participants will learn how to effectively utilize the media to advocate.</a:t>
            </a:r>
          </a:p>
          <a:p>
            <a:endParaRPr lang="en-US" dirty="0" smtClean="0">
              <a:latin typeface="Arial" charset="0"/>
              <a:ea typeface="ＭＳ Ｐゴシック" pitchFamily="34" charset="-128"/>
              <a:cs typeface="Arial" charset="0"/>
            </a:endParaRP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5</a:t>
            </a:fld>
            <a:endParaRPr lang="en-US"/>
          </a:p>
        </p:txBody>
      </p:sp>
    </p:spTree>
    <p:extLst>
      <p:ext uri="{BB962C8B-B14F-4D97-AF65-F5344CB8AC3E}">
        <p14:creationId xmlns:p14="http://schemas.microsoft.com/office/powerpoint/2010/main" val="194544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A860F-389F-4D66-8A7F-F9FCD62F3298}" type="slidenum">
              <a:rPr lang="en-US" smtClean="0"/>
              <a:pPr/>
              <a:t>6</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a:spcBef>
                <a:spcPts val="0"/>
              </a:spcBef>
            </a:pPr>
            <a:r>
              <a:rPr lang="en-US" b="1" i="1" dirty="0" smtClean="0">
                <a:latin typeface="+mn-lt"/>
              </a:rPr>
              <a:t>Facilitator Notes:</a:t>
            </a:r>
            <a:endParaRPr lang="en-US" dirty="0" smtClean="0">
              <a:latin typeface="+mn-lt"/>
            </a:endParaRPr>
          </a:p>
          <a:p>
            <a:pPr>
              <a:spcBef>
                <a:spcPts val="0"/>
              </a:spcBef>
            </a:pPr>
            <a:r>
              <a:rPr lang="en-US" dirty="0" smtClean="0">
                <a:latin typeface="+mn-lt"/>
              </a:rPr>
              <a:t> </a:t>
            </a:r>
          </a:p>
          <a:p>
            <a:pPr>
              <a:spcBef>
                <a:spcPts val="0"/>
              </a:spcBef>
            </a:pPr>
            <a:r>
              <a:rPr lang="en-US" u="sng" dirty="0" smtClean="0">
                <a:latin typeface="+mn-lt"/>
              </a:rPr>
              <a:t>Review purpose of the day:</a:t>
            </a:r>
            <a:endParaRPr lang="en-US" dirty="0" smtClean="0">
              <a:latin typeface="+mn-lt"/>
            </a:endParaRPr>
          </a:p>
          <a:p>
            <a:pPr>
              <a:spcBef>
                <a:spcPts val="0"/>
              </a:spcBef>
            </a:pPr>
            <a:endParaRPr lang="en-US" i="1" dirty="0" smtClean="0">
              <a:latin typeface="+mn-lt"/>
            </a:endParaRPr>
          </a:p>
          <a:p>
            <a:pPr>
              <a:spcBef>
                <a:spcPts val="0"/>
              </a:spcBef>
            </a:pPr>
            <a:r>
              <a:rPr lang="en-US" i="1" dirty="0" smtClean="0">
                <a:latin typeface="+mn-lt"/>
              </a:rPr>
              <a:t>Advocating for changes in systems and services for CSHCN requires working with elected officials who create the laws governing these systems. They are the ones who have the power to make the changes you want. </a:t>
            </a:r>
          </a:p>
          <a:p>
            <a:pPr>
              <a:spcBef>
                <a:spcPts val="0"/>
              </a:spcBef>
            </a:pPr>
            <a:endParaRPr lang="en-US" i="1" dirty="0" smtClean="0">
              <a:latin typeface="+mn-lt"/>
            </a:endParaRPr>
          </a:p>
          <a:p>
            <a:pPr>
              <a:spcBef>
                <a:spcPts val="0"/>
              </a:spcBef>
            </a:pPr>
            <a:r>
              <a:rPr lang="en-US" i="1" dirty="0" smtClean="0">
                <a:latin typeface="+mn-lt"/>
              </a:rPr>
              <a:t>To be an effective advocate requires knowing who your elected officials are, understanding the legislative process, and knowing how to get your voice heard. </a:t>
            </a:r>
          </a:p>
          <a:p>
            <a:pPr>
              <a:spcBef>
                <a:spcPts val="0"/>
              </a:spcBef>
            </a:pPr>
            <a:r>
              <a:rPr lang="en-US" i="1" dirty="0" smtClean="0">
                <a:latin typeface="+mn-lt"/>
              </a:rPr>
              <a:t> </a:t>
            </a:r>
          </a:p>
          <a:p>
            <a:pPr>
              <a:spcBef>
                <a:spcPts val="0"/>
              </a:spcBef>
            </a:pPr>
            <a:r>
              <a:rPr lang="en-US" i="1" dirty="0" smtClean="0">
                <a:latin typeface="+mn-lt"/>
              </a:rPr>
              <a:t>In this training we will cover information and do some activities that will help us learn about:</a:t>
            </a:r>
          </a:p>
          <a:p>
            <a:pPr>
              <a:spcBef>
                <a:spcPts val="0"/>
              </a:spcBef>
            </a:pPr>
            <a:r>
              <a:rPr lang="en-US" i="1" dirty="0" smtClean="0">
                <a:latin typeface="+mn-lt"/>
              </a:rPr>
              <a:t> </a:t>
            </a:r>
          </a:p>
          <a:p>
            <a:pPr lvl="0">
              <a:spcBef>
                <a:spcPts val="0"/>
              </a:spcBef>
              <a:buFont typeface="Arial" pitchFamily="34" charset="0"/>
              <a:buChar char="•"/>
            </a:pPr>
            <a:r>
              <a:rPr lang="en-US" i="1" dirty="0" smtClean="0">
                <a:latin typeface="+mn-lt"/>
              </a:rPr>
              <a:t>Who your elected officials are </a:t>
            </a:r>
          </a:p>
          <a:p>
            <a:pPr lvl="0">
              <a:spcBef>
                <a:spcPts val="0"/>
              </a:spcBef>
              <a:buFont typeface="Arial" pitchFamily="34" charset="0"/>
              <a:buChar char="•"/>
            </a:pPr>
            <a:r>
              <a:rPr lang="en-US" i="1" dirty="0" smtClean="0">
                <a:latin typeface="+mn-lt"/>
              </a:rPr>
              <a:t>How a bill becomes a law</a:t>
            </a:r>
          </a:p>
          <a:p>
            <a:pPr lvl="0">
              <a:spcBef>
                <a:spcPts val="0"/>
              </a:spcBef>
              <a:buFont typeface="Arial" pitchFamily="34" charset="0"/>
              <a:buChar char="•"/>
            </a:pPr>
            <a:r>
              <a:rPr lang="en-US" i="1" dirty="0" smtClean="0">
                <a:latin typeface="+mn-lt"/>
              </a:rPr>
              <a:t>The budget process and its importance to your advocacy work</a:t>
            </a:r>
          </a:p>
          <a:p>
            <a:pPr lvl="0">
              <a:spcBef>
                <a:spcPts val="0"/>
              </a:spcBef>
              <a:buFont typeface="Arial" pitchFamily="34" charset="0"/>
              <a:buChar char="•"/>
            </a:pPr>
            <a:r>
              <a:rPr lang="en-US" i="1" dirty="0" smtClean="0">
                <a:latin typeface="+mn-lt"/>
              </a:rPr>
              <a:t>Effective ways to communicate with your elected officials</a:t>
            </a:r>
          </a:p>
          <a:p>
            <a:pPr lvl="0">
              <a:spcBef>
                <a:spcPts val="0"/>
              </a:spcBef>
              <a:buFont typeface="Arial" pitchFamily="34" charset="0"/>
              <a:buChar char="•"/>
            </a:pPr>
            <a:r>
              <a:rPr lang="en-US" i="1" dirty="0" smtClean="0">
                <a:latin typeface="+mn-lt"/>
              </a:rPr>
              <a:t>Providing testimony to legislators</a:t>
            </a:r>
          </a:p>
          <a:p>
            <a:pPr lvl="0">
              <a:spcBef>
                <a:spcPts val="0"/>
              </a:spcBef>
              <a:buFont typeface="Arial" pitchFamily="34" charset="0"/>
              <a:buChar char="•"/>
            </a:pPr>
            <a:r>
              <a:rPr lang="en-US" i="1" dirty="0" smtClean="0">
                <a:latin typeface="+mn-lt"/>
              </a:rPr>
              <a:t>The importance of the media in your work</a:t>
            </a:r>
            <a:endParaRPr lang="en-US" i="1" dirty="0">
              <a:latin typeface="+mn-lt"/>
            </a:endParaRPr>
          </a:p>
        </p:txBody>
      </p:sp>
    </p:spTree>
    <p:extLst>
      <p:ext uri="{BB962C8B-B14F-4D97-AF65-F5344CB8AC3E}">
        <p14:creationId xmlns:p14="http://schemas.microsoft.com/office/powerpoint/2010/main" val="52905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1" i="1" dirty="0" smtClean="0">
                <a:latin typeface="+mn-lt"/>
              </a:rPr>
              <a:t>Facilitator Notes:</a:t>
            </a:r>
          </a:p>
          <a:p>
            <a:pPr>
              <a:spcBef>
                <a:spcPts val="0"/>
              </a:spcBef>
            </a:pPr>
            <a:endParaRPr lang="en-US" b="1" i="1" dirty="0" smtClean="0">
              <a:latin typeface="+mn-lt"/>
            </a:endParaRPr>
          </a:p>
          <a:p>
            <a:pPr>
              <a:spcBef>
                <a:spcPts val="0"/>
              </a:spcBef>
            </a:pPr>
            <a:r>
              <a:rPr lang="en-US" i="1" dirty="0" smtClean="0">
                <a:latin typeface="+mn-lt"/>
              </a:rPr>
              <a:t>We will begin the first section, “Your Elected Officials.”</a:t>
            </a:r>
            <a:endParaRPr lang="en-US" i="1" dirty="0">
              <a:latin typeface="+mn-lt"/>
            </a:endParaRPr>
          </a:p>
        </p:txBody>
      </p:sp>
      <p:sp>
        <p:nvSpPr>
          <p:cNvPr id="4" name="Slide Number Placeholder 3"/>
          <p:cNvSpPr>
            <a:spLocks noGrp="1"/>
          </p:cNvSpPr>
          <p:nvPr>
            <p:ph type="sldNum" sz="quarter" idx="10"/>
          </p:nvPr>
        </p:nvSpPr>
        <p:spPr/>
        <p:txBody>
          <a:bodyPr/>
          <a:lstStyle/>
          <a:p>
            <a:fld id="{DAE571A0-9D9F-4880-999F-3FC8BB55788E}" type="slidenum">
              <a:rPr lang="en-US" smtClean="0"/>
              <a:pPr/>
              <a:t>7</a:t>
            </a:fld>
            <a:endParaRPr lang="en-US" dirty="0"/>
          </a:p>
        </p:txBody>
      </p:sp>
    </p:spTree>
    <p:extLst>
      <p:ext uri="{BB962C8B-B14F-4D97-AF65-F5344CB8AC3E}">
        <p14:creationId xmlns:p14="http://schemas.microsoft.com/office/powerpoint/2010/main" val="223686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2FCC9-786A-4B4D-8993-C11120FA63AA}" type="slidenum">
              <a:rPr lang="en-US" smtClean="0"/>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685800" y="4343400"/>
            <a:ext cx="5607050" cy="4648200"/>
          </a:xfrm>
        </p:spPr>
        <p:txBody>
          <a:bodyPr/>
          <a:lstStyle/>
          <a:p>
            <a:pPr>
              <a:spcBef>
                <a:spcPts val="0"/>
              </a:spcBef>
            </a:pPr>
            <a:r>
              <a:rPr lang="en-US" b="1" i="1" dirty="0" smtClean="0">
                <a:latin typeface="+mn-lt"/>
              </a:rPr>
              <a:t>Facilitator Notes:</a:t>
            </a:r>
            <a:endParaRPr lang="en-US" b="1" dirty="0" smtClean="0">
              <a:solidFill>
                <a:schemeClr val="accent2"/>
              </a:solidFill>
              <a:latin typeface="+mn-lt"/>
            </a:endParaRPr>
          </a:p>
          <a:p>
            <a:pPr>
              <a:spcBef>
                <a:spcPts val="0"/>
              </a:spcBef>
            </a:pPr>
            <a:endParaRPr lang="en-US" dirty="0" smtClean="0">
              <a:latin typeface="+mn-lt"/>
            </a:endParaRPr>
          </a:p>
          <a:p>
            <a:pPr>
              <a:spcBef>
                <a:spcPts val="0"/>
              </a:spcBef>
            </a:pPr>
            <a:r>
              <a:rPr lang="en-US" dirty="0" smtClean="0">
                <a:latin typeface="+mn-lt"/>
              </a:rPr>
              <a:t> </a:t>
            </a:r>
          </a:p>
          <a:p>
            <a:pPr>
              <a:spcBef>
                <a:spcPts val="0"/>
              </a:spcBef>
            </a:pPr>
            <a:r>
              <a:rPr lang="en-US" dirty="0" smtClean="0">
                <a:latin typeface="+mn-lt"/>
              </a:rPr>
              <a:t> </a:t>
            </a:r>
          </a:p>
          <a:p>
            <a:pPr>
              <a:spcBef>
                <a:spcPts val="0"/>
              </a:spcBef>
            </a:pPr>
            <a:endParaRPr lang="en-US" i="1" dirty="0" smtClean="0">
              <a:latin typeface="+mn-lt"/>
            </a:endParaRPr>
          </a:p>
          <a:p>
            <a:pPr>
              <a:spcBef>
                <a:spcPts val="0"/>
              </a:spcBef>
            </a:pPr>
            <a:r>
              <a:rPr lang="en-US" dirty="0" smtClean="0"/>
              <a:t>Note: This slide reviews some of the information from Chapter 2.</a:t>
            </a:r>
          </a:p>
          <a:p>
            <a:pPr>
              <a:spcBef>
                <a:spcPts val="0"/>
              </a:spcBef>
            </a:pPr>
            <a:endParaRPr lang="en-US" dirty="0" smtClean="0">
              <a:latin typeface="+mn-lt"/>
            </a:endParaRPr>
          </a:p>
          <a:p>
            <a:pPr>
              <a:spcBef>
                <a:spcPts val="0"/>
              </a:spcBef>
            </a:pPr>
            <a:r>
              <a:rPr lang="en-US" i="1" dirty="0" smtClean="0">
                <a:latin typeface="+mn-lt"/>
              </a:rPr>
              <a:t>We “ the citizens” elect policy-makers in the Legislative and Executive branch of government to represent us.</a:t>
            </a:r>
          </a:p>
          <a:p>
            <a:pPr>
              <a:spcBef>
                <a:spcPts val="0"/>
              </a:spcBef>
            </a:pPr>
            <a:endParaRPr lang="en-US" i="1" dirty="0" smtClean="0">
              <a:latin typeface="+mn-lt"/>
            </a:endParaRPr>
          </a:p>
          <a:p>
            <a:pPr>
              <a:spcBef>
                <a:spcPts val="0"/>
              </a:spcBef>
            </a:pPr>
            <a:r>
              <a:rPr lang="en-US" i="1" dirty="0" smtClean="0">
                <a:latin typeface="+mn-lt"/>
              </a:rPr>
              <a:t>The </a:t>
            </a:r>
            <a:r>
              <a:rPr lang="en-US" b="1" i="1" u="sng" dirty="0" smtClean="0">
                <a:latin typeface="+mn-lt"/>
              </a:rPr>
              <a:t>Legislative branch </a:t>
            </a:r>
            <a:r>
              <a:rPr lang="en-US" i="1" dirty="0" smtClean="0">
                <a:latin typeface="+mn-lt"/>
              </a:rPr>
              <a:t>of government makes laws and determines how a law is to be funded.</a:t>
            </a:r>
          </a:p>
          <a:p>
            <a:pPr>
              <a:spcBef>
                <a:spcPts val="0"/>
              </a:spcBef>
            </a:pPr>
            <a:r>
              <a:rPr lang="en-US" i="1" dirty="0" smtClean="0">
                <a:latin typeface="+mn-lt"/>
              </a:rPr>
              <a:t> </a:t>
            </a:r>
          </a:p>
          <a:p>
            <a:pPr lvl="1">
              <a:spcBef>
                <a:spcPts val="0"/>
              </a:spcBef>
            </a:pPr>
            <a:r>
              <a:rPr lang="en-US" i="1" dirty="0" smtClean="0">
                <a:latin typeface="+mn-lt"/>
              </a:rPr>
              <a:t>At the </a:t>
            </a:r>
            <a:r>
              <a:rPr lang="en-US" i="1" u="sng" dirty="0" smtClean="0">
                <a:latin typeface="+mn-lt"/>
              </a:rPr>
              <a:t>Federal Level </a:t>
            </a:r>
            <a:r>
              <a:rPr lang="en-US" i="1" dirty="0" smtClean="0">
                <a:latin typeface="+mn-lt"/>
              </a:rPr>
              <a:t>we have the United States Congress, consisting of the U.S. Senate and the House of Representatives.</a:t>
            </a:r>
          </a:p>
          <a:p>
            <a:pPr lvl="1">
              <a:spcBef>
                <a:spcPts val="0"/>
              </a:spcBef>
            </a:pPr>
            <a:endParaRPr lang="en-US" i="1" dirty="0" smtClean="0">
              <a:latin typeface="+mn-lt"/>
            </a:endParaRPr>
          </a:p>
          <a:p>
            <a:pPr lvl="2">
              <a:spcBef>
                <a:spcPts val="0"/>
              </a:spcBef>
            </a:pPr>
            <a:r>
              <a:rPr lang="en-US" i="1" dirty="0" smtClean="0">
                <a:latin typeface="+mn-lt"/>
              </a:rPr>
              <a:t>The </a:t>
            </a:r>
            <a:r>
              <a:rPr lang="en-US" i="1" u="sng" dirty="0" smtClean="0">
                <a:latin typeface="+mn-lt"/>
              </a:rPr>
              <a:t>U.S. Senate </a:t>
            </a:r>
            <a:r>
              <a:rPr lang="en-US" i="1" dirty="0" smtClean="0">
                <a:latin typeface="+mn-lt"/>
              </a:rPr>
              <a:t>consists of 100 Senators (2 from each state). Senators are  elected every 6 years and their terms are staggered so we are not voting on all Senators every 6 years.</a:t>
            </a:r>
          </a:p>
          <a:p>
            <a:pPr lvl="2">
              <a:spcBef>
                <a:spcPts val="0"/>
              </a:spcBef>
            </a:pPr>
            <a:endParaRPr lang="en-US" i="1" dirty="0" smtClean="0">
              <a:latin typeface="+mn-lt"/>
            </a:endParaRPr>
          </a:p>
          <a:p>
            <a:pPr lvl="2">
              <a:spcBef>
                <a:spcPts val="0"/>
              </a:spcBef>
            </a:pPr>
            <a:r>
              <a:rPr lang="en-US" i="1" dirty="0" smtClean="0">
                <a:latin typeface="+mn-lt"/>
              </a:rPr>
              <a:t>The </a:t>
            </a:r>
            <a:r>
              <a:rPr lang="en-US" i="1" u="sng" dirty="0" smtClean="0">
                <a:latin typeface="+mn-lt"/>
              </a:rPr>
              <a:t>House of Representatives </a:t>
            </a:r>
            <a:r>
              <a:rPr lang="en-US" i="1" dirty="0" smtClean="0">
                <a:latin typeface="+mn-lt"/>
              </a:rPr>
              <a:t>is a more direct representation of citizens. There are 435 members of the House, and the number of representatives from each state is based on the number of districts within the state. All House members are elected every 2 years.</a:t>
            </a:r>
          </a:p>
          <a:p>
            <a:pPr algn="r">
              <a:spcBef>
                <a:spcPts val="0"/>
              </a:spcBef>
            </a:pPr>
            <a:r>
              <a:rPr lang="en-US" b="1" dirty="0" smtClean="0">
                <a:latin typeface="+mn-lt"/>
              </a:rPr>
              <a:t>Continued on next page … </a:t>
            </a:r>
          </a:p>
          <a:p>
            <a:pPr>
              <a:spcBef>
                <a:spcPts val="0"/>
              </a:spcBef>
            </a:pPr>
            <a:r>
              <a:rPr lang="en-US" dirty="0" smtClean="0">
                <a:latin typeface="+mn-lt"/>
              </a:rPr>
              <a:t> </a:t>
            </a:r>
          </a:p>
          <a:p>
            <a:endParaRPr lang="en-US" b="1" dirty="0"/>
          </a:p>
        </p:txBody>
      </p:sp>
      <p:sp>
        <p:nvSpPr>
          <p:cNvPr id="5" name="TextBox 4"/>
          <p:cNvSpPr txBox="1"/>
          <p:nvPr/>
        </p:nvSpPr>
        <p:spPr>
          <a:xfrm>
            <a:off x="762000" y="4800600"/>
            <a:ext cx="5486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pPr>
            <a:r>
              <a:rPr lang="en-US" sz="1100" dirty="0" smtClean="0"/>
              <a:t>HANDOUT 3.1: Our Elected Officials </a:t>
            </a:r>
          </a:p>
        </p:txBody>
      </p:sp>
    </p:spTree>
    <p:extLst>
      <p:ext uri="{BB962C8B-B14F-4D97-AF65-F5344CB8AC3E}">
        <p14:creationId xmlns:p14="http://schemas.microsoft.com/office/powerpoint/2010/main" val="54087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675" y="457201"/>
            <a:ext cx="5607050" cy="8142288"/>
          </a:xfrm>
        </p:spPr>
        <p:txBody>
          <a:bodyPr>
            <a:normAutofit/>
          </a:bodyPr>
          <a:lstStyle/>
          <a:p>
            <a:r>
              <a:rPr lang="en-US" b="1" dirty="0" smtClean="0">
                <a:latin typeface="+mn-lt"/>
              </a:rPr>
              <a:t>Slide 8 continued.</a:t>
            </a:r>
          </a:p>
          <a:p>
            <a:endParaRPr lang="en-US" dirty="0" smtClean="0">
              <a:latin typeface="+mn-lt"/>
            </a:endParaRPr>
          </a:p>
          <a:p>
            <a:pPr>
              <a:spcBef>
                <a:spcPts val="0"/>
              </a:spcBef>
            </a:pPr>
            <a:r>
              <a:rPr lang="en-US" i="1" dirty="0" smtClean="0">
                <a:latin typeface="+mn-lt"/>
              </a:rPr>
              <a:t>At the </a:t>
            </a:r>
            <a:r>
              <a:rPr lang="en-US" b="1" i="1" u="sng" dirty="0" smtClean="0">
                <a:latin typeface="+mn-lt"/>
              </a:rPr>
              <a:t>state level </a:t>
            </a:r>
            <a:r>
              <a:rPr lang="en-US" i="1" dirty="0" smtClean="0">
                <a:latin typeface="+mn-lt"/>
              </a:rPr>
              <a:t>there is the State Senate and the Assembly.</a:t>
            </a:r>
          </a:p>
          <a:p>
            <a:pPr>
              <a:spcBef>
                <a:spcPts val="0"/>
              </a:spcBef>
            </a:pPr>
            <a:endParaRPr lang="en-US" i="1" u="sng" dirty="0" smtClean="0">
              <a:latin typeface="+mn-lt"/>
            </a:endParaRPr>
          </a:p>
          <a:p>
            <a:pPr lvl="1">
              <a:spcBef>
                <a:spcPts val="0"/>
              </a:spcBef>
            </a:pPr>
            <a:r>
              <a:rPr lang="en-US" i="1" dirty="0" smtClean="0">
                <a:latin typeface="+mn-lt"/>
              </a:rPr>
              <a:t>We elect a state senator to represent us in the CA Senate</a:t>
            </a:r>
          </a:p>
          <a:p>
            <a:pPr lvl="2">
              <a:spcBef>
                <a:spcPts val="0"/>
              </a:spcBef>
              <a:buFont typeface="Arial" pitchFamily="34" charset="0"/>
              <a:buChar char="•"/>
            </a:pPr>
            <a:r>
              <a:rPr lang="en-US" i="1" dirty="0" smtClean="0">
                <a:latin typeface="+mn-lt"/>
              </a:rPr>
              <a:t>Each Senator represents larger districts than the Assembly. </a:t>
            </a:r>
          </a:p>
          <a:p>
            <a:pPr lvl="2">
              <a:spcBef>
                <a:spcPts val="0"/>
              </a:spcBef>
              <a:buFont typeface="Arial" pitchFamily="34" charset="0"/>
              <a:buChar char="•"/>
            </a:pPr>
            <a:r>
              <a:rPr lang="en-US" i="1" dirty="0" smtClean="0">
                <a:latin typeface="+mn-lt"/>
              </a:rPr>
              <a:t>There are 40 senators elected every 4 years.</a:t>
            </a:r>
          </a:p>
          <a:p>
            <a:pPr lvl="1">
              <a:spcBef>
                <a:spcPts val="0"/>
              </a:spcBef>
            </a:pPr>
            <a:r>
              <a:rPr lang="en-US" i="1" dirty="0" smtClean="0">
                <a:latin typeface="+mn-lt"/>
              </a:rPr>
              <a:t>You also elect an Assembly member from your assembly district to represent you in the CA Assembly.</a:t>
            </a:r>
          </a:p>
          <a:p>
            <a:pPr lvl="2">
              <a:spcBef>
                <a:spcPts val="0"/>
              </a:spcBef>
              <a:buFont typeface="Arial" pitchFamily="34" charset="0"/>
              <a:buChar char="•"/>
            </a:pPr>
            <a:r>
              <a:rPr lang="en-US" i="1" dirty="0" smtClean="0">
                <a:latin typeface="+mn-lt"/>
              </a:rPr>
              <a:t>The Assembly is a more direct representation of citizens.</a:t>
            </a:r>
          </a:p>
          <a:p>
            <a:pPr lvl="2">
              <a:spcBef>
                <a:spcPts val="0"/>
              </a:spcBef>
              <a:buFont typeface="Arial" pitchFamily="34" charset="0"/>
              <a:buChar char="•"/>
            </a:pPr>
            <a:r>
              <a:rPr lang="en-US" i="1" dirty="0" smtClean="0">
                <a:latin typeface="+mn-lt"/>
              </a:rPr>
              <a:t>There are 80 members elected from 80 state designated districts across the state. </a:t>
            </a:r>
          </a:p>
          <a:p>
            <a:pPr lvl="2">
              <a:spcBef>
                <a:spcPts val="0"/>
              </a:spcBef>
              <a:buFont typeface="Arial" pitchFamily="34" charset="0"/>
              <a:buChar char="•"/>
            </a:pPr>
            <a:r>
              <a:rPr lang="en-US" i="1" dirty="0" smtClean="0">
                <a:latin typeface="+mn-lt"/>
              </a:rPr>
              <a:t>They are elected every 2 years.</a:t>
            </a:r>
          </a:p>
          <a:p>
            <a:pPr lvl="1">
              <a:spcBef>
                <a:spcPts val="0"/>
              </a:spcBef>
            </a:pPr>
            <a:r>
              <a:rPr lang="en-US" i="1" dirty="0" smtClean="0">
                <a:latin typeface="+mn-lt"/>
              </a:rPr>
              <a:t> </a:t>
            </a:r>
          </a:p>
          <a:p>
            <a:pPr lvl="1">
              <a:spcBef>
                <a:spcPts val="0"/>
              </a:spcBef>
            </a:pPr>
            <a:r>
              <a:rPr lang="en-US" i="1" dirty="0" smtClean="0">
                <a:latin typeface="+mn-lt"/>
              </a:rPr>
              <a:t>At </a:t>
            </a:r>
            <a:r>
              <a:rPr lang="en-US" b="1" i="1" dirty="0" smtClean="0">
                <a:latin typeface="+mn-lt"/>
              </a:rPr>
              <a:t>the local level </a:t>
            </a:r>
            <a:r>
              <a:rPr lang="en-US" i="1" dirty="0" smtClean="0">
                <a:latin typeface="+mn-lt"/>
              </a:rPr>
              <a:t>the legislative body varies. It might be called the City Council, Board of Supervisors, or County Commission. Terms of office may also vary.</a:t>
            </a:r>
          </a:p>
          <a:p>
            <a:pPr>
              <a:spcBef>
                <a:spcPts val="0"/>
              </a:spcBef>
            </a:pPr>
            <a:r>
              <a:rPr lang="en-US" i="1" dirty="0" smtClean="0">
                <a:latin typeface="+mn-lt"/>
              </a:rPr>
              <a:t> </a:t>
            </a:r>
          </a:p>
          <a:p>
            <a:pPr>
              <a:spcBef>
                <a:spcPts val="0"/>
              </a:spcBef>
            </a:pPr>
            <a:r>
              <a:rPr lang="en-US" i="1" dirty="0" smtClean="0">
                <a:latin typeface="+mn-lt"/>
              </a:rPr>
              <a:t>The </a:t>
            </a:r>
            <a:r>
              <a:rPr lang="en-US" b="1" i="1" dirty="0" smtClean="0">
                <a:latin typeface="+mn-lt"/>
              </a:rPr>
              <a:t>Executive branch</a:t>
            </a:r>
            <a:r>
              <a:rPr lang="en-US" i="1" dirty="0" smtClean="0">
                <a:latin typeface="+mn-lt"/>
              </a:rPr>
              <a:t> is the branch that signs legislation into law and is responsible for carrying out the laws. We elect the Chief Executive, and the Chief Executive appoints heads of Departments, Agencies and Commissions to carry out the laws. </a:t>
            </a:r>
          </a:p>
          <a:p>
            <a:pPr>
              <a:spcBef>
                <a:spcPts val="0"/>
              </a:spcBef>
            </a:pPr>
            <a:r>
              <a:rPr lang="en-US" i="1" dirty="0" smtClean="0">
                <a:latin typeface="+mn-lt"/>
              </a:rPr>
              <a:t> </a:t>
            </a:r>
          </a:p>
          <a:p>
            <a:pPr lvl="1">
              <a:spcBef>
                <a:spcPts val="0"/>
              </a:spcBef>
            </a:pPr>
            <a:r>
              <a:rPr lang="en-US" i="1" u="sng" dirty="0" smtClean="0">
                <a:latin typeface="+mn-lt"/>
              </a:rPr>
              <a:t>At the federal level:</a:t>
            </a:r>
            <a:endParaRPr lang="en-US" i="1" dirty="0" smtClean="0">
              <a:latin typeface="+mn-lt"/>
            </a:endParaRPr>
          </a:p>
          <a:p>
            <a:pPr lvl="1">
              <a:spcBef>
                <a:spcPts val="0"/>
              </a:spcBef>
            </a:pPr>
            <a:r>
              <a:rPr lang="en-US" i="1" dirty="0" smtClean="0">
                <a:latin typeface="+mn-lt"/>
              </a:rPr>
              <a:t>The President is elected every 4 years. The President may only serve 2 terms for a total of 8 years.</a:t>
            </a:r>
          </a:p>
          <a:p>
            <a:pPr lvl="1">
              <a:spcBef>
                <a:spcPts val="0"/>
              </a:spcBef>
            </a:pPr>
            <a:endParaRPr lang="en-US" i="1" dirty="0" smtClean="0">
              <a:latin typeface="+mn-lt"/>
            </a:endParaRPr>
          </a:p>
          <a:p>
            <a:pPr lvl="1">
              <a:spcBef>
                <a:spcPts val="0"/>
              </a:spcBef>
            </a:pPr>
            <a:r>
              <a:rPr lang="en-US" i="1" u="sng" dirty="0" smtClean="0">
                <a:latin typeface="+mn-lt"/>
              </a:rPr>
              <a:t>At the state level:</a:t>
            </a:r>
            <a:endParaRPr lang="en-US" i="1" dirty="0" smtClean="0">
              <a:latin typeface="+mn-lt"/>
            </a:endParaRPr>
          </a:p>
          <a:p>
            <a:pPr lvl="1">
              <a:spcBef>
                <a:spcPts val="0"/>
              </a:spcBef>
            </a:pPr>
            <a:r>
              <a:rPr lang="en-US" i="1" dirty="0" smtClean="0">
                <a:latin typeface="+mn-lt"/>
              </a:rPr>
              <a:t>The Governor is elected every 4 years.</a:t>
            </a:r>
          </a:p>
          <a:p>
            <a:pPr lvl="1">
              <a:spcBef>
                <a:spcPts val="0"/>
              </a:spcBef>
            </a:pPr>
            <a:endParaRPr lang="en-US" i="1" dirty="0" smtClean="0">
              <a:latin typeface="+mn-lt"/>
            </a:endParaRPr>
          </a:p>
          <a:p>
            <a:pPr lvl="1">
              <a:spcBef>
                <a:spcPts val="0"/>
              </a:spcBef>
            </a:pPr>
            <a:r>
              <a:rPr lang="en-US" i="1" u="sng" dirty="0" smtClean="0">
                <a:latin typeface="+mn-lt"/>
              </a:rPr>
              <a:t>At the local level:</a:t>
            </a:r>
            <a:endParaRPr lang="en-US" i="1" dirty="0" smtClean="0">
              <a:latin typeface="+mn-lt"/>
            </a:endParaRPr>
          </a:p>
          <a:p>
            <a:pPr lvl="1">
              <a:spcBef>
                <a:spcPts val="0"/>
              </a:spcBef>
            </a:pPr>
            <a:r>
              <a:rPr lang="en-US" i="1" dirty="0" smtClean="0">
                <a:latin typeface="+mn-lt"/>
              </a:rPr>
              <a:t>Usually a Mayor is the Chief Executive, but it may vary.</a:t>
            </a:r>
          </a:p>
          <a:p>
            <a:pPr>
              <a:spcBef>
                <a:spcPts val="0"/>
              </a:spcBef>
            </a:pPr>
            <a:r>
              <a:rPr lang="en-US" i="1" dirty="0" smtClean="0">
                <a:latin typeface="+mn-lt"/>
              </a:rPr>
              <a:t> </a:t>
            </a:r>
          </a:p>
          <a:p>
            <a:pPr>
              <a:spcBef>
                <a:spcPts val="0"/>
              </a:spcBef>
            </a:pPr>
            <a:r>
              <a:rPr lang="en-US" i="1" dirty="0" smtClean="0">
                <a:latin typeface="+mn-lt"/>
                <a:sym typeface="Wingdings"/>
              </a:rPr>
              <a:t></a:t>
            </a:r>
            <a:r>
              <a:rPr lang="en-US" i="1" dirty="0" smtClean="0">
                <a:latin typeface="+mn-lt"/>
              </a:rPr>
              <a:t> It is important that you find out who your local elected officials are. Because local government represents fewer people than federal and state government it is much easier to get involved and have your voice heard. Local governments also make decisions impacting children with special health care needs. Many local governments have websites that can help you find out who your representatives are, when they meet, and how to get involved.</a:t>
            </a:r>
          </a:p>
          <a:p>
            <a:pPr>
              <a:spcBef>
                <a:spcPts val="0"/>
              </a:spcBef>
            </a:pPr>
            <a:r>
              <a:rPr lang="en-US" i="1" dirty="0" smtClean="0">
                <a:latin typeface="+mn-lt"/>
              </a:rPr>
              <a:t> </a:t>
            </a:r>
          </a:p>
          <a:p>
            <a:pPr>
              <a:spcBef>
                <a:spcPts val="0"/>
              </a:spcBef>
            </a:pPr>
            <a:r>
              <a:rPr lang="en-US" i="1" dirty="0" smtClean="0">
                <a:latin typeface="+mn-lt"/>
              </a:rPr>
              <a:t>If you’re not sure of the name of your elected officials or how to contact them, there are several good resources available to you. We will look at them together in a few minutes.</a:t>
            </a:r>
          </a:p>
          <a:p>
            <a:pPr>
              <a:spcBef>
                <a:spcPts val="0"/>
              </a:spcBef>
            </a:pPr>
            <a:r>
              <a:rPr lang="en-US" dirty="0" smtClean="0"/>
              <a:t> </a:t>
            </a:r>
          </a:p>
          <a:p>
            <a:endParaRPr lang="en-US" dirty="0"/>
          </a:p>
        </p:txBody>
      </p:sp>
      <p:sp>
        <p:nvSpPr>
          <p:cNvPr id="4" name="Slide Number Placeholder 3"/>
          <p:cNvSpPr>
            <a:spLocks noGrp="1"/>
          </p:cNvSpPr>
          <p:nvPr>
            <p:ph type="sldNum" sz="quarter" idx="10"/>
          </p:nvPr>
        </p:nvSpPr>
        <p:spPr/>
        <p:txBody>
          <a:bodyPr/>
          <a:lstStyle/>
          <a:p>
            <a:fld id="{DAE571A0-9D9F-4880-999F-3FC8BB55788E}" type="slidenum">
              <a:rPr lang="en-US" smtClean="0"/>
              <a:pPr/>
              <a:t>9</a:t>
            </a:fld>
            <a:endParaRPr lang="en-US" dirty="0"/>
          </a:p>
        </p:txBody>
      </p:sp>
    </p:spTree>
    <p:extLst>
      <p:ext uri="{BB962C8B-B14F-4D97-AF65-F5344CB8AC3E}">
        <p14:creationId xmlns:p14="http://schemas.microsoft.com/office/powerpoint/2010/main" val="392666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B2863DD-743C-40DC-B51C-B089B66F17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7C691-BDE2-47FE-985D-E6BDF3B26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24E74-D3C7-4F07-8C5C-041B343994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BB236C-8FDF-4603-B6F9-CBC82694F06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5791200"/>
            <a:ext cx="2133600" cy="476250"/>
          </a:xfrm>
        </p:spPr>
        <p:txBody>
          <a:bodyPr/>
          <a:lstStyle>
            <a:lvl1pPr>
              <a:defRPr/>
            </a:lvl1pPr>
          </a:lstStyle>
          <a:p>
            <a:fld id="{B122BF06-89EC-455A-A437-D47FDD46268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99CD3291-C0F7-457A-9FFB-AB417604E1B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07860EF-B463-4360-B8A5-E5A08CE849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C2579-091D-48D5-9C5D-D63DA787638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0B1FD-73AF-492F-B87A-022156E52D2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9EF09129-042A-406F-9F01-81126D959C7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2DEA4-84BA-4CF2-A589-8B533DB90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808AD53E-FBF0-4A94-9F11-79FCB34229E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A30C65CC-AC9D-48A3-B456-485141CF1C1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FBBFB5-6A50-4986-A2F7-11614C2AEC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2.xml"/><Relationship Id="rId7" Type="http://schemas.openxmlformats.org/officeDocument/2006/relationships/hyperlink" Target="http://www.capitoladvantage.com/"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corporate.cqrollcall.com/content/60/en/Congress_At_Your_Fingertips" TargetMode="External"/><Relationship Id="rId5" Type="http://schemas.openxmlformats.org/officeDocument/2006/relationships/hyperlink" Target="http://ca.gov/" TargetMode="External"/><Relationship Id="rId10" Type="http://schemas.openxmlformats.org/officeDocument/2006/relationships/image" Target="../media/image5.wmf"/><Relationship Id="rId4" Type="http://schemas.openxmlformats.org/officeDocument/2006/relationships/hyperlink" Target="http://www.vote-smart.org/index.htm" TargetMode="External"/><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wmf"/><Relationship Id="rId5" Type="http://schemas.openxmlformats.org/officeDocument/2006/relationships/oleObject" Target="../embeddings/oleObject7.bin"/><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wmf"/><Relationship Id="rId5" Type="http://schemas.openxmlformats.org/officeDocument/2006/relationships/oleObject" Target="../embeddings/oleObject8.bin"/><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3.wmf"/><Relationship Id="rId4" Type="http://schemas.openxmlformats.org/officeDocument/2006/relationships/hyperlink" Target="mailto:span@spannj.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wmf"/><Relationship Id="rId5" Type="http://schemas.openxmlformats.org/officeDocument/2006/relationships/oleObject" Target="../embeddings/oleObject10.bin"/><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wmf"/><Relationship Id="rId5" Type="http://schemas.openxmlformats.org/officeDocument/2006/relationships/oleObject" Target="../embeddings/oleObject11.bin"/><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wmf"/><Relationship Id="rId5" Type="http://schemas.openxmlformats.org/officeDocument/2006/relationships/oleObject" Target="../embeddings/oleObject12.bin"/><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34.xml"/><Relationship Id="rId7" Type="http://schemas.openxmlformats.org/officeDocument/2006/relationships/image" Target="../media/image5.wmf"/><Relationship Id="rId12"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13.bin"/><Relationship Id="rId11" Type="http://schemas.openxmlformats.org/officeDocument/2006/relationships/diagramColors" Target="../diagrams/colors1.xml"/><Relationship Id="rId5" Type="http://schemas.openxmlformats.org/officeDocument/2006/relationships/image" Target="../media/image3.wmf"/><Relationship Id="rId10" Type="http://schemas.openxmlformats.org/officeDocument/2006/relationships/diagramQuickStyle" Target="../diagrams/quickStyle1.xml"/><Relationship Id="rId4" Type="http://schemas.openxmlformats.org/officeDocument/2006/relationships/hyperlink" Target="mailto:span@spannj.org" TargetMode="External"/><Relationship Id="rId9"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6.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image" Target="../media/image3.wmf"/><Relationship Id="rId10" Type="http://schemas.openxmlformats.org/officeDocument/2006/relationships/image" Target="../media/image16.gif"/><Relationship Id="rId4" Type="http://schemas.openxmlformats.org/officeDocument/2006/relationships/hyperlink" Target="mailto:span@spannj.org" TargetMode="External"/><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37.xml"/><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3.wmf"/><Relationship Id="rId4" Type="http://schemas.openxmlformats.org/officeDocument/2006/relationships/hyperlink" Target="mailto:span@spannj.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wmf"/><Relationship Id="rId5" Type="http://schemas.openxmlformats.org/officeDocument/2006/relationships/oleObject" Target="../embeddings/oleObject16.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wmf"/><Relationship Id="rId5" Type="http://schemas.openxmlformats.org/officeDocument/2006/relationships/oleObject" Target="../embeddings/oleObject17.bin"/><Relationship Id="rId4" Type="http://schemas.openxmlformats.org/officeDocument/2006/relationships/image" Target="../media/image3.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wmf"/><Relationship Id="rId5" Type="http://schemas.openxmlformats.org/officeDocument/2006/relationships/oleObject" Target="../embeddings/oleObject18.bin"/><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wmf"/><Relationship Id="rId5" Type="http://schemas.openxmlformats.org/officeDocument/2006/relationships/oleObject" Target="../embeddings/oleObject19.bin"/><Relationship Id="rId4" Type="http://schemas.openxmlformats.org/officeDocument/2006/relationships/image" Target="../media/image3.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wmf"/><Relationship Id="rId5" Type="http://schemas.openxmlformats.org/officeDocument/2006/relationships/oleObject" Target="../embeddings/oleObject20.bin"/><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4.wmf"/><Relationship Id="rId5" Type="http://schemas.openxmlformats.org/officeDocument/2006/relationships/oleObject" Target="../embeddings/oleObject21.bin"/><Relationship Id="rId4" Type="http://schemas.openxmlformats.org/officeDocument/2006/relationships/image" Target="../media/image3.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wmf"/><Relationship Id="rId5" Type="http://schemas.openxmlformats.org/officeDocument/2006/relationships/oleObject" Target="../embeddings/oleObject22.bin"/><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image" Target="../media/image4.wmf"/><Relationship Id="rId5" Type="http://schemas.openxmlformats.org/officeDocument/2006/relationships/oleObject" Target="../embeddings/oleObject2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pPr>
              <a:defRPr/>
            </a:pPr>
            <a:fld id="{BEF02E5B-6023-484F-8599-F1E587E73D6A}"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31838"/>
          </a:xfrm>
        </p:spPr>
        <p:txBody>
          <a:bodyPr>
            <a:normAutofit/>
          </a:bodyPr>
          <a:lstStyle/>
          <a:p>
            <a:pPr algn="ctr"/>
            <a:r>
              <a:rPr lang="en-US" sz="3600" b="1" dirty="0" smtClean="0"/>
              <a:t>State Legislative Branch</a:t>
            </a:r>
            <a:endParaRPr lang="en-US" sz="3600" b="1" dirty="0"/>
          </a:p>
        </p:txBody>
      </p:sp>
      <p:sp>
        <p:nvSpPr>
          <p:cNvPr id="3" name="Content Placeholder 2"/>
          <p:cNvSpPr>
            <a:spLocks noGrp="1"/>
          </p:cNvSpPr>
          <p:nvPr>
            <p:ph sz="quarter" idx="1"/>
          </p:nvPr>
        </p:nvSpPr>
        <p:spPr>
          <a:xfrm>
            <a:off x="457200" y="1600200"/>
            <a:ext cx="7467600" cy="4800600"/>
          </a:xfrm>
        </p:spPr>
        <p:txBody>
          <a:bodyPr>
            <a:normAutofit lnSpcReduction="10000"/>
          </a:bodyPr>
          <a:lstStyle/>
          <a:p>
            <a:pPr>
              <a:spcAft>
                <a:spcPts val="600"/>
              </a:spcAft>
            </a:pPr>
            <a:endParaRPr lang="en-US" sz="2200" b="1" u="sng" dirty="0" smtClean="0"/>
          </a:p>
          <a:p>
            <a:pPr>
              <a:spcAft>
                <a:spcPts val="600"/>
              </a:spcAft>
            </a:pPr>
            <a:endParaRPr lang="en-US" sz="2200" b="1" u="sng" dirty="0" smtClean="0"/>
          </a:p>
          <a:p>
            <a:pPr>
              <a:spcAft>
                <a:spcPts val="600"/>
              </a:spcAft>
            </a:pPr>
            <a:endParaRPr lang="en-US" sz="2200" b="1" u="sng" dirty="0" smtClean="0"/>
          </a:p>
          <a:p>
            <a:pPr>
              <a:spcAft>
                <a:spcPts val="600"/>
              </a:spcAft>
            </a:pPr>
            <a:endParaRPr lang="en-US" sz="2200" b="1" u="sng" dirty="0" smtClean="0"/>
          </a:p>
          <a:p>
            <a:pPr>
              <a:spcAft>
                <a:spcPts val="600"/>
              </a:spcAft>
            </a:pPr>
            <a:endParaRPr lang="en-US" sz="2200" b="1" u="sng" dirty="0" smtClean="0"/>
          </a:p>
          <a:p>
            <a:pPr>
              <a:spcAft>
                <a:spcPts val="600"/>
              </a:spcAft>
            </a:pPr>
            <a:r>
              <a:rPr lang="en-US" sz="2200" b="1" u="sng" dirty="0" smtClean="0"/>
              <a:t>STATE SENATE</a:t>
            </a:r>
            <a:r>
              <a:rPr lang="en-US" sz="2200" b="1" dirty="0" smtClean="0"/>
              <a:t> </a:t>
            </a:r>
            <a:r>
              <a:rPr lang="en-US" sz="2200" dirty="0" smtClean="0"/>
              <a:t>(40 Members) – Elected for up to two four-year terms</a:t>
            </a:r>
          </a:p>
          <a:p>
            <a:pPr>
              <a:spcAft>
                <a:spcPts val="600"/>
              </a:spcAft>
            </a:pPr>
            <a:r>
              <a:rPr lang="en-US" sz="2200" b="1" u="sng" dirty="0" smtClean="0"/>
              <a:t>STATE ASSEMBLY</a:t>
            </a:r>
            <a:r>
              <a:rPr lang="en-US" sz="2200" b="1" dirty="0" smtClean="0"/>
              <a:t> </a:t>
            </a:r>
            <a:r>
              <a:rPr lang="en-US" sz="2200" dirty="0" smtClean="0"/>
              <a:t>(80 Members) – Elected for up to three two-year terms</a:t>
            </a:r>
          </a:p>
          <a:p>
            <a:pPr>
              <a:spcAft>
                <a:spcPts val="600"/>
              </a:spcAft>
            </a:pPr>
            <a:r>
              <a:rPr lang="en-US" sz="2200" dirty="0" smtClean="0"/>
              <a:t>Individuals serving full terms in both houses can serve a total of 14 years.</a:t>
            </a:r>
            <a:endParaRPr lang="en-US" sz="2200" dirty="0"/>
          </a:p>
        </p:txBody>
      </p:sp>
      <p:sp>
        <p:nvSpPr>
          <p:cNvPr id="4" name="Slide Number Placeholder 3"/>
          <p:cNvSpPr>
            <a:spLocks noGrp="1"/>
          </p:cNvSpPr>
          <p:nvPr>
            <p:ph type="sldNum" sz="quarter" idx="15"/>
          </p:nvPr>
        </p:nvSpPr>
        <p:spPr/>
        <p:txBody>
          <a:bodyPr/>
          <a:lstStyle/>
          <a:p>
            <a:fld id="{99CD3291-C0F7-457A-9FFB-AB417604E1B6}" type="slidenum">
              <a:rPr lang="en-US" smtClean="0"/>
              <a:pPr/>
              <a:t>10</a:t>
            </a:fld>
            <a:endParaRPr lang="en-US" dirty="0"/>
          </a:p>
        </p:txBody>
      </p:sp>
      <p:pic>
        <p:nvPicPr>
          <p:cNvPr id="202754" name="Picture 2" descr="http://www.mcclellanjetservices.com/images/CaliforniaCapital.jpg"/>
          <p:cNvPicPr>
            <a:picLocks noChangeAspect="1" noChangeArrowheads="1"/>
          </p:cNvPicPr>
          <p:nvPr/>
        </p:nvPicPr>
        <p:blipFill>
          <a:blip r:embed="rId3" cstate="print"/>
          <a:srcRect/>
          <a:stretch>
            <a:fillRect/>
          </a:stretch>
        </p:blipFill>
        <p:spPr bwMode="auto">
          <a:xfrm>
            <a:off x="2514600" y="1447800"/>
            <a:ext cx="3352800" cy="19312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08038"/>
          </a:xfrm>
        </p:spPr>
        <p:txBody>
          <a:bodyPr>
            <a:normAutofit/>
          </a:bodyPr>
          <a:lstStyle/>
          <a:p>
            <a:r>
              <a:rPr lang="en-US" sz="3600" b="1" dirty="0" smtClean="0"/>
              <a:t>State Executive Branch</a:t>
            </a:r>
            <a:endParaRPr lang="en-US" sz="3600" b="1" dirty="0"/>
          </a:p>
        </p:txBody>
      </p:sp>
      <p:sp>
        <p:nvSpPr>
          <p:cNvPr id="3" name="Content Placeholder 2"/>
          <p:cNvSpPr>
            <a:spLocks noGrp="1"/>
          </p:cNvSpPr>
          <p:nvPr>
            <p:ph sz="quarter" idx="1"/>
          </p:nvPr>
        </p:nvSpPr>
        <p:spPr>
          <a:xfrm>
            <a:off x="457200" y="1295400"/>
            <a:ext cx="8229600" cy="4830763"/>
          </a:xfrm>
        </p:spPr>
        <p:txBody>
          <a:bodyPr>
            <a:normAutofit lnSpcReduction="10000"/>
          </a:bodyPr>
          <a:lstStyle/>
          <a:p>
            <a:pPr>
              <a:buNone/>
            </a:pPr>
            <a:r>
              <a:rPr lang="en-US" sz="2000" b="1" u="sng" dirty="0" smtClean="0"/>
              <a:t>GOVERNOR:</a:t>
            </a:r>
          </a:p>
          <a:p>
            <a:pPr lvl="1"/>
            <a:r>
              <a:rPr lang="en-US" sz="2000" dirty="0" smtClean="0"/>
              <a:t>Signs or vetoes proposed laws passed by legislature</a:t>
            </a:r>
          </a:p>
          <a:p>
            <a:pPr lvl="1"/>
            <a:r>
              <a:rPr lang="en-US" sz="2000" dirty="0" smtClean="0"/>
              <a:t>Appoints judges (subject to voter approval)</a:t>
            </a:r>
          </a:p>
          <a:p>
            <a:pPr lvl="1"/>
            <a:r>
              <a:rPr lang="en-US" sz="2000" dirty="0" smtClean="0"/>
              <a:t>Proposes state budget and other new laws</a:t>
            </a:r>
          </a:p>
          <a:p>
            <a:pPr lvl="1"/>
            <a:r>
              <a:rPr lang="en-US" sz="2000" dirty="0" smtClean="0"/>
              <a:t>Commands state militia</a:t>
            </a:r>
          </a:p>
          <a:p>
            <a:pPr lvl="1"/>
            <a:r>
              <a:rPr lang="en-US" sz="2000" dirty="0" smtClean="0"/>
              <a:t>Grants pardons (except impeachment)</a:t>
            </a:r>
          </a:p>
          <a:p>
            <a:pPr lvl="1"/>
            <a:r>
              <a:rPr lang="en-US" sz="2000" dirty="0" smtClean="0"/>
              <a:t>Oversees state agencies, departments, boards, and commissions</a:t>
            </a:r>
          </a:p>
          <a:p>
            <a:pPr lvl="1">
              <a:buNone/>
            </a:pPr>
            <a:endParaRPr lang="en-US" sz="2000" dirty="0" smtClean="0"/>
          </a:p>
          <a:p>
            <a:pPr>
              <a:buNone/>
            </a:pPr>
            <a:r>
              <a:rPr lang="en-US" sz="2000" b="1" u="sng" dirty="0" smtClean="0"/>
              <a:t>STATE AGENCIES AND DEPARTMENTS</a:t>
            </a:r>
          </a:p>
          <a:p>
            <a:pPr lvl="1"/>
            <a:r>
              <a:rPr lang="en-US" sz="2000" dirty="0" smtClean="0"/>
              <a:t>Over 500 state agencies, departments, and commissions</a:t>
            </a:r>
          </a:p>
          <a:p>
            <a:pPr lvl="1"/>
            <a:r>
              <a:rPr lang="en-US" sz="2000" dirty="0" smtClean="0"/>
              <a:t>Departments report directly to agencies</a:t>
            </a:r>
          </a:p>
          <a:p>
            <a:pPr lvl="1"/>
            <a:r>
              <a:rPr lang="en-US" sz="2000" dirty="0" smtClean="0"/>
              <a:t>Agencies report directly to governor</a:t>
            </a:r>
          </a:p>
          <a:p>
            <a:pPr lvl="1"/>
            <a:r>
              <a:rPr lang="en-US" sz="2000" dirty="0" smtClean="0"/>
              <a:t>Implement laws, including writing and enforcing regulations</a:t>
            </a:r>
          </a:p>
        </p:txBody>
      </p:sp>
      <p:sp>
        <p:nvSpPr>
          <p:cNvPr id="4" name="Slide Number Placeholder 3"/>
          <p:cNvSpPr>
            <a:spLocks noGrp="1"/>
          </p:cNvSpPr>
          <p:nvPr>
            <p:ph type="sldNum" sz="quarter" idx="15"/>
          </p:nvPr>
        </p:nvSpPr>
        <p:spPr/>
        <p:txBody>
          <a:bodyPr/>
          <a:lstStyle/>
          <a:p>
            <a:fld id="{99CD3291-C0F7-457A-9FFB-AB417604E1B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7467600" cy="960438"/>
          </a:xfrm>
        </p:spPr>
        <p:txBody>
          <a:bodyPr>
            <a:normAutofit/>
          </a:bodyPr>
          <a:lstStyle/>
          <a:p>
            <a:r>
              <a:rPr lang="en-US" sz="3600" b="1" dirty="0"/>
              <a:t>Where To Get Information</a:t>
            </a:r>
          </a:p>
        </p:txBody>
      </p:sp>
      <p:sp>
        <p:nvSpPr>
          <p:cNvPr id="38915" name="Rectangle 3"/>
          <p:cNvSpPr>
            <a:spLocks noGrp="1" noChangeArrowheads="1"/>
          </p:cNvSpPr>
          <p:nvPr>
            <p:ph sz="quarter" idx="1"/>
          </p:nvPr>
        </p:nvSpPr>
        <p:spPr/>
        <p:txBody>
          <a:bodyPr>
            <a:normAutofit fontScale="92500" lnSpcReduction="10000"/>
          </a:bodyPr>
          <a:lstStyle/>
          <a:p>
            <a:pPr>
              <a:lnSpc>
                <a:spcPct val="80000"/>
              </a:lnSpc>
              <a:buFontTx/>
              <a:buNone/>
            </a:pPr>
            <a:r>
              <a:rPr lang="en-US" sz="2800" b="1" dirty="0" smtClean="0"/>
              <a:t>Sources:</a:t>
            </a:r>
          </a:p>
          <a:p>
            <a:pPr>
              <a:lnSpc>
                <a:spcPct val="80000"/>
              </a:lnSpc>
              <a:buFontTx/>
              <a:buNone/>
            </a:pPr>
            <a:endParaRPr lang="en-US" sz="2000" b="1" dirty="0" smtClean="0"/>
          </a:p>
          <a:p>
            <a:pPr marL="628650" indent="-225425">
              <a:lnSpc>
                <a:spcPct val="80000"/>
              </a:lnSpc>
              <a:buFont typeface="Wingdings" pitchFamily="2" charset="2"/>
              <a:buChar char="Ø"/>
            </a:pPr>
            <a:r>
              <a:rPr lang="en-US" sz="2000" b="1" i="1" dirty="0" smtClean="0"/>
              <a:t>Project Vote Smart</a:t>
            </a:r>
          </a:p>
          <a:p>
            <a:pPr marL="994410" lvl="1" indent="-225425">
              <a:lnSpc>
                <a:spcPct val="80000"/>
              </a:lnSpc>
              <a:buNone/>
            </a:pPr>
            <a:r>
              <a:rPr lang="en-US" sz="1700" b="1" i="1" dirty="0" smtClean="0">
                <a:hlinkClick r:id="rId4"/>
              </a:rPr>
              <a:t>http</a:t>
            </a:r>
            <a:r>
              <a:rPr lang="en-US" sz="1700" b="1" i="1" dirty="0">
                <a:hlinkClick r:id="rId4"/>
              </a:rPr>
              <a:t>://</a:t>
            </a:r>
            <a:r>
              <a:rPr lang="en-US" sz="1700" b="1" i="1" dirty="0" smtClean="0">
                <a:hlinkClick r:id="rId4"/>
              </a:rPr>
              <a:t>www.vote-smart.org/index.htm</a:t>
            </a:r>
            <a:endParaRPr lang="en-US" sz="1700" b="1" i="1" dirty="0" smtClean="0"/>
          </a:p>
          <a:p>
            <a:pPr lvl="1">
              <a:lnSpc>
                <a:spcPct val="80000"/>
              </a:lnSpc>
              <a:buNone/>
            </a:pPr>
            <a:endParaRPr lang="en-US" sz="2000" b="1" i="1" dirty="0"/>
          </a:p>
          <a:p>
            <a:pPr lvl="1">
              <a:lnSpc>
                <a:spcPct val="80000"/>
              </a:lnSpc>
              <a:buFont typeface="Wingdings" pitchFamily="2" charset="2"/>
              <a:buChar char="Ø"/>
            </a:pPr>
            <a:r>
              <a:rPr lang="en-US" sz="2000" b="1" i="1" dirty="0" smtClean="0"/>
              <a:t>Official website of California</a:t>
            </a:r>
            <a:endParaRPr lang="en-US" sz="2000" b="1" i="1" dirty="0"/>
          </a:p>
          <a:p>
            <a:pPr lvl="2">
              <a:lnSpc>
                <a:spcPct val="80000"/>
              </a:lnSpc>
              <a:buNone/>
            </a:pPr>
            <a:r>
              <a:rPr lang="en-US" sz="1700" b="1" i="1" dirty="0" smtClean="0">
                <a:hlinkClick r:id="rId5"/>
              </a:rPr>
              <a:t>http</a:t>
            </a:r>
            <a:r>
              <a:rPr lang="en-US" sz="1700" b="1" i="1" dirty="0">
                <a:hlinkClick r:id="rId5"/>
              </a:rPr>
              <a:t>://</a:t>
            </a:r>
            <a:r>
              <a:rPr lang="en-US" altLang="en-US" sz="1700" b="1" i="1" dirty="0" smtClean="0">
                <a:solidFill>
                  <a:schemeClr val="accent5">
                    <a:lumMod val="40000"/>
                    <a:lumOff val="60000"/>
                  </a:schemeClr>
                </a:solidFill>
                <a:hlinkClick r:id="rId5"/>
              </a:rPr>
              <a:t>ca.gov</a:t>
            </a:r>
            <a:r>
              <a:rPr lang="en-US" sz="1700" b="1" i="1" dirty="0" smtClean="0">
                <a:hlinkClick r:id="rId5"/>
              </a:rPr>
              <a:t>/</a:t>
            </a:r>
            <a:r>
              <a:rPr lang="en-US" sz="1700" b="1" i="1" dirty="0" smtClean="0"/>
              <a:t> </a:t>
            </a:r>
          </a:p>
          <a:p>
            <a:pPr lvl="2">
              <a:lnSpc>
                <a:spcPct val="80000"/>
              </a:lnSpc>
              <a:buNone/>
            </a:pPr>
            <a:endParaRPr lang="en-US" sz="1700" b="1" i="1" dirty="0"/>
          </a:p>
          <a:p>
            <a:pPr lvl="1">
              <a:lnSpc>
                <a:spcPct val="90000"/>
              </a:lnSpc>
              <a:buFont typeface="Wingdings" pitchFamily="2" charset="2"/>
              <a:buChar char="Ø"/>
            </a:pPr>
            <a:r>
              <a:rPr lang="en-US" sz="2000" b="1" i="1" dirty="0"/>
              <a:t>Lucile Packard Foundation for Children’s Health</a:t>
            </a:r>
          </a:p>
          <a:p>
            <a:pPr lvl="2">
              <a:lnSpc>
                <a:spcPct val="80000"/>
              </a:lnSpc>
              <a:buNone/>
            </a:pPr>
            <a:r>
              <a:rPr lang="en-US" sz="1700" b="1" i="1" u="sng" dirty="0">
                <a:solidFill>
                  <a:schemeClr val="accent1">
                    <a:lumMod val="75000"/>
                  </a:schemeClr>
                </a:solidFill>
              </a:rPr>
              <a:t>http://lpfch-cshcn.org/advocacy/advocacy-tools/contact-your-elected-officials/</a:t>
            </a:r>
          </a:p>
          <a:p>
            <a:pPr lvl="1">
              <a:lnSpc>
                <a:spcPct val="80000"/>
              </a:lnSpc>
              <a:buNone/>
            </a:pPr>
            <a:endParaRPr lang="en-US" sz="2000" b="1" i="1" dirty="0"/>
          </a:p>
          <a:p>
            <a:pPr lvl="1">
              <a:lnSpc>
                <a:spcPct val="80000"/>
              </a:lnSpc>
              <a:buFont typeface="Wingdings" pitchFamily="2" charset="2"/>
              <a:buChar char="Ø"/>
            </a:pPr>
            <a:r>
              <a:rPr lang="en-US" sz="2000" b="1" i="1" dirty="0" smtClean="0"/>
              <a:t>CQ Roll Call: </a:t>
            </a:r>
            <a:r>
              <a:rPr lang="en-US" sz="2000" b="1" i="1" dirty="0"/>
              <a:t>Congress At Your </a:t>
            </a:r>
            <a:r>
              <a:rPr lang="en-US" sz="2000" b="1" i="1" dirty="0" smtClean="0"/>
              <a:t>Fingertips</a:t>
            </a:r>
            <a:endParaRPr lang="en-US" sz="2000" b="1" i="1" dirty="0"/>
          </a:p>
          <a:p>
            <a:pPr lvl="2">
              <a:lnSpc>
                <a:spcPct val="80000"/>
              </a:lnSpc>
              <a:buNone/>
            </a:pPr>
            <a:r>
              <a:rPr lang="en-US" altLang="en-US" sz="1700" b="1" i="1" dirty="0" smtClean="0">
                <a:solidFill>
                  <a:schemeClr val="accent5">
                    <a:lumMod val="40000"/>
                    <a:lumOff val="60000"/>
                  </a:schemeClr>
                </a:solidFill>
                <a:hlinkClick r:id="rId6"/>
              </a:rPr>
              <a:t>http://corporate.cqrollcall.com/content/60/en/Congress_At_Your_Fingertips</a:t>
            </a:r>
            <a:endParaRPr lang="en-US" altLang="en-US" sz="1700" b="1" i="1" dirty="0">
              <a:solidFill>
                <a:schemeClr val="accent5">
                  <a:lumMod val="40000"/>
                  <a:lumOff val="60000"/>
                </a:schemeClr>
              </a:solidFill>
              <a:hlinkClick r:id="rId6"/>
            </a:endParaRPr>
          </a:p>
          <a:p>
            <a:pPr lvl="1">
              <a:lnSpc>
                <a:spcPct val="80000"/>
              </a:lnSpc>
              <a:buFont typeface="Wingdings" pitchFamily="2" charset="2"/>
              <a:buChar char="Ø"/>
            </a:pPr>
            <a:endParaRPr lang="en-US" sz="2000" i="1" dirty="0" smtClean="0"/>
          </a:p>
          <a:p>
            <a:pPr lvl="1">
              <a:lnSpc>
                <a:spcPct val="80000"/>
              </a:lnSpc>
              <a:buFont typeface="Wingdings" pitchFamily="2" charset="2"/>
              <a:buChar char="Ø"/>
            </a:pPr>
            <a:r>
              <a:rPr lang="en-US" sz="2000" b="1" i="1" dirty="0" smtClean="0"/>
              <a:t>Capitol </a:t>
            </a:r>
            <a:r>
              <a:rPr lang="en-US" sz="2000" b="1" i="1" dirty="0"/>
              <a:t>Enquiry: Pocket Directory of </a:t>
            </a:r>
            <a:r>
              <a:rPr lang="en-US" sz="2000" b="1" i="1" dirty="0" smtClean="0"/>
              <a:t>the California </a:t>
            </a:r>
            <a:r>
              <a:rPr lang="en-US" sz="2000" b="1" i="1" dirty="0"/>
              <a:t>Legislature  (red book)</a:t>
            </a:r>
          </a:p>
          <a:p>
            <a:pPr lvl="2">
              <a:lnSpc>
                <a:spcPct val="80000"/>
              </a:lnSpc>
              <a:buNone/>
            </a:pPr>
            <a:r>
              <a:rPr lang="en-US" sz="1700" b="1" i="1" dirty="0"/>
              <a:t>    </a:t>
            </a:r>
            <a:r>
              <a:rPr lang="en-US" altLang="en-US" sz="1700" b="1" i="1" dirty="0" smtClean="0">
                <a:solidFill>
                  <a:schemeClr val="accent5">
                    <a:lumMod val="40000"/>
                    <a:lumOff val="60000"/>
                  </a:schemeClr>
                </a:solidFill>
                <a:hlinkClick r:id="rId7"/>
              </a:rPr>
              <a:t>https://www.govbuddy.com/store/ </a:t>
            </a:r>
            <a:endParaRPr lang="en-US" altLang="en-US" sz="1700" b="1" i="1" dirty="0">
              <a:solidFill>
                <a:schemeClr val="accent5">
                  <a:lumMod val="40000"/>
                  <a:lumOff val="60000"/>
                </a:schemeClr>
              </a:solidFill>
              <a:hlinkClick r:id="rId6"/>
            </a:endParaRPr>
          </a:p>
          <a:p>
            <a:pPr>
              <a:lnSpc>
                <a:spcPct val="80000"/>
              </a:lnSpc>
              <a:buFontTx/>
              <a:buNone/>
            </a:pPr>
            <a:endParaRPr lang="en-US" sz="2400" b="1" i="1" dirty="0"/>
          </a:p>
        </p:txBody>
      </p:sp>
      <p:sp>
        <p:nvSpPr>
          <p:cNvPr id="6" name="Slide Number Placeholder 5"/>
          <p:cNvSpPr>
            <a:spLocks noGrp="1"/>
          </p:cNvSpPr>
          <p:nvPr>
            <p:ph type="sldNum" sz="quarter" idx="15"/>
          </p:nvPr>
        </p:nvSpPr>
        <p:spPr/>
        <p:txBody>
          <a:bodyPr/>
          <a:lstStyle/>
          <a:p>
            <a:r>
              <a:rPr lang="en-US" dirty="0" smtClean="0"/>
              <a:t>12</a:t>
            </a:r>
            <a:endParaRPr lang="en-US" dirty="0"/>
          </a:p>
        </p:txBody>
      </p:sp>
      <p:pic>
        <p:nvPicPr>
          <p:cNvPr id="38916" name="Picture 4"/>
          <p:cNvPicPr>
            <a:picLocks noChangeAspect="1" noChangeArrowheads="1"/>
          </p:cNvPicPr>
          <p:nvPr/>
        </p:nvPicPr>
        <p:blipFill>
          <a:blip r:embed="rId8" cstate="print"/>
          <a:srcRect/>
          <a:stretch>
            <a:fillRect/>
          </a:stretch>
        </p:blipFill>
        <p:spPr bwMode="auto">
          <a:xfrm>
            <a:off x="381000" y="6629400"/>
            <a:ext cx="685800" cy="114300"/>
          </a:xfrm>
          <a:prstGeom prst="rect">
            <a:avLst/>
          </a:prstGeom>
          <a:noFill/>
        </p:spPr>
      </p:pic>
      <p:graphicFrame>
        <p:nvGraphicFramePr>
          <p:cNvPr id="38917"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38961" name="Microsoft WordArt 3.2" r:id="rId9" imgW="2304720" imgH="552240" progId="">
                  <p:embed/>
                </p:oleObj>
              </mc:Choice>
              <mc:Fallback>
                <p:oleObj name="Microsoft WordArt 3.2" r:id="rId9" imgW="2304720" imgH="55224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40966" name="Object 6"/>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41009" name="Microsoft WordArt 3.2" r:id="rId5" imgW="2304720" imgH="552240" progId="">
                  <p:embed/>
                </p:oleObj>
              </mc:Choice>
              <mc:Fallback>
                <p:oleObj name="Microsoft WordArt 3.2" r:id="rId5" imgW="2304720" imgH="5522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242DEA4-84BA-4CF2-A589-8B533DB90732}" type="slidenum">
              <a:rPr lang="en-US" smtClean="0"/>
              <a:pPr/>
              <a:t>14</a:t>
            </a:fld>
            <a:endParaRPr lang="en-US" dirty="0"/>
          </a:p>
        </p:txBody>
      </p:sp>
      <p:pic>
        <p:nvPicPr>
          <p:cNvPr id="2" name="Picture 1"/>
          <p:cNvPicPr>
            <a:picLocks noChangeAspect="1"/>
          </p:cNvPicPr>
          <p:nvPr/>
        </p:nvPicPr>
        <p:blipFill>
          <a:blip r:embed="rId7"/>
          <a:stretch>
            <a:fillRect/>
          </a:stretch>
        </p:blipFill>
        <p:spPr>
          <a:xfrm>
            <a:off x="130426" y="381000"/>
            <a:ext cx="8608189" cy="5029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505200"/>
            <a:ext cx="6096000" cy="1437162"/>
          </a:xfrm>
        </p:spPr>
        <p:txBody>
          <a:bodyPr>
            <a:normAutofit/>
          </a:bodyPr>
          <a:lstStyle/>
          <a:p>
            <a:r>
              <a:rPr lang="en-US" sz="3600" dirty="0" smtClean="0"/>
              <a:t>How Bills Become Laws</a:t>
            </a:r>
            <a:endParaRPr lang="en-US" sz="3600" dirty="0"/>
          </a:p>
        </p:txBody>
      </p:sp>
      <p:sp>
        <p:nvSpPr>
          <p:cNvPr id="3" name="Slide Number Placeholder 2"/>
          <p:cNvSpPr>
            <a:spLocks noGrp="1"/>
          </p:cNvSpPr>
          <p:nvPr>
            <p:ph type="sldNum" sz="quarter" idx="12"/>
          </p:nvPr>
        </p:nvSpPr>
        <p:spPr/>
        <p:txBody>
          <a:bodyPr/>
          <a:lstStyle/>
          <a:p>
            <a:fld id="{9EF09129-042A-406F-9F01-81126D959C7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Where Do Bills Come From?</a:t>
            </a:r>
            <a:endParaRPr lang="en-US" sz="3600" b="1" dirty="0"/>
          </a:p>
        </p:txBody>
      </p:sp>
      <p:sp>
        <p:nvSpPr>
          <p:cNvPr id="3" name="Content Placeholder 2"/>
          <p:cNvSpPr>
            <a:spLocks noGrp="1"/>
          </p:cNvSpPr>
          <p:nvPr>
            <p:ph sz="quarter" idx="1"/>
          </p:nvPr>
        </p:nvSpPr>
        <p:spPr>
          <a:xfrm>
            <a:off x="685800" y="1828800"/>
            <a:ext cx="7467600" cy="4648200"/>
          </a:xfrm>
        </p:spPr>
        <p:txBody>
          <a:bodyPr>
            <a:normAutofit/>
          </a:bodyPr>
          <a:lstStyle/>
          <a:p>
            <a:pPr lvl="1">
              <a:spcBef>
                <a:spcPts val="600"/>
              </a:spcBef>
              <a:spcAft>
                <a:spcPts val="600"/>
              </a:spcAft>
            </a:pPr>
            <a:r>
              <a:rPr lang="en-US" sz="2800" dirty="0" smtClean="0"/>
              <a:t>Governor or other constitutional office</a:t>
            </a:r>
          </a:p>
          <a:p>
            <a:pPr lvl="1">
              <a:spcBef>
                <a:spcPts val="600"/>
              </a:spcBef>
              <a:spcAft>
                <a:spcPts val="600"/>
              </a:spcAft>
            </a:pPr>
            <a:r>
              <a:rPr lang="en-US" sz="2800" dirty="0" smtClean="0"/>
              <a:t>Lobbyists or special interest groups</a:t>
            </a:r>
          </a:p>
          <a:p>
            <a:pPr lvl="1">
              <a:spcBef>
                <a:spcPts val="600"/>
              </a:spcBef>
              <a:spcAft>
                <a:spcPts val="600"/>
              </a:spcAft>
            </a:pPr>
            <a:r>
              <a:rPr lang="en-US" sz="2800" dirty="0" smtClean="0"/>
              <a:t>Legislators and staff</a:t>
            </a:r>
          </a:p>
          <a:p>
            <a:pPr lvl="1">
              <a:spcBef>
                <a:spcPts val="600"/>
              </a:spcBef>
              <a:spcAft>
                <a:spcPts val="600"/>
              </a:spcAft>
            </a:pPr>
            <a:r>
              <a:rPr lang="en-US" sz="2800" dirty="0" smtClean="0"/>
              <a:t>Media sources</a:t>
            </a:r>
          </a:p>
          <a:p>
            <a:pPr lvl="1">
              <a:spcBef>
                <a:spcPts val="600"/>
              </a:spcBef>
              <a:spcAft>
                <a:spcPts val="600"/>
              </a:spcAft>
            </a:pPr>
            <a:r>
              <a:rPr lang="en-US" sz="2800" dirty="0" smtClean="0"/>
              <a:t>Community members and organizations</a:t>
            </a:r>
          </a:p>
          <a:p>
            <a:pPr lvl="1">
              <a:spcBef>
                <a:spcPts val="600"/>
              </a:spcBef>
              <a:spcAft>
                <a:spcPts val="600"/>
              </a:spcAft>
            </a:pPr>
            <a:r>
              <a:rPr lang="en-US" sz="2800" dirty="0" smtClean="0"/>
              <a:t>Citizens</a:t>
            </a:r>
          </a:p>
        </p:txBody>
      </p:sp>
      <p:sp>
        <p:nvSpPr>
          <p:cNvPr id="4" name="Slide Number Placeholder 3"/>
          <p:cNvSpPr>
            <a:spLocks noGrp="1"/>
          </p:cNvSpPr>
          <p:nvPr>
            <p:ph type="sldNum" sz="quarter" idx="15"/>
          </p:nvPr>
        </p:nvSpPr>
        <p:spPr/>
        <p:txBody>
          <a:bodyPr/>
          <a:lstStyle/>
          <a:p>
            <a:fld id="{99CD3291-C0F7-457A-9FFB-AB417604E1B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How Bills Become Laws</a:t>
            </a:r>
            <a:endParaRPr lang="en-US" sz="3600" b="1" dirty="0"/>
          </a:p>
        </p:txBody>
      </p:sp>
      <p:sp>
        <p:nvSpPr>
          <p:cNvPr id="3" name="Content Placeholder 2"/>
          <p:cNvSpPr>
            <a:spLocks noGrp="1"/>
          </p:cNvSpPr>
          <p:nvPr>
            <p:ph sz="quarter" idx="1"/>
          </p:nvPr>
        </p:nvSpPr>
        <p:spPr>
          <a:xfrm>
            <a:off x="838200" y="1676400"/>
            <a:ext cx="7467600" cy="4873752"/>
          </a:xfrm>
        </p:spPr>
        <p:txBody>
          <a:bodyPr>
            <a:normAutofit/>
          </a:bodyPr>
          <a:lstStyle/>
          <a:p>
            <a:pPr>
              <a:buNone/>
            </a:pPr>
            <a:endParaRPr lang="en-US" sz="3200" dirty="0" smtClean="0">
              <a:sym typeface="Wingdings 3" pitchFamily="18" charset="2"/>
            </a:endParaRPr>
          </a:p>
          <a:p>
            <a:pPr>
              <a:buNone/>
            </a:pPr>
            <a:endParaRPr lang="en-US" sz="3200" dirty="0" smtClean="0">
              <a:sym typeface="Wingdings 3" pitchFamily="18" charset="2"/>
            </a:endParaRPr>
          </a:p>
          <a:p>
            <a:pPr>
              <a:buFont typeface="Wingdings" pitchFamily="2" charset="2"/>
              <a:buChar char="Ø"/>
            </a:pPr>
            <a:r>
              <a:rPr lang="en-US" sz="3200" dirty="0" smtClean="0">
                <a:sym typeface="Wingdings 3" pitchFamily="18" charset="2"/>
              </a:rPr>
              <a:t>Passing a law</a:t>
            </a:r>
          </a:p>
        </p:txBody>
      </p:sp>
      <p:sp>
        <p:nvSpPr>
          <p:cNvPr id="4" name="Slide Number Placeholder 3"/>
          <p:cNvSpPr>
            <a:spLocks noGrp="1"/>
          </p:cNvSpPr>
          <p:nvPr>
            <p:ph type="sldNum" sz="quarter" idx="15"/>
          </p:nvPr>
        </p:nvSpPr>
        <p:spPr/>
        <p:txBody>
          <a:bodyPr/>
          <a:lstStyle/>
          <a:p>
            <a:fld id="{99CD3291-C0F7-457A-9FFB-AB417604E1B6}" type="slidenum">
              <a:rPr lang="en-US" smtClean="0"/>
              <a:pPr/>
              <a:t>17</a:t>
            </a:fld>
            <a:endParaRPr lang="en-US" dirty="0"/>
          </a:p>
        </p:txBody>
      </p:sp>
      <p:pic>
        <p:nvPicPr>
          <p:cNvPr id="212994" name="Picture 2" descr="http://www.rideboldly.org/wp-content/uploads/2010/05/bill.jpg"/>
          <p:cNvPicPr>
            <a:picLocks noChangeAspect="1" noChangeArrowheads="1"/>
          </p:cNvPicPr>
          <p:nvPr/>
        </p:nvPicPr>
        <p:blipFill>
          <a:blip r:embed="rId3" cstate="print"/>
          <a:srcRect/>
          <a:stretch>
            <a:fillRect/>
          </a:stretch>
        </p:blipFill>
        <p:spPr bwMode="auto">
          <a:xfrm>
            <a:off x="4724400" y="2057400"/>
            <a:ext cx="3133725" cy="32829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83820"/>
            <a:ext cx="7543800" cy="533400"/>
          </a:xfrm>
        </p:spPr>
        <p:txBody>
          <a:bodyPr>
            <a:normAutofit fontScale="90000"/>
          </a:bodyPr>
          <a:lstStyle/>
          <a:p>
            <a:r>
              <a:rPr lang="en-US" b="1" dirty="0" smtClean="0"/>
              <a:t>Fill in the Blanks</a:t>
            </a:r>
            <a:endParaRPr lang="en-US" b="1" dirty="0"/>
          </a:p>
        </p:txBody>
      </p:sp>
      <p:sp>
        <p:nvSpPr>
          <p:cNvPr id="11" name="Slide Number Placeholder 10"/>
          <p:cNvSpPr>
            <a:spLocks noGrp="1"/>
          </p:cNvSpPr>
          <p:nvPr>
            <p:ph type="sldNum" sz="quarter" idx="11"/>
          </p:nvPr>
        </p:nvSpPr>
        <p:spPr/>
        <p:txBody>
          <a:bodyPr/>
          <a:lstStyle/>
          <a:p>
            <a:fld id="{9EF09129-042A-406F-9F01-81126D959C7D}" type="slidenum">
              <a:rPr lang="en-US" smtClean="0"/>
              <a:pPr/>
              <a:t>18</a:t>
            </a:fld>
            <a:endParaRPr lang="en-US" dirty="0"/>
          </a:p>
        </p:txBody>
      </p:sp>
      <p:sp>
        <p:nvSpPr>
          <p:cNvPr id="4" name="Oval 3"/>
          <p:cNvSpPr/>
          <p:nvPr/>
        </p:nvSpPr>
        <p:spPr>
          <a:xfrm>
            <a:off x="1828800" y="2438400"/>
            <a:ext cx="1600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Oval 4"/>
          <p:cNvSpPr/>
          <p:nvPr/>
        </p:nvSpPr>
        <p:spPr>
          <a:xfrm>
            <a:off x="5486400" y="2362200"/>
            <a:ext cx="1600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4114800"/>
            <a:ext cx="14478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p:cNvSpPr/>
          <p:nvPr/>
        </p:nvSpPr>
        <p:spPr>
          <a:xfrm>
            <a:off x="5486400" y="3200400"/>
            <a:ext cx="1600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00200" y="5105400"/>
            <a:ext cx="1600200"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29200" y="5181600"/>
            <a:ext cx="28956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952500" y="624840"/>
            <a:ext cx="6324600" cy="60535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5"/>
          </p:nvPr>
        </p:nvSpPr>
        <p:spPr/>
        <p:txBody>
          <a:bodyPr/>
          <a:lstStyle/>
          <a:p>
            <a:fld id="{99CD3291-C0F7-457A-9FFB-AB417604E1B6}" type="slidenum">
              <a:rPr lang="en-US" smtClean="0"/>
              <a:pPr/>
              <a:t>19</a:t>
            </a:fld>
            <a:endParaRPr lang="en-US" dirty="0"/>
          </a:p>
        </p:txBody>
      </p:sp>
      <p:pic>
        <p:nvPicPr>
          <p:cNvPr id="47108"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47109"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47179"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7110" name="Picture 6"/>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pic>
        <p:nvPicPr>
          <p:cNvPr id="31" name="Picture 30"/>
          <p:cNvPicPr>
            <a:picLocks noChangeAspect="1"/>
          </p:cNvPicPr>
          <p:nvPr/>
        </p:nvPicPr>
        <p:blipFill>
          <a:blip r:embed="rId7"/>
          <a:stretch>
            <a:fillRect/>
          </a:stretch>
        </p:blipFill>
        <p:spPr>
          <a:xfrm>
            <a:off x="1333500" y="37772"/>
            <a:ext cx="6019800" cy="67364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1" name="Rectangle 13"/>
          <p:cNvSpPr>
            <a:spLocks noGrp="1" noChangeArrowheads="1"/>
          </p:cNvSpPr>
          <p:nvPr>
            <p:ph type="title"/>
          </p:nvPr>
        </p:nvSpPr>
        <p:spPr>
          <a:xfrm>
            <a:off x="152400" y="457200"/>
            <a:ext cx="8534400" cy="1143000"/>
          </a:xfrm>
        </p:spPr>
        <p:txBody>
          <a:bodyPr>
            <a:noAutofit/>
          </a:bodyPr>
          <a:lstStyle/>
          <a:p>
            <a:pPr algn="ctr"/>
            <a:r>
              <a:rPr lang="en-US" sz="3600" b="1" dirty="0" smtClean="0"/>
              <a:t>Who Signs a Bill &amp; Makes it Law</a:t>
            </a:r>
            <a:endParaRPr lang="en-US" sz="3600" b="1" dirty="0"/>
          </a:p>
        </p:txBody>
      </p:sp>
      <p:sp>
        <p:nvSpPr>
          <p:cNvPr id="6" name="Content Placeholder 5"/>
          <p:cNvSpPr>
            <a:spLocks noGrp="1"/>
          </p:cNvSpPr>
          <p:nvPr>
            <p:ph sz="quarter" idx="1"/>
          </p:nvPr>
        </p:nvSpPr>
        <p:spPr>
          <a:xfrm>
            <a:off x="1219200" y="1752600"/>
            <a:ext cx="7467600" cy="4873752"/>
          </a:xfrm>
        </p:spPr>
        <p:txBody>
          <a:bodyPr>
            <a:normAutofit/>
          </a:bodyPr>
          <a:lstStyle/>
          <a:p>
            <a:endParaRPr lang="en-US" sz="2800" dirty="0" smtClean="0"/>
          </a:p>
          <a:p>
            <a:pPr>
              <a:buFont typeface="Wingdings" pitchFamily="2" charset="2"/>
              <a:buChar char="Ø"/>
            </a:pPr>
            <a:r>
              <a:rPr lang="en-US" sz="3000" dirty="0" smtClean="0"/>
              <a:t>Federal level:</a:t>
            </a:r>
            <a:r>
              <a:rPr lang="en-US" sz="2800" dirty="0" smtClean="0"/>
              <a:t> </a:t>
            </a:r>
            <a:r>
              <a:rPr lang="en-US" sz="2800" b="1" dirty="0" smtClean="0"/>
              <a:t>President</a:t>
            </a:r>
          </a:p>
          <a:p>
            <a:pPr>
              <a:buNone/>
            </a:pPr>
            <a:endParaRPr lang="en-US" sz="2800" dirty="0" smtClean="0"/>
          </a:p>
          <a:p>
            <a:pPr>
              <a:buFont typeface="Wingdings" pitchFamily="2" charset="2"/>
              <a:buChar char="Ø"/>
            </a:pPr>
            <a:r>
              <a:rPr lang="en-US" sz="3000" dirty="0" smtClean="0"/>
              <a:t>State Level: </a:t>
            </a:r>
            <a:r>
              <a:rPr lang="en-US" sz="2800" b="1" dirty="0" smtClean="0"/>
              <a:t>Governor</a:t>
            </a:r>
            <a:endParaRPr lang="en-US" sz="2800" b="1" dirty="0"/>
          </a:p>
        </p:txBody>
      </p:sp>
      <p:sp>
        <p:nvSpPr>
          <p:cNvPr id="5" name="Slide Number Placeholder 4"/>
          <p:cNvSpPr>
            <a:spLocks noGrp="1"/>
          </p:cNvSpPr>
          <p:nvPr>
            <p:ph type="sldNum" sz="quarter" idx="15"/>
          </p:nvPr>
        </p:nvSpPr>
        <p:spPr/>
        <p:txBody>
          <a:bodyPr/>
          <a:lstStyle/>
          <a:p>
            <a:fld id="{99CD3291-C0F7-457A-9FFB-AB417604E1B6}" type="slidenum">
              <a:rPr lang="en-US" smtClean="0"/>
              <a:pPr/>
              <a:t>21</a:t>
            </a:fld>
            <a:endParaRPr lang="en-US" dirty="0"/>
          </a:p>
        </p:txBody>
      </p:sp>
      <p:pic>
        <p:nvPicPr>
          <p:cNvPr id="104453" name="Picture 5"/>
          <p:cNvPicPr>
            <a:picLocks noChangeAspect="1" noChangeArrowheads="1"/>
          </p:cNvPicPr>
          <p:nvPr/>
        </p:nvPicPr>
        <p:blipFill>
          <a:blip r:embed="rId3" cstate="print"/>
          <a:srcRect/>
          <a:stretch>
            <a:fillRect/>
          </a:stretch>
        </p:blipFill>
        <p:spPr bwMode="auto">
          <a:xfrm>
            <a:off x="381000" y="6629400"/>
            <a:ext cx="685800" cy="1143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04800"/>
            <a:ext cx="8229600" cy="808038"/>
          </a:xfrm>
        </p:spPr>
        <p:txBody>
          <a:bodyPr>
            <a:normAutofit/>
          </a:bodyPr>
          <a:lstStyle/>
          <a:p>
            <a:r>
              <a:rPr lang="en-US" sz="3200" b="1" dirty="0"/>
              <a:t>Regulation and Implementation</a:t>
            </a:r>
          </a:p>
        </p:txBody>
      </p:sp>
      <p:sp>
        <p:nvSpPr>
          <p:cNvPr id="69635" name="Rectangle 3"/>
          <p:cNvSpPr>
            <a:spLocks noGrp="1" noChangeArrowheads="1"/>
          </p:cNvSpPr>
          <p:nvPr>
            <p:ph type="body" sz="half" idx="1"/>
          </p:nvPr>
        </p:nvSpPr>
        <p:spPr>
          <a:xfrm>
            <a:off x="381000" y="1447800"/>
            <a:ext cx="7391400" cy="4876800"/>
          </a:xfrm>
        </p:spPr>
        <p:txBody>
          <a:bodyPr>
            <a:normAutofit/>
          </a:bodyPr>
          <a:lstStyle/>
          <a:p>
            <a:pPr marL="457200" lvl="1" indent="-342900">
              <a:lnSpc>
                <a:spcPct val="80000"/>
              </a:lnSpc>
              <a:spcBef>
                <a:spcPts val="600"/>
              </a:spcBef>
              <a:spcAft>
                <a:spcPts val="600"/>
              </a:spcAft>
            </a:pPr>
            <a:r>
              <a:rPr lang="en-US" sz="2600" dirty="0"/>
              <a:t>Draft </a:t>
            </a:r>
            <a:r>
              <a:rPr lang="en-US" sz="2600" dirty="0" smtClean="0"/>
              <a:t>regulations*</a:t>
            </a:r>
            <a:endParaRPr lang="en-US" sz="2600" dirty="0"/>
          </a:p>
          <a:p>
            <a:pPr marL="457200" lvl="1" indent="-342900">
              <a:lnSpc>
                <a:spcPct val="80000"/>
              </a:lnSpc>
              <a:spcBef>
                <a:spcPts val="600"/>
              </a:spcBef>
              <a:spcAft>
                <a:spcPts val="600"/>
              </a:spcAft>
            </a:pPr>
            <a:r>
              <a:rPr lang="en-US" sz="2600" dirty="0"/>
              <a:t>Publish in Federal or State Register</a:t>
            </a:r>
          </a:p>
          <a:p>
            <a:pPr marL="457200" lvl="1" indent="-342900">
              <a:lnSpc>
                <a:spcPct val="80000"/>
              </a:lnSpc>
              <a:spcBef>
                <a:spcPts val="600"/>
              </a:spcBef>
              <a:spcAft>
                <a:spcPts val="600"/>
              </a:spcAft>
            </a:pPr>
            <a:r>
              <a:rPr lang="en-US" sz="2600" dirty="0" smtClean="0"/>
              <a:t>Allow for public </a:t>
            </a:r>
            <a:r>
              <a:rPr lang="en-US" sz="2600" dirty="0"/>
              <a:t>comment/public </a:t>
            </a:r>
            <a:r>
              <a:rPr lang="en-US" sz="2600" dirty="0" smtClean="0"/>
              <a:t>hearing*</a:t>
            </a:r>
            <a:endParaRPr lang="en-US" sz="2600" dirty="0"/>
          </a:p>
          <a:p>
            <a:pPr marL="457200" lvl="1" indent="-342900">
              <a:lnSpc>
                <a:spcPct val="80000"/>
              </a:lnSpc>
              <a:spcBef>
                <a:spcPts val="600"/>
              </a:spcBef>
              <a:spcAft>
                <a:spcPts val="600"/>
              </a:spcAft>
            </a:pPr>
            <a:r>
              <a:rPr lang="en-US" sz="2600" dirty="0"/>
              <a:t>Respond to comments</a:t>
            </a:r>
          </a:p>
          <a:p>
            <a:pPr marL="457200" lvl="1" indent="-342900">
              <a:lnSpc>
                <a:spcPct val="80000"/>
              </a:lnSpc>
              <a:spcBef>
                <a:spcPts val="600"/>
              </a:spcBef>
              <a:spcAft>
                <a:spcPts val="600"/>
              </a:spcAft>
            </a:pPr>
            <a:r>
              <a:rPr lang="en-US" sz="2600" dirty="0"/>
              <a:t>Make revisions</a:t>
            </a:r>
          </a:p>
          <a:p>
            <a:pPr marL="457200" lvl="1" indent="-342900">
              <a:lnSpc>
                <a:spcPct val="80000"/>
              </a:lnSpc>
              <a:spcBef>
                <a:spcPts val="600"/>
              </a:spcBef>
              <a:spcAft>
                <a:spcPts val="600"/>
              </a:spcAft>
            </a:pPr>
            <a:r>
              <a:rPr lang="en-US" sz="2600" dirty="0"/>
              <a:t>Publish in Register</a:t>
            </a:r>
          </a:p>
          <a:p>
            <a:pPr marL="457200" lvl="1" indent="-342900">
              <a:lnSpc>
                <a:spcPct val="80000"/>
              </a:lnSpc>
              <a:spcBef>
                <a:spcPts val="600"/>
              </a:spcBef>
              <a:spcAft>
                <a:spcPts val="600"/>
              </a:spcAft>
            </a:pPr>
            <a:r>
              <a:rPr lang="en-US" sz="2600" dirty="0"/>
              <a:t>Go into effect</a:t>
            </a:r>
          </a:p>
          <a:p>
            <a:pPr marL="457200" lvl="1" indent="-342900">
              <a:lnSpc>
                <a:spcPct val="80000"/>
              </a:lnSpc>
              <a:spcBef>
                <a:spcPts val="600"/>
              </a:spcBef>
              <a:spcAft>
                <a:spcPts val="600"/>
              </a:spcAft>
            </a:pPr>
            <a:r>
              <a:rPr lang="en-US" sz="2600" dirty="0" smtClean="0"/>
              <a:t>Become implemented </a:t>
            </a:r>
            <a:r>
              <a:rPr lang="en-US" sz="2600" dirty="0"/>
              <a:t>by agency</a:t>
            </a:r>
            <a:endParaRPr lang="en-US" sz="2600" i="1" dirty="0"/>
          </a:p>
          <a:p>
            <a:pPr marL="0" indent="0">
              <a:lnSpc>
                <a:spcPct val="80000"/>
              </a:lnSpc>
              <a:buFontTx/>
              <a:buNone/>
            </a:pPr>
            <a:endParaRPr lang="en-US" sz="2600" dirty="0"/>
          </a:p>
          <a:p>
            <a:pPr marL="0" indent="0" algn="r">
              <a:lnSpc>
                <a:spcPct val="80000"/>
              </a:lnSpc>
              <a:buFontTx/>
              <a:buNone/>
            </a:pPr>
            <a:r>
              <a:rPr lang="en-US" sz="2000" dirty="0" smtClean="0"/>
              <a:t>* </a:t>
            </a:r>
            <a:r>
              <a:rPr lang="en-US" sz="2000" i="1" dirty="0" smtClean="0"/>
              <a:t>A good place to provide input</a:t>
            </a:r>
            <a:r>
              <a:rPr lang="en-US" sz="800" dirty="0"/>
              <a:t>	</a:t>
            </a:r>
          </a:p>
        </p:txBody>
      </p:sp>
      <p:sp>
        <p:nvSpPr>
          <p:cNvPr id="8" name="Slide Number Placeholder 7"/>
          <p:cNvSpPr>
            <a:spLocks noGrp="1"/>
          </p:cNvSpPr>
          <p:nvPr>
            <p:ph type="sldNum" sz="quarter" idx="12"/>
          </p:nvPr>
        </p:nvSpPr>
        <p:spPr/>
        <p:txBody>
          <a:bodyPr/>
          <a:lstStyle/>
          <a:p>
            <a:r>
              <a:rPr lang="en-US" dirty="0" smtClean="0"/>
              <a:t>3.</a:t>
            </a:r>
            <a:fld id="{06BB236C-8FDF-4603-B6F9-CBC82694F06A}" type="slidenum">
              <a:rPr lang="en-US" smtClean="0"/>
              <a:pPr/>
              <a:t>22</a:t>
            </a:fld>
            <a:endParaRPr lang="en-US" dirty="0"/>
          </a:p>
        </p:txBody>
      </p:sp>
      <p:sp>
        <p:nvSpPr>
          <p:cNvPr id="69638" name="Text Box 6"/>
          <p:cNvSpPr txBox="1">
            <a:spLocks noChangeArrowheads="1"/>
          </p:cNvSpPr>
          <p:nvPr/>
        </p:nvSpPr>
        <p:spPr bwMode="auto">
          <a:xfrm>
            <a:off x="3810000" y="6400800"/>
            <a:ext cx="5334000" cy="214313"/>
          </a:xfrm>
          <a:prstGeom prst="rect">
            <a:avLst/>
          </a:prstGeom>
          <a:noFill/>
          <a:ln w="9525">
            <a:noFill/>
            <a:miter lim="800000"/>
            <a:headEnd/>
            <a:tailEnd/>
          </a:ln>
          <a:effectLst/>
        </p:spPr>
        <p:txBody>
          <a:bodyPr>
            <a:spAutoFit/>
          </a:bodyPr>
          <a:lstStyle/>
          <a:p>
            <a:pPr>
              <a:spcBef>
                <a:spcPct val="50000"/>
              </a:spcBef>
            </a:pPr>
            <a:r>
              <a:rPr lang="en-US" sz="800" i="1" dirty="0"/>
              <a:t>Public Policy Advocacy:: A Grassroots Guide, The Statewide Parent Advocacy Network, </a:t>
            </a:r>
            <a:r>
              <a:rPr lang="en-US" sz="800" i="1" dirty="0">
                <a:hlinkClick r:id="rId4"/>
              </a:rPr>
              <a:t>span@spannj.org</a:t>
            </a:r>
            <a:endParaRPr lang="en-US" sz="800" i="1" dirty="0"/>
          </a:p>
        </p:txBody>
      </p:sp>
      <p:pic>
        <p:nvPicPr>
          <p:cNvPr id="69639" name="Picture 7"/>
          <p:cNvPicPr>
            <a:picLocks noChangeAspect="1" noChangeArrowheads="1"/>
          </p:cNvPicPr>
          <p:nvPr/>
        </p:nvPicPr>
        <p:blipFill>
          <a:blip r:embed="rId5" cstate="print"/>
          <a:srcRect/>
          <a:stretch>
            <a:fillRect/>
          </a:stretch>
        </p:blipFill>
        <p:spPr bwMode="auto">
          <a:xfrm>
            <a:off x="381000" y="6629400"/>
            <a:ext cx="685800" cy="114300"/>
          </a:xfrm>
          <a:prstGeom prst="rect">
            <a:avLst/>
          </a:prstGeom>
          <a:noFill/>
        </p:spPr>
      </p:pic>
      <p:graphicFrame>
        <p:nvGraphicFramePr>
          <p:cNvPr id="69640" name="Object 8"/>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69683" name="Microsoft WordArt 3.2" r:id="rId6" imgW="2304720" imgH="552240" progId="">
                  <p:embed/>
                </p:oleObj>
              </mc:Choice>
              <mc:Fallback>
                <p:oleObj name="Microsoft WordArt 3.2" r:id="rId6" imgW="2304720" imgH="55224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extBox 8"/>
          <p:cNvSpPr txBox="1"/>
          <p:nvPr/>
        </p:nvSpPr>
        <p:spPr>
          <a:xfrm>
            <a:off x="8229600" y="5791200"/>
            <a:ext cx="381000" cy="307777"/>
          </a:xfrm>
          <a:prstGeom prst="rect">
            <a:avLst/>
          </a:prstGeom>
          <a:noFill/>
        </p:spPr>
        <p:txBody>
          <a:bodyPr wrap="square" rtlCol="0">
            <a:spAutoFit/>
          </a:bodyPr>
          <a:lstStyle/>
          <a:p>
            <a:r>
              <a:rPr lang="en-US" sz="1400" b="1" dirty="0" smtClean="0">
                <a:solidFill>
                  <a:srgbClr val="FFFFFF"/>
                </a:solidFill>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124200"/>
            <a:ext cx="6172200" cy="1894362"/>
          </a:xfrm>
        </p:spPr>
        <p:txBody>
          <a:bodyPr>
            <a:normAutofit/>
          </a:bodyPr>
          <a:lstStyle/>
          <a:p>
            <a:r>
              <a:rPr lang="en-US" sz="3600" dirty="0" smtClean="0"/>
              <a:t>The California </a:t>
            </a:r>
            <a:br>
              <a:rPr lang="en-US" sz="3600" dirty="0" smtClean="0"/>
            </a:br>
            <a:r>
              <a:rPr lang="en-US" sz="3600" dirty="0" smtClean="0"/>
              <a:t>Budget Process</a:t>
            </a:r>
            <a:endParaRPr lang="en-US" sz="3600" dirty="0"/>
          </a:p>
        </p:txBody>
      </p:sp>
      <p:sp>
        <p:nvSpPr>
          <p:cNvPr id="3" name="Slide Number Placeholder 2"/>
          <p:cNvSpPr>
            <a:spLocks noGrp="1"/>
          </p:cNvSpPr>
          <p:nvPr>
            <p:ph type="sldNum" sz="quarter" idx="12"/>
          </p:nvPr>
        </p:nvSpPr>
        <p:spPr/>
        <p:txBody>
          <a:bodyPr/>
          <a:lstStyle/>
          <a:p>
            <a:fld id="{9EF09129-042A-406F-9F01-81126D959C7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05000" y="381000"/>
            <a:ext cx="6172200" cy="1143000"/>
          </a:xfrm>
        </p:spPr>
        <p:txBody>
          <a:bodyPr>
            <a:normAutofit/>
          </a:bodyPr>
          <a:lstStyle/>
          <a:p>
            <a:r>
              <a:rPr lang="en-US" sz="3600" b="1" dirty="0"/>
              <a:t>The Budget Process</a:t>
            </a:r>
          </a:p>
        </p:txBody>
      </p:sp>
      <p:sp>
        <p:nvSpPr>
          <p:cNvPr id="53251" name="Rectangle 3"/>
          <p:cNvSpPr>
            <a:spLocks noGrp="1" noChangeArrowheads="1"/>
          </p:cNvSpPr>
          <p:nvPr>
            <p:ph sz="quarter" idx="1"/>
          </p:nvPr>
        </p:nvSpPr>
        <p:spPr>
          <a:xfrm>
            <a:off x="1219200" y="1676400"/>
            <a:ext cx="7467600" cy="4873752"/>
          </a:xfrm>
        </p:spPr>
        <p:txBody>
          <a:bodyPr/>
          <a:lstStyle/>
          <a:p>
            <a:pPr>
              <a:buClr>
                <a:srgbClr val="FF0066"/>
              </a:buClr>
              <a:buFont typeface="Wingdings 3" pitchFamily="18" charset="2"/>
              <a:buChar char=""/>
            </a:pPr>
            <a:endParaRPr lang="en-US" dirty="0"/>
          </a:p>
          <a:p>
            <a:pPr>
              <a:buClr>
                <a:schemeClr val="accent3"/>
              </a:buClr>
              <a:buFont typeface="Wingdings 3" pitchFamily="18" charset="2"/>
              <a:buChar char=""/>
            </a:pPr>
            <a:r>
              <a:rPr lang="en-US" dirty="0"/>
              <a:t> </a:t>
            </a:r>
            <a:r>
              <a:rPr lang="en-US" sz="2600" dirty="0"/>
              <a:t>Why is the budget important to you?</a:t>
            </a:r>
          </a:p>
          <a:p>
            <a:pPr>
              <a:buClr>
                <a:schemeClr val="accent3"/>
              </a:buClr>
              <a:buFont typeface="Wingdings 3" pitchFamily="18" charset="2"/>
              <a:buChar char=""/>
            </a:pPr>
            <a:endParaRPr lang="en-US" sz="2600" dirty="0"/>
          </a:p>
          <a:p>
            <a:pPr>
              <a:buClr>
                <a:schemeClr val="accent3"/>
              </a:buClr>
              <a:buFont typeface="Wingdings 3" pitchFamily="18" charset="2"/>
              <a:buChar char=""/>
            </a:pPr>
            <a:r>
              <a:rPr lang="en-US" sz="2600" dirty="0"/>
              <a:t> Why is it an important policy-making tool?</a:t>
            </a:r>
          </a:p>
          <a:p>
            <a:pPr>
              <a:buClr>
                <a:schemeClr val="accent3"/>
              </a:buClr>
              <a:buFont typeface="Wingdings 3" pitchFamily="18" charset="2"/>
              <a:buNone/>
            </a:pPr>
            <a:endParaRPr lang="en-US" sz="2600" dirty="0"/>
          </a:p>
          <a:p>
            <a:pPr>
              <a:buClr>
                <a:schemeClr val="accent3"/>
              </a:buClr>
              <a:buFont typeface="Wingdings 3" pitchFamily="18" charset="2"/>
              <a:buChar char=""/>
            </a:pPr>
            <a:r>
              <a:rPr lang="en-US" sz="2600" dirty="0"/>
              <a:t> What is the budget </a:t>
            </a:r>
            <a:r>
              <a:rPr lang="en-US" sz="2600" dirty="0" smtClean="0"/>
              <a:t>process?</a:t>
            </a:r>
            <a:endParaRPr lang="en-US" sz="2600"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25</a:t>
            </a:fld>
            <a:endParaRPr lang="en-US" dirty="0"/>
          </a:p>
        </p:txBody>
      </p:sp>
      <p:pic>
        <p:nvPicPr>
          <p:cNvPr id="53252"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53253"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53297"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3254" name="Picture 6" descr="C:\Program Files\Microsoft Office\MEDIA\CAGCAT10\j0222015.wmf"/>
          <p:cNvPicPr>
            <a:picLocks noChangeAspect="1" noChangeArrowheads="1"/>
          </p:cNvPicPr>
          <p:nvPr/>
        </p:nvPicPr>
        <p:blipFill>
          <a:blip r:embed="rId7" cstate="print"/>
          <a:srcRect/>
          <a:stretch>
            <a:fillRect/>
          </a:stretch>
        </p:blipFill>
        <p:spPr bwMode="auto">
          <a:xfrm>
            <a:off x="457200" y="457200"/>
            <a:ext cx="1371600" cy="137653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808038"/>
          </a:xfrm>
        </p:spPr>
        <p:txBody>
          <a:bodyPr>
            <a:normAutofit/>
          </a:bodyPr>
          <a:lstStyle/>
          <a:p>
            <a:r>
              <a:rPr lang="en-US" sz="3200" b="1" dirty="0" smtClean="0"/>
              <a:t>Basic Requirements</a:t>
            </a:r>
            <a:endParaRPr lang="en-US" sz="3200" b="1" dirty="0"/>
          </a:p>
        </p:txBody>
      </p:sp>
      <p:sp>
        <p:nvSpPr>
          <p:cNvPr id="3" name="Content Placeholder 2"/>
          <p:cNvSpPr>
            <a:spLocks noGrp="1"/>
          </p:cNvSpPr>
          <p:nvPr>
            <p:ph sz="quarter" idx="1"/>
          </p:nvPr>
        </p:nvSpPr>
        <p:spPr>
          <a:xfrm>
            <a:off x="533400" y="1295400"/>
            <a:ext cx="8077200" cy="4873752"/>
          </a:xfrm>
        </p:spPr>
        <p:txBody>
          <a:bodyPr>
            <a:normAutofit fontScale="92500" lnSpcReduction="20000"/>
          </a:bodyPr>
          <a:lstStyle/>
          <a:p>
            <a:pPr>
              <a:spcAft>
                <a:spcPts val="600"/>
              </a:spcAft>
            </a:pPr>
            <a:r>
              <a:rPr lang="en-US" sz="2600" b="1" dirty="0" smtClean="0"/>
              <a:t>January 10 </a:t>
            </a:r>
            <a:r>
              <a:rPr lang="en-US" sz="2400" dirty="0" smtClean="0"/>
              <a:t>– Budget is presented by the Governor and introduced by the chairs of the Budget Committee in each house.</a:t>
            </a:r>
          </a:p>
          <a:p>
            <a:pPr>
              <a:spcAft>
                <a:spcPts val="600"/>
              </a:spcAft>
            </a:pPr>
            <a:r>
              <a:rPr lang="en-US" sz="2600" b="1" dirty="0" smtClean="0"/>
              <a:t>May 10 </a:t>
            </a:r>
            <a:r>
              <a:rPr lang="en-US" sz="2400" dirty="0" smtClean="0"/>
              <a:t>– Governor updates the budget proposal to reflect more accurate revenue and cost data. </a:t>
            </a:r>
            <a:r>
              <a:rPr lang="en-US" dirty="0" smtClean="0"/>
              <a:t>This is called the May Revision.</a:t>
            </a:r>
            <a:endParaRPr lang="en-US" sz="2400" dirty="0" smtClean="0"/>
          </a:p>
          <a:p>
            <a:pPr>
              <a:spcAft>
                <a:spcPts val="600"/>
              </a:spcAft>
            </a:pPr>
            <a:r>
              <a:rPr lang="en-US" sz="2400" dirty="0" smtClean="0"/>
              <a:t>Because budget contains both appropriations and an urgency clause, it must be approved by a </a:t>
            </a:r>
            <a:r>
              <a:rPr lang="en-US" sz="2600" b="1" dirty="0" smtClean="0"/>
              <a:t>2/3 vote </a:t>
            </a:r>
            <a:r>
              <a:rPr lang="en-US" sz="2400" dirty="0" smtClean="0"/>
              <a:t>in each house.</a:t>
            </a:r>
          </a:p>
          <a:p>
            <a:pPr>
              <a:spcAft>
                <a:spcPts val="600"/>
              </a:spcAft>
            </a:pPr>
            <a:r>
              <a:rPr lang="en-US" sz="2400" dirty="0" smtClean="0"/>
              <a:t>The independent legislative analyst prepares a detailed </a:t>
            </a:r>
            <a:r>
              <a:rPr lang="en-US" sz="2600" b="1" dirty="0" smtClean="0"/>
              <a:t>analysis</a:t>
            </a:r>
            <a:r>
              <a:rPr lang="en-US" sz="2400" dirty="0" smtClean="0"/>
              <a:t> of both the January budget and the May Revision.</a:t>
            </a:r>
          </a:p>
          <a:p>
            <a:pPr>
              <a:spcAft>
                <a:spcPts val="600"/>
              </a:spcAft>
            </a:pPr>
            <a:r>
              <a:rPr lang="en-US" b="1" dirty="0" smtClean="0"/>
              <a:t>June 15 </a:t>
            </a:r>
            <a:r>
              <a:rPr lang="en-US" dirty="0" smtClean="0"/>
              <a:t>– The constitutional deadline for lawmakers to pass the budget bill.</a:t>
            </a:r>
            <a:endParaRPr lang="en-US" sz="2400" dirty="0"/>
          </a:p>
        </p:txBody>
      </p:sp>
      <p:sp>
        <p:nvSpPr>
          <p:cNvPr id="4" name="Slide Number Placeholder 3"/>
          <p:cNvSpPr>
            <a:spLocks noGrp="1"/>
          </p:cNvSpPr>
          <p:nvPr>
            <p:ph type="sldNum" sz="quarter" idx="15"/>
          </p:nvPr>
        </p:nvSpPr>
        <p:spPr/>
        <p:txBody>
          <a:bodyPr/>
          <a:lstStyle/>
          <a:p>
            <a:fld id="{99CD3291-C0F7-457A-9FFB-AB417604E1B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200400"/>
            <a:ext cx="6172200" cy="1589562"/>
          </a:xfrm>
        </p:spPr>
        <p:txBody>
          <a:bodyPr>
            <a:normAutofit/>
          </a:bodyPr>
          <a:lstStyle/>
          <a:p>
            <a:r>
              <a:rPr lang="en-US" sz="3600" b="1" dirty="0" smtClean="0"/>
              <a:t>Providing Testimony</a:t>
            </a:r>
            <a:endParaRPr lang="en-US" sz="3600" b="1" dirty="0"/>
          </a:p>
        </p:txBody>
      </p:sp>
      <p:sp>
        <p:nvSpPr>
          <p:cNvPr id="3" name="Slide Number Placeholder 2"/>
          <p:cNvSpPr>
            <a:spLocks noGrp="1"/>
          </p:cNvSpPr>
          <p:nvPr>
            <p:ph type="sldNum" sz="quarter" idx="12"/>
          </p:nvPr>
        </p:nvSpPr>
        <p:spPr/>
        <p:txBody>
          <a:bodyPr/>
          <a:lstStyle/>
          <a:p>
            <a:fld id="{9EF09129-042A-406F-9F01-81126D959C7D}"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2400" y="228600"/>
            <a:ext cx="8458200" cy="762000"/>
          </a:xfrm>
        </p:spPr>
        <p:txBody>
          <a:bodyPr>
            <a:normAutofit/>
          </a:bodyPr>
          <a:lstStyle/>
          <a:p>
            <a:pPr algn="ctr"/>
            <a:r>
              <a:rPr lang="en-US" sz="3400" b="1" dirty="0"/>
              <a:t>Giving Effective Public Testimony</a:t>
            </a:r>
          </a:p>
        </p:txBody>
      </p:sp>
      <p:sp>
        <p:nvSpPr>
          <p:cNvPr id="87043" name="Rectangle 3"/>
          <p:cNvSpPr>
            <a:spLocks noGrp="1" noChangeArrowheads="1"/>
          </p:cNvSpPr>
          <p:nvPr>
            <p:ph sz="quarter" idx="1"/>
          </p:nvPr>
        </p:nvSpPr>
        <p:spPr>
          <a:xfrm>
            <a:off x="304800" y="1371600"/>
            <a:ext cx="4648200" cy="3276600"/>
          </a:xfrm>
        </p:spPr>
        <p:txBody>
          <a:bodyPr>
            <a:noAutofit/>
          </a:bodyPr>
          <a:lstStyle/>
          <a:p>
            <a:pPr marL="349250" indent="-349250">
              <a:spcAft>
                <a:spcPts val="600"/>
              </a:spcAft>
              <a:buClr>
                <a:schemeClr val="accent3"/>
              </a:buClr>
              <a:buFont typeface="Wingdings 3" pitchFamily="18" charset="2"/>
              <a:buChar char=""/>
            </a:pPr>
            <a:r>
              <a:rPr lang="en-US" dirty="0" smtClean="0"/>
              <a:t>Those </a:t>
            </a:r>
            <a:r>
              <a:rPr lang="en-US" dirty="0"/>
              <a:t>who </a:t>
            </a:r>
            <a:r>
              <a:rPr lang="en-US" dirty="0" smtClean="0"/>
              <a:t>show up </a:t>
            </a:r>
            <a:r>
              <a:rPr lang="en-US" dirty="0"/>
              <a:t>get </a:t>
            </a:r>
            <a:r>
              <a:rPr lang="en-US" dirty="0" smtClean="0"/>
              <a:t>heard.</a:t>
            </a:r>
          </a:p>
          <a:p>
            <a:pPr>
              <a:spcAft>
                <a:spcPts val="600"/>
              </a:spcAft>
              <a:buClr>
                <a:schemeClr val="accent3"/>
              </a:buClr>
              <a:buFont typeface="Wingdings 3" pitchFamily="18" charset="2"/>
              <a:buChar char=""/>
            </a:pPr>
            <a:r>
              <a:rPr lang="en-US" dirty="0" smtClean="0"/>
              <a:t> </a:t>
            </a:r>
            <a:r>
              <a:rPr lang="en-US" dirty="0"/>
              <a:t>Use a </a:t>
            </a:r>
            <a:r>
              <a:rPr lang="en-US" b="1" dirty="0"/>
              <a:t>real</a:t>
            </a:r>
            <a:r>
              <a:rPr lang="en-US" dirty="0"/>
              <a:t> life </a:t>
            </a:r>
            <a:r>
              <a:rPr lang="en-US" dirty="0" smtClean="0"/>
              <a:t>story.</a:t>
            </a:r>
            <a:endParaRPr lang="en-US" dirty="0"/>
          </a:p>
          <a:p>
            <a:pPr marL="349250" indent="-349250">
              <a:spcAft>
                <a:spcPts val="600"/>
              </a:spcAft>
              <a:buClr>
                <a:schemeClr val="accent3"/>
              </a:buClr>
              <a:buFont typeface="Wingdings 3" pitchFamily="18" charset="2"/>
              <a:buChar char=""/>
            </a:pPr>
            <a:r>
              <a:rPr lang="en-US" dirty="0" smtClean="0"/>
              <a:t>Keep </a:t>
            </a:r>
            <a:r>
              <a:rPr lang="en-US" dirty="0"/>
              <a:t>it </a:t>
            </a:r>
            <a:r>
              <a:rPr lang="en-US" u="sng" dirty="0"/>
              <a:t>simple</a:t>
            </a:r>
            <a:r>
              <a:rPr lang="en-US" dirty="0"/>
              <a:t> and avoid </a:t>
            </a:r>
            <a:r>
              <a:rPr lang="en-US" dirty="0" smtClean="0"/>
              <a:t> technical lingo.</a:t>
            </a:r>
            <a:endParaRPr lang="en-US" dirty="0"/>
          </a:p>
          <a:p>
            <a:pPr>
              <a:spcAft>
                <a:spcPts val="600"/>
              </a:spcAft>
              <a:buClr>
                <a:schemeClr val="accent3"/>
              </a:buClr>
              <a:buFont typeface="Wingdings 3" pitchFamily="18" charset="2"/>
              <a:buChar char=""/>
            </a:pPr>
            <a:r>
              <a:rPr lang="en-US" dirty="0" smtClean="0"/>
              <a:t>Attend </a:t>
            </a:r>
            <a:r>
              <a:rPr lang="en-US" dirty="0"/>
              <a:t>prior </a:t>
            </a:r>
            <a:r>
              <a:rPr lang="en-US" dirty="0" smtClean="0"/>
              <a:t>hearings.</a:t>
            </a:r>
            <a:endParaRPr lang="en-US" dirty="0"/>
          </a:p>
          <a:p>
            <a:pPr marL="273050" indent="-273050">
              <a:spcAft>
                <a:spcPts val="600"/>
              </a:spcAft>
              <a:buClr>
                <a:schemeClr val="accent3"/>
              </a:buClr>
              <a:buFont typeface="Wingdings 3" pitchFamily="18" charset="2"/>
              <a:buChar char=""/>
            </a:pPr>
            <a:r>
              <a:rPr lang="en-US" b="1" dirty="0" smtClean="0"/>
              <a:t>Brainstorm</a:t>
            </a:r>
            <a:r>
              <a:rPr lang="en-US" dirty="0" smtClean="0"/>
              <a:t> </a:t>
            </a:r>
            <a:r>
              <a:rPr lang="en-US" dirty="0"/>
              <a:t>with others </a:t>
            </a:r>
            <a:r>
              <a:rPr lang="en-US" dirty="0" smtClean="0"/>
              <a:t>beforehand.</a:t>
            </a:r>
            <a:endParaRPr lang="en-US" dirty="0"/>
          </a:p>
          <a:p>
            <a:pPr>
              <a:spcAft>
                <a:spcPts val="600"/>
              </a:spcAft>
              <a:buClr>
                <a:schemeClr val="accent3"/>
              </a:buClr>
              <a:buFont typeface="Wingdings 3" pitchFamily="18" charset="2"/>
              <a:buChar char=""/>
            </a:pPr>
            <a:r>
              <a:rPr lang="en-US" dirty="0"/>
              <a:t> Don’t get </a:t>
            </a:r>
            <a:r>
              <a:rPr lang="en-US" u="sng" dirty="0" smtClean="0"/>
              <a:t>sidetracked</a:t>
            </a:r>
            <a:r>
              <a:rPr lang="en-US" dirty="0" smtClean="0"/>
              <a:t>.</a:t>
            </a:r>
            <a:endParaRPr lang="en-US"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29</a:t>
            </a:fld>
            <a:endParaRPr lang="en-US" dirty="0"/>
          </a:p>
        </p:txBody>
      </p:sp>
      <p:pic>
        <p:nvPicPr>
          <p:cNvPr id="87044"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7045"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133167" name="Microsoft WordArt 3.2" r:id="rId5" imgW="2304720" imgH="552240" progId="">
                  <p:embed/>
                </p:oleObj>
              </mc:Choice>
              <mc:Fallback>
                <p:oleObj name="Microsoft WordArt 3.2" r:id="rId5" imgW="2304720" imgH="5522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 name="Picture 1"/>
          <p:cNvPicPr>
            <a:picLocks noChangeAspect="1"/>
          </p:cNvPicPr>
          <p:nvPr/>
        </p:nvPicPr>
        <p:blipFill>
          <a:blip r:embed="rId7"/>
          <a:stretch>
            <a:fillRect/>
          </a:stretch>
        </p:blipFill>
        <p:spPr>
          <a:xfrm>
            <a:off x="4724400" y="1600200"/>
            <a:ext cx="3722529" cy="3657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a:bodyPr>
          <a:lstStyle/>
          <a:p>
            <a:r>
              <a:rPr lang="en-US" sz="4000" b="1" dirty="0" smtClean="0"/>
              <a:t>Homework Review</a:t>
            </a:r>
            <a:endParaRPr lang="en-US" sz="4000" b="1"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52400" y="457200"/>
            <a:ext cx="8610600" cy="1143000"/>
          </a:xfrm>
        </p:spPr>
        <p:txBody>
          <a:bodyPr>
            <a:normAutofit/>
          </a:bodyPr>
          <a:lstStyle/>
          <a:p>
            <a:pPr algn="ctr"/>
            <a:r>
              <a:rPr lang="en-US" sz="3200" b="1" dirty="0"/>
              <a:t>Giving Effective Public </a:t>
            </a:r>
            <a:r>
              <a:rPr lang="en-US" sz="3200" b="1" dirty="0" smtClean="0"/>
              <a:t>Testimony </a:t>
            </a:r>
            <a:r>
              <a:rPr lang="en-US" sz="2400" b="1" dirty="0" smtClean="0"/>
              <a:t>(continued)</a:t>
            </a:r>
            <a:endParaRPr lang="en-US" sz="2400" b="1" dirty="0"/>
          </a:p>
        </p:txBody>
      </p:sp>
      <p:sp>
        <p:nvSpPr>
          <p:cNvPr id="88067" name="Rectangle 3"/>
          <p:cNvSpPr>
            <a:spLocks noGrp="1" noChangeArrowheads="1"/>
          </p:cNvSpPr>
          <p:nvPr>
            <p:ph sz="quarter" idx="1"/>
          </p:nvPr>
        </p:nvSpPr>
        <p:spPr>
          <a:xfrm>
            <a:off x="228600" y="1524000"/>
            <a:ext cx="4419600" cy="4191000"/>
          </a:xfrm>
        </p:spPr>
        <p:txBody>
          <a:bodyPr>
            <a:normAutofit lnSpcReduction="10000"/>
          </a:bodyPr>
          <a:lstStyle/>
          <a:p>
            <a:pPr>
              <a:spcAft>
                <a:spcPts val="600"/>
              </a:spcAft>
              <a:buClr>
                <a:schemeClr val="accent3"/>
              </a:buClr>
              <a:buNone/>
            </a:pPr>
            <a:endParaRPr lang="en-US" dirty="0"/>
          </a:p>
          <a:p>
            <a:pPr marL="273050" indent="-273050">
              <a:spcAft>
                <a:spcPts val="600"/>
              </a:spcAft>
              <a:buClr>
                <a:schemeClr val="accent3"/>
              </a:buClr>
              <a:buFont typeface="Wingdings 3" pitchFamily="18" charset="2"/>
              <a:buChar char=""/>
            </a:pPr>
            <a:r>
              <a:rPr lang="en-US" dirty="0"/>
              <a:t>Tell them what you </a:t>
            </a:r>
            <a:r>
              <a:rPr lang="en-US" b="1" dirty="0" smtClean="0"/>
              <a:t>want</a:t>
            </a:r>
            <a:r>
              <a:rPr lang="en-US" dirty="0" smtClean="0"/>
              <a:t>.</a:t>
            </a:r>
            <a:endParaRPr lang="en-US" dirty="0"/>
          </a:p>
          <a:p>
            <a:pPr marL="273050" indent="-273050">
              <a:spcAft>
                <a:spcPts val="600"/>
              </a:spcAft>
              <a:buClr>
                <a:schemeClr val="accent3"/>
              </a:buClr>
              <a:buFont typeface="Wingdings 3" pitchFamily="18" charset="2"/>
              <a:buChar char=""/>
            </a:pPr>
            <a:r>
              <a:rPr lang="en-US" b="1" i="1" dirty="0" smtClean="0"/>
              <a:t>Don’t</a:t>
            </a:r>
            <a:r>
              <a:rPr lang="en-US" i="1" dirty="0" smtClean="0"/>
              <a:t> </a:t>
            </a:r>
            <a:r>
              <a:rPr lang="en-US" dirty="0" smtClean="0"/>
              <a:t>be argumentative.</a:t>
            </a:r>
            <a:endParaRPr lang="en-US" dirty="0"/>
          </a:p>
          <a:p>
            <a:pPr marL="273050" indent="-273050">
              <a:spcAft>
                <a:spcPts val="600"/>
              </a:spcAft>
              <a:buClr>
                <a:schemeClr val="accent3"/>
              </a:buClr>
              <a:buFont typeface="Wingdings 3" pitchFamily="18" charset="2"/>
              <a:buChar char=""/>
            </a:pPr>
            <a:r>
              <a:rPr lang="en-US" dirty="0" smtClean="0"/>
              <a:t>Abide by the rules.</a:t>
            </a:r>
            <a:endParaRPr lang="en-US" dirty="0"/>
          </a:p>
          <a:p>
            <a:pPr marL="273050" indent="-273050">
              <a:spcAft>
                <a:spcPts val="600"/>
              </a:spcAft>
              <a:buClr>
                <a:schemeClr val="accent3"/>
              </a:buClr>
              <a:buFont typeface="Wingdings 3" pitchFamily="18" charset="2"/>
              <a:buChar char=""/>
            </a:pPr>
            <a:r>
              <a:rPr lang="en-US" dirty="0" smtClean="0"/>
              <a:t>Be </a:t>
            </a:r>
            <a:r>
              <a:rPr lang="en-US" u="sng" dirty="0" smtClean="0"/>
              <a:t>polite</a:t>
            </a:r>
            <a:r>
              <a:rPr lang="en-US" dirty="0" smtClean="0"/>
              <a:t>.</a:t>
            </a:r>
            <a:endParaRPr lang="en-US" dirty="0"/>
          </a:p>
          <a:p>
            <a:pPr marL="273050" indent="-273050">
              <a:spcAft>
                <a:spcPts val="600"/>
              </a:spcAft>
              <a:buClr>
                <a:schemeClr val="accent3"/>
              </a:buClr>
              <a:buFont typeface="Wingdings 3" pitchFamily="18" charset="2"/>
              <a:buChar char=""/>
            </a:pPr>
            <a:r>
              <a:rPr lang="en-US" dirty="0" smtClean="0"/>
              <a:t>Provide </a:t>
            </a:r>
            <a:r>
              <a:rPr lang="en-US" b="1" dirty="0" smtClean="0"/>
              <a:t>credible</a:t>
            </a:r>
            <a:r>
              <a:rPr lang="en-US" dirty="0" smtClean="0"/>
              <a:t> information.</a:t>
            </a:r>
          </a:p>
          <a:p>
            <a:pPr marL="273050" indent="-273050">
              <a:spcAft>
                <a:spcPts val="600"/>
              </a:spcAft>
              <a:buClr>
                <a:schemeClr val="accent3"/>
              </a:buClr>
              <a:buFont typeface="Wingdings 3" pitchFamily="18" charset="2"/>
              <a:buChar char=""/>
            </a:pPr>
            <a:r>
              <a:rPr lang="en-US" dirty="0" smtClean="0"/>
              <a:t>Back up your comment in </a:t>
            </a:r>
            <a:r>
              <a:rPr lang="en-US" u="sng" dirty="0" smtClean="0"/>
              <a:t>writing</a:t>
            </a:r>
            <a:r>
              <a:rPr lang="en-US" dirty="0" smtClean="0"/>
              <a:t>.</a:t>
            </a:r>
            <a:endParaRPr lang="en-US"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31</a:t>
            </a:fld>
            <a:endParaRPr lang="en-US" dirty="0"/>
          </a:p>
        </p:txBody>
      </p:sp>
      <p:pic>
        <p:nvPicPr>
          <p:cNvPr id="88068"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8069"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134189" name="Microsoft WordArt 3.2" r:id="rId5" imgW="2304720" imgH="552240" progId="">
                  <p:embed/>
                </p:oleObj>
              </mc:Choice>
              <mc:Fallback>
                <p:oleObj name="Microsoft WordArt 3.2" r:id="rId5" imgW="2304720" imgH="5522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 name="Picture 1"/>
          <p:cNvPicPr>
            <a:picLocks noChangeAspect="1"/>
          </p:cNvPicPr>
          <p:nvPr/>
        </p:nvPicPr>
        <p:blipFill>
          <a:blip r:embed="rId7"/>
          <a:stretch>
            <a:fillRect/>
          </a:stretch>
        </p:blipFill>
        <p:spPr>
          <a:xfrm>
            <a:off x="4419600" y="2057400"/>
            <a:ext cx="4239327" cy="3124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3200400"/>
            <a:ext cx="6172200" cy="1894362"/>
          </a:xfrm>
        </p:spPr>
        <p:txBody>
          <a:bodyPr>
            <a:normAutofit/>
          </a:bodyPr>
          <a:lstStyle/>
          <a:p>
            <a:r>
              <a:rPr lang="en-US" sz="3600" dirty="0" smtClean="0"/>
              <a:t>Building Relationships </a:t>
            </a:r>
            <a:br>
              <a:rPr lang="en-US" sz="3600" dirty="0" smtClean="0"/>
            </a:br>
            <a:r>
              <a:rPr lang="en-US" sz="3600" dirty="0" smtClean="0"/>
              <a:t>with Legislators</a:t>
            </a:r>
            <a:endParaRPr lang="en-US" sz="3600" dirty="0"/>
          </a:p>
        </p:txBody>
      </p:sp>
      <p:sp>
        <p:nvSpPr>
          <p:cNvPr id="3" name="Slide Number Placeholder 2"/>
          <p:cNvSpPr>
            <a:spLocks noGrp="1"/>
          </p:cNvSpPr>
          <p:nvPr>
            <p:ph type="sldNum" sz="quarter" idx="12"/>
          </p:nvPr>
        </p:nvSpPr>
        <p:spPr/>
        <p:txBody>
          <a:bodyPr/>
          <a:lstStyle/>
          <a:p>
            <a:fld id="{9EF09129-042A-406F-9F01-81126D959C7D}"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228600"/>
            <a:ext cx="7772400" cy="685800"/>
          </a:xfrm>
        </p:spPr>
        <p:txBody>
          <a:bodyPr>
            <a:normAutofit/>
          </a:bodyPr>
          <a:lstStyle/>
          <a:p>
            <a:pPr algn="ctr"/>
            <a:r>
              <a:rPr lang="en-US" sz="3200" b="1" dirty="0" smtClean="0"/>
              <a:t>Ways to Communicate</a:t>
            </a:r>
            <a:endParaRPr lang="en-US" sz="3200" b="1" dirty="0"/>
          </a:p>
        </p:txBody>
      </p:sp>
      <p:sp>
        <p:nvSpPr>
          <p:cNvPr id="72707" name="Rectangle 3"/>
          <p:cNvSpPr>
            <a:spLocks noGrp="1" noChangeArrowheads="1"/>
          </p:cNvSpPr>
          <p:nvPr>
            <p:ph type="body" sz="half" idx="1"/>
          </p:nvPr>
        </p:nvSpPr>
        <p:spPr>
          <a:xfrm>
            <a:off x="304800" y="2362200"/>
            <a:ext cx="7543800" cy="4191000"/>
          </a:xfrm>
        </p:spPr>
        <p:txBody>
          <a:bodyPr>
            <a:normAutofit/>
          </a:bodyPr>
          <a:lstStyle/>
          <a:p>
            <a:pPr lvl="1"/>
            <a:r>
              <a:rPr lang="en-US" sz="2200" dirty="0" smtClean="0"/>
              <a:t>Identify yourself.</a:t>
            </a:r>
            <a:endParaRPr lang="en-US" sz="2200" dirty="0"/>
          </a:p>
          <a:p>
            <a:pPr lvl="1"/>
            <a:r>
              <a:rPr lang="en-US" sz="2200" dirty="0" smtClean="0"/>
              <a:t>Explain how you </a:t>
            </a:r>
            <a:r>
              <a:rPr lang="en-US" sz="2200" dirty="0"/>
              <a:t>and </a:t>
            </a:r>
            <a:r>
              <a:rPr lang="en-US" sz="2200" dirty="0" smtClean="0"/>
              <a:t>others will </a:t>
            </a:r>
            <a:r>
              <a:rPr lang="en-US" sz="2200" dirty="0"/>
              <a:t>be </a:t>
            </a:r>
            <a:r>
              <a:rPr lang="en-US" sz="2200" dirty="0" smtClean="0"/>
              <a:t>affected.</a:t>
            </a:r>
          </a:p>
          <a:p>
            <a:pPr lvl="1"/>
            <a:r>
              <a:rPr lang="en-US" sz="2200" dirty="0" smtClean="0"/>
              <a:t>Be brief and to the point.</a:t>
            </a:r>
          </a:p>
          <a:p>
            <a:pPr lvl="1"/>
            <a:r>
              <a:rPr lang="en-US" sz="2200" dirty="0" smtClean="0"/>
              <a:t>Stick to one subject.</a:t>
            </a:r>
          </a:p>
          <a:p>
            <a:pPr lvl="1"/>
            <a:r>
              <a:rPr lang="en-US" sz="2200" dirty="0" smtClean="0"/>
              <a:t>Be </a:t>
            </a:r>
            <a:r>
              <a:rPr lang="en-US" sz="2200" dirty="0"/>
              <a:t>clear about what you </a:t>
            </a:r>
            <a:r>
              <a:rPr lang="en-US" sz="2200" dirty="0" smtClean="0"/>
              <a:t>want.</a:t>
            </a:r>
            <a:endParaRPr lang="en-US" sz="2200" dirty="0"/>
          </a:p>
          <a:p>
            <a:pPr lvl="1"/>
            <a:r>
              <a:rPr lang="en-US" sz="2200" dirty="0"/>
              <a:t>Be accurate </a:t>
            </a:r>
            <a:r>
              <a:rPr lang="en-US" sz="2200" dirty="0" smtClean="0"/>
              <a:t>and specific.</a:t>
            </a:r>
            <a:endParaRPr lang="en-US" sz="2200" dirty="0"/>
          </a:p>
          <a:p>
            <a:pPr lvl="1"/>
            <a:r>
              <a:rPr lang="en-US" sz="2200" dirty="0"/>
              <a:t>Be polite </a:t>
            </a:r>
            <a:r>
              <a:rPr lang="en-US" sz="2200" dirty="0" smtClean="0"/>
              <a:t>and positive.</a:t>
            </a:r>
            <a:endParaRPr lang="en-US" sz="2200" dirty="0"/>
          </a:p>
          <a:p>
            <a:pPr lvl="1"/>
            <a:r>
              <a:rPr lang="en-US" sz="2200" dirty="0"/>
              <a:t>Offer your </a:t>
            </a:r>
            <a:r>
              <a:rPr lang="en-US" sz="2200" dirty="0" smtClean="0"/>
              <a:t>help.</a:t>
            </a:r>
            <a:endParaRPr lang="en-US" sz="2200" dirty="0"/>
          </a:p>
          <a:p>
            <a:pPr lvl="1"/>
            <a:r>
              <a:rPr lang="en-US" sz="2200" dirty="0"/>
              <a:t>Follow up!</a:t>
            </a:r>
          </a:p>
        </p:txBody>
      </p:sp>
      <p:sp>
        <p:nvSpPr>
          <p:cNvPr id="9" name="Slide Number Placeholder 8"/>
          <p:cNvSpPr>
            <a:spLocks noGrp="1"/>
          </p:cNvSpPr>
          <p:nvPr>
            <p:ph type="sldNum" sz="quarter" idx="12"/>
          </p:nvPr>
        </p:nvSpPr>
        <p:spPr/>
        <p:txBody>
          <a:bodyPr/>
          <a:lstStyle/>
          <a:p>
            <a:r>
              <a:rPr lang="en-US" dirty="0" smtClean="0"/>
              <a:t>3.</a:t>
            </a:r>
            <a:fld id="{06BB236C-8FDF-4603-B6F9-CBC82694F06A}" type="slidenum">
              <a:rPr lang="en-US" smtClean="0"/>
              <a:pPr/>
              <a:t>34</a:t>
            </a:fld>
            <a:endParaRPr lang="en-US" dirty="0"/>
          </a:p>
        </p:txBody>
      </p:sp>
      <p:sp>
        <p:nvSpPr>
          <p:cNvPr id="72709" name="Text Box 5"/>
          <p:cNvSpPr txBox="1">
            <a:spLocks noChangeArrowheads="1"/>
          </p:cNvSpPr>
          <p:nvPr/>
        </p:nvSpPr>
        <p:spPr bwMode="auto">
          <a:xfrm>
            <a:off x="4419600" y="5943600"/>
            <a:ext cx="4114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72710" name="Text Box 6"/>
          <p:cNvSpPr txBox="1">
            <a:spLocks noChangeArrowheads="1"/>
          </p:cNvSpPr>
          <p:nvPr/>
        </p:nvSpPr>
        <p:spPr bwMode="auto">
          <a:xfrm>
            <a:off x="4572000" y="6337300"/>
            <a:ext cx="4191000" cy="520700"/>
          </a:xfrm>
          <a:prstGeom prst="rect">
            <a:avLst/>
          </a:prstGeom>
          <a:noFill/>
          <a:ln w="9525">
            <a:noFill/>
            <a:miter lim="800000"/>
            <a:headEnd/>
            <a:tailEnd/>
          </a:ln>
          <a:effectLst/>
        </p:spPr>
        <p:txBody>
          <a:bodyPr wrap="square">
            <a:spAutoFit/>
          </a:bodyPr>
          <a:lstStyle/>
          <a:p>
            <a:pPr>
              <a:spcBef>
                <a:spcPct val="20000"/>
              </a:spcBef>
            </a:pPr>
            <a:r>
              <a:rPr lang="en-US" sz="800" i="1" dirty="0"/>
              <a:t>Public Policy Advocacy:: A Grassroots Guide, The Statewide Parent Advocacy Network, </a:t>
            </a:r>
            <a:r>
              <a:rPr lang="en-US" sz="800" i="1" dirty="0">
                <a:hlinkClick r:id="rId4"/>
              </a:rPr>
              <a:t>span@spannj.org</a:t>
            </a:r>
            <a:r>
              <a:rPr lang="en-US" sz="800" dirty="0"/>
              <a:t> </a:t>
            </a:r>
          </a:p>
          <a:p>
            <a:pPr>
              <a:spcBef>
                <a:spcPct val="50000"/>
              </a:spcBef>
            </a:pPr>
            <a:endParaRPr lang="en-US" sz="800" dirty="0"/>
          </a:p>
        </p:txBody>
      </p:sp>
      <p:pic>
        <p:nvPicPr>
          <p:cNvPr id="72711" name="Picture 7"/>
          <p:cNvPicPr>
            <a:picLocks noChangeAspect="1" noChangeArrowheads="1"/>
          </p:cNvPicPr>
          <p:nvPr/>
        </p:nvPicPr>
        <p:blipFill>
          <a:blip r:embed="rId5" cstate="print"/>
          <a:srcRect/>
          <a:stretch>
            <a:fillRect/>
          </a:stretch>
        </p:blipFill>
        <p:spPr bwMode="auto">
          <a:xfrm>
            <a:off x="381000" y="6629400"/>
            <a:ext cx="685800" cy="114300"/>
          </a:xfrm>
          <a:prstGeom prst="rect">
            <a:avLst/>
          </a:prstGeom>
          <a:noFill/>
        </p:spPr>
      </p:pic>
      <p:graphicFrame>
        <p:nvGraphicFramePr>
          <p:cNvPr id="72712" name="Object 8"/>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72755" name="Microsoft WordArt 3.2" r:id="rId6" imgW="2304720" imgH="552240" progId="">
                  <p:embed/>
                </p:oleObj>
              </mc:Choice>
              <mc:Fallback>
                <p:oleObj name="Microsoft WordArt 3.2" r:id="rId6" imgW="2304720" imgH="55224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Diagram 10"/>
          <p:cNvGraphicFramePr/>
          <p:nvPr/>
        </p:nvGraphicFramePr>
        <p:xfrm>
          <a:off x="457200" y="1219200"/>
          <a:ext cx="50292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8229600" y="5867400"/>
            <a:ext cx="381000" cy="304800"/>
          </a:xfrm>
          <a:prstGeom prst="rect">
            <a:avLst/>
          </a:prstGeom>
          <a:noFill/>
        </p:spPr>
        <p:txBody>
          <a:bodyPr wrap="square" rtlCol="0">
            <a:spAutoFit/>
          </a:bodyPr>
          <a:lstStyle/>
          <a:p>
            <a:r>
              <a:rPr lang="en-US" sz="1400" b="1" dirty="0" smtClean="0">
                <a:solidFill>
                  <a:schemeClr val="bg1"/>
                </a:solidFill>
              </a:rPr>
              <a:t>34</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304800"/>
            <a:ext cx="8763000" cy="808038"/>
          </a:xfrm>
        </p:spPr>
        <p:txBody>
          <a:bodyPr>
            <a:normAutofit/>
          </a:bodyPr>
          <a:lstStyle/>
          <a:p>
            <a:r>
              <a:rPr lang="en-US" sz="3200" b="1" dirty="0"/>
              <a:t>Phone Calls, E-Mail, </a:t>
            </a:r>
            <a:r>
              <a:rPr lang="en-US" sz="3200" b="1" dirty="0" smtClean="0"/>
              <a:t>Faxes</a:t>
            </a:r>
            <a:endParaRPr lang="en-US" sz="3200" b="1" dirty="0"/>
          </a:p>
        </p:txBody>
      </p:sp>
      <p:sp>
        <p:nvSpPr>
          <p:cNvPr id="75779" name="Rectangle 3"/>
          <p:cNvSpPr>
            <a:spLocks noGrp="1" noChangeArrowheads="1"/>
          </p:cNvSpPr>
          <p:nvPr>
            <p:ph type="body" sz="half" idx="1"/>
          </p:nvPr>
        </p:nvSpPr>
        <p:spPr>
          <a:xfrm>
            <a:off x="2438400" y="1676400"/>
            <a:ext cx="5943600" cy="4267200"/>
          </a:xfrm>
        </p:spPr>
        <p:txBody>
          <a:bodyPr>
            <a:normAutofit/>
          </a:bodyPr>
          <a:lstStyle/>
          <a:p>
            <a:pPr>
              <a:lnSpc>
                <a:spcPct val="90000"/>
              </a:lnSpc>
              <a:spcAft>
                <a:spcPts val="600"/>
              </a:spcAft>
            </a:pPr>
            <a:r>
              <a:rPr lang="en-US" sz="2400" dirty="0"/>
              <a:t>Ask to speak to the legislator or </a:t>
            </a:r>
            <a:r>
              <a:rPr lang="en-US" sz="2400" dirty="0" smtClean="0"/>
              <a:t>aide.</a:t>
            </a:r>
            <a:endParaRPr lang="en-US" sz="2400" dirty="0"/>
          </a:p>
          <a:p>
            <a:pPr>
              <a:lnSpc>
                <a:spcPct val="90000"/>
              </a:lnSpc>
              <a:spcAft>
                <a:spcPts val="600"/>
              </a:spcAft>
            </a:pPr>
            <a:r>
              <a:rPr lang="en-US" sz="2400" dirty="0"/>
              <a:t>Note your legislative </a:t>
            </a:r>
            <a:r>
              <a:rPr lang="en-US" sz="2400" dirty="0" smtClean="0"/>
              <a:t>district.</a:t>
            </a:r>
            <a:endParaRPr lang="en-US" sz="2400" dirty="0"/>
          </a:p>
          <a:p>
            <a:pPr>
              <a:lnSpc>
                <a:spcPct val="90000"/>
              </a:lnSpc>
              <a:spcAft>
                <a:spcPts val="600"/>
              </a:spcAft>
            </a:pPr>
            <a:r>
              <a:rPr lang="en-US" sz="2400" dirty="0"/>
              <a:t>Give bill # </a:t>
            </a:r>
            <a:r>
              <a:rPr lang="en-US" sz="2400" dirty="0" smtClean="0"/>
              <a:t>and name, if any.</a:t>
            </a:r>
            <a:endParaRPr lang="en-US" sz="2400" dirty="0"/>
          </a:p>
          <a:p>
            <a:pPr>
              <a:lnSpc>
                <a:spcPct val="90000"/>
              </a:lnSpc>
              <a:spcAft>
                <a:spcPts val="600"/>
              </a:spcAft>
            </a:pPr>
            <a:r>
              <a:rPr lang="en-US" sz="2400" dirty="0"/>
              <a:t>Explain why the issue is important to </a:t>
            </a:r>
            <a:r>
              <a:rPr lang="en-US" sz="2400" dirty="0" smtClean="0"/>
              <a:t>you.</a:t>
            </a:r>
            <a:endParaRPr lang="en-US" sz="2400" dirty="0"/>
          </a:p>
          <a:p>
            <a:pPr>
              <a:lnSpc>
                <a:spcPct val="90000"/>
              </a:lnSpc>
              <a:spcAft>
                <a:spcPts val="600"/>
              </a:spcAft>
            </a:pPr>
            <a:r>
              <a:rPr lang="en-US" sz="2400" dirty="0"/>
              <a:t>Jot down speaking points in </a:t>
            </a:r>
            <a:r>
              <a:rPr lang="en-US" sz="2400" dirty="0" smtClean="0"/>
              <a:t>advance.</a:t>
            </a:r>
            <a:endParaRPr lang="en-US" sz="2400" dirty="0"/>
          </a:p>
          <a:p>
            <a:pPr>
              <a:lnSpc>
                <a:spcPct val="90000"/>
              </a:lnSpc>
              <a:spcAft>
                <a:spcPts val="600"/>
              </a:spcAft>
            </a:pPr>
            <a:r>
              <a:rPr lang="en-US" sz="2400" dirty="0"/>
              <a:t>Write notes on your </a:t>
            </a:r>
            <a:r>
              <a:rPr lang="en-US" sz="2400" dirty="0" smtClean="0"/>
              <a:t>conversation.</a:t>
            </a:r>
          </a:p>
          <a:p>
            <a:pPr>
              <a:lnSpc>
                <a:spcPct val="90000"/>
              </a:lnSpc>
              <a:spcAft>
                <a:spcPts val="600"/>
              </a:spcAft>
            </a:pPr>
            <a:r>
              <a:rPr lang="en-US" sz="2400" dirty="0" smtClean="0"/>
              <a:t>Follow </a:t>
            </a:r>
            <a:r>
              <a:rPr lang="en-US" sz="2400" dirty="0"/>
              <a:t>up!</a:t>
            </a:r>
          </a:p>
        </p:txBody>
      </p:sp>
      <p:sp>
        <p:nvSpPr>
          <p:cNvPr id="8" name="Slide Number Placeholder 7"/>
          <p:cNvSpPr>
            <a:spLocks noGrp="1"/>
          </p:cNvSpPr>
          <p:nvPr>
            <p:ph type="sldNum" sz="quarter" idx="12"/>
          </p:nvPr>
        </p:nvSpPr>
        <p:spPr/>
        <p:txBody>
          <a:bodyPr/>
          <a:lstStyle/>
          <a:p>
            <a:r>
              <a:rPr lang="en-US" dirty="0" smtClean="0"/>
              <a:t>3.</a:t>
            </a:r>
            <a:fld id="{06BB236C-8FDF-4603-B6F9-CBC82694F06A}" type="slidenum">
              <a:rPr lang="en-US" smtClean="0"/>
              <a:pPr/>
              <a:t>36</a:t>
            </a:fld>
            <a:endParaRPr lang="en-US" dirty="0"/>
          </a:p>
        </p:txBody>
      </p:sp>
      <p:sp>
        <p:nvSpPr>
          <p:cNvPr id="75781" name="Text Box 5"/>
          <p:cNvSpPr txBox="1">
            <a:spLocks noChangeArrowheads="1"/>
          </p:cNvSpPr>
          <p:nvPr/>
        </p:nvSpPr>
        <p:spPr bwMode="auto">
          <a:xfrm>
            <a:off x="3733800" y="6248400"/>
            <a:ext cx="4892675" cy="336550"/>
          </a:xfrm>
          <a:prstGeom prst="rect">
            <a:avLst/>
          </a:prstGeom>
          <a:noFill/>
          <a:ln w="9525">
            <a:noFill/>
            <a:miter lim="800000"/>
            <a:headEnd/>
            <a:tailEnd/>
          </a:ln>
          <a:effectLst/>
        </p:spPr>
        <p:txBody>
          <a:bodyPr>
            <a:spAutoFit/>
          </a:bodyPr>
          <a:lstStyle/>
          <a:p>
            <a:r>
              <a:rPr lang="en-US" sz="800" i="1" dirty="0" smtClean="0"/>
              <a:t>Adapted from: Public Policy Advocacy:: A Grassroots Guide, The Statewide Parent Advocacy Network, </a:t>
            </a:r>
            <a:r>
              <a:rPr lang="en-US" sz="800" i="1" dirty="0" smtClean="0">
                <a:hlinkClick r:id="rId4"/>
              </a:rPr>
              <a:t>span@spannj.org</a:t>
            </a:r>
            <a:endParaRPr lang="en-US" sz="800" i="1" dirty="0"/>
          </a:p>
        </p:txBody>
      </p:sp>
      <p:pic>
        <p:nvPicPr>
          <p:cNvPr id="75782" name="Picture 6"/>
          <p:cNvPicPr>
            <a:picLocks noChangeAspect="1" noChangeArrowheads="1"/>
          </p:cNvPicPr>
          <p:nvPr/>
        </p:nvPicPr>
        <p:blipFill>
          <a:blip r:embed="rId5" cstate="print"/>
          <a:srcRect/>
          <a:stretch>
            <a:fillRect/>
          </a:stretch>
        </p:blipFill>
        <p:spPr bwMode="auto">
          <a:xfrm>
            <a:off x="381000" y="6629400"/>
            <a:ext cx="685800" cy="114300"/>
          </a:xfrm>
          <a:prstGeom prst="rect">
            <a:avLst/>
          </a:prstGeom>
          <a:noFill/>
        </p:spPr>
      </p:pic>
      <p:graphicFrame>
        <p:nvGraphicFramePr>
          <p:cNvPr id="75783" name="Object 7"/>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75827" name="Microsoft WordArt 3.2" r:id="rId6" imgW="2304720" imgH="552240" progId="">
                  <p:embed/>
                </p:oleObj>
              </mc:Choice>
              <mc:Fallback>
                <p:oleObj name="Microsoft WordArt 3.2" r:id="rId6" imgW="2304720" imgH="552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5785" name="Picture 9" descr="http://www.freeportpubliclibrary.org/email_clipart.jpg"/>
          <p:cNvPicPr>
            <a:picLocks noChangeAspect="1" noChangeArrowheads="1"/>
          </p:cNvPicPr>
          <p:nvPr/>
        </p:nvPicPr>
        <p:blipFill>
          <a:blip r:embed="rId8" cstate="print"/>
          <a:srcRect/>
          <a:stretch>
            <a:fillRect/>
          </a:stretch>
        </p:blipFill>
        <p:spPr bwMode="auto">
          <a:xfrm>
            <a:off x="609600" y="3048000"/>
            <a:ext cx="1219200" cy="1276096"/>
          </a:xfrm>
          <a:prstGeom prst="rect">
            <a:avLst/>
          </a:prstGeom>
          <a:noFill/>
        </p:spPr>
      </p:pic>
      <p:pic>
        <p:nvPicPr>
          <p:cNvPr id="75789" name="Picture 13" descr="http://www.finchumsportsfloors.com/graphix/1195445181899094722molumen_phone_icon.svg.hi.png"/>
          <p:cNvPicPr>
            <a:picLocks noChangeAspect="1" noChangeArrowheads="1"/>
          </p:cNvPicPr>
          <p:nvPr/>
        </p:nvPicPr>
        <p:blipFill>
          <a:blip r:embed="rId9" cstate="print"/>
          <a:srcRect/>
          <a:stretch>
            <a:fillRect/>
          </a:stretch>
        </p:blipFill>
        <p:spPr bwMode="auto">
          <a:xfrm>
            <a:off x="685800" y="1600200"/>
            <a:ext cx="1143000" cy="1143000"/>
          </a:xfrm>
          <a:prstGeom prst="rect">
            <a:avLst/>
          </a:prstGeom>
          <a:noFill/>
        </p:spPr>
      </p:pic>
      <p:pic>
        <p:nvPicPr>
          <p:cNvPr id="75793" name="Picture 17" descr="http://math.unice.fr/~malot/fax.gif"/>
          <p:cNvPicPr>
            <a:picLocks noChangeAspect="1" noChangeArrowheads="1"/>
          </p:cNvPicPr>
          <p:nvPr/>
        </p:nvPicPr>
        <p:blipFill>
          <a:blip r:embed="rId10" cstate="print"/>
          <a:srcRect/>
          <a:stretch>
            <a:fillRect/>
          </a:stretch>
        </p:blipFill>
        <p:spPr bwMode="auto">
          <a:xfrm>
            <a:off x="533400" y="4572000"/>
            <a:ext cx="1351838" cy="1143000"/>
          </a:xfrm>
          <a:prstGeom prst="rect">
            <a:avLst/>
          </a:prstGeom>
          <a:noFill/>
        </p:spPr>
      </p:pic>
      <p:sp>
        <p:nvSpPr>
          <p:cNvPr id="13" name="TextBox 12"/>
          <p:cNvSpPr txBox="1"/>
          <p:nvPr/>
        </p:nvSpPr>
        <p:spPr>
          <a:xfrm>
            <a:off x="8153400" y="5867400"/>
            <a:ext cx="533400" cy="307777"/>
          </a:xfrm>
          <a:prstGeom prst="rect">
            <a:avLst/>
          </a:prstGeom>
          <a:noFill/>
        </p:spPr>
        <p:txBody>
          <a:bodyPr wrap="square" rtlCol="0">
            <a:spAutoFit/>
          </a:bodyPr>
          <a:lstStyle/>
          <a:p>
            <a:pPr algn="ctr"/>
            <a:r>
              <a:rPr lang="en-US" sz="1400" b="1" dirty="0" smtClean="0">
                <a:solidFill>
                  <a:schemeClr val="bg1"/>
                </a:solidFill>
              </a:rPr>
              <a:t>36</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304800"/>
            <a:ext cx="7772400" cy="609600"/>
          </a:xfrm>
        </p:spPr>
        <p:txBody>
          <a:bodyPr>
            <a:normAutofit/>
          </a:bodyPr>
          <a:lstStyle/>
          <a:p>
            <a:r>
              <a:rPr lang="en-US" sz="3200" b="1" dirty="0"/>
              <a:t>Letters and Postcards</a:t>
            </a:r>
          </a:p>
        </p:txBody>
      </p:sp>
      <p:sp>
        <p:nvSpPr>
          <p:cNvPr id="78852" name="Rectangle 4"/>
          <p:cNvSpPr>
            <a:spLocks noGrp="1" noChangeArrowheads="1"/>
          </p:cNvSpPr>
          <p:nvPr>
            <p:ph type="body" sz="half" idx="2"/>
          </p:nvPr>
        </p:nvSpPr>
        <p:spPr>
          <a:xfrm>
            <a:off x="457200" y="1295400"/>
            <a:ext cx="5029200" cy="4724400"/>
          </a:xfrm>
        </p:spPr>
        <p:txBody>
          <a:bodyPr>
            <a:normAutofit/>
          </a:bodyPr>
          <a:lstStyle/>
          <a:p>
            <a:pPr>
              <a:lnSpc>
                <a:spcPct val="90000"/>
              </a:lnSpc>
            </a:pPr>
            <a:r>
              <a:rPr lang="en-US" sz="2400" dirty="0" smtClean="0"/>
              <a:t>Type or neatly handwrite.</a:t>
            </a:r>
            <a:endParaRPr lang="en-US" sz="2400" dirty="0"/>
          </a:p>
          <a:p>
            <a:pPr>
              <a:lnSpc>
                <a:spcPct val="90000"/>
              </a:lnSpc>
            </a:pPr>
            <a:r>
              <a:rPr lang="en-US" sz="2400" dirty="0"/>
              <a:t>Use own </a:t>
            </a:r>
            <a:r>
              <a:rPr lang="en-US" sz="2400" dirty="0" smtClean="0"/>
              <a:t>words.</a:t>
            </a:r>
            <a:endParaRPr lang="en-US" sz="2400" dirty="0"/>
          </a:p>
          <a:p>
            <a:pPr>
              <a:lnSpc>
                <a:spcPct val="90000"/>
              </a:lnSpc>
            </a:pPr>
            <a:r>
              <a:rPr lang="en-US" sz="2400" dirty="0" smtClean="0"/>
              <a:t>Personalize.</a:t>
            </a:r>
            <a:endParaRPr lang="en-US" sz="2400" dirty="0"/>
          </a:p>
          <a:p>
            <a:pPr>
              <a:lnSpc>
                <a:spcPct val="90000"/>
              </a:lnSpc>
            </a:pPr>
            <a:r>
              <a:rPr lang="en-US" sz="2400" dirty="0"/>
              <a:t>Be </a:t>
            </a:r>
            <a:r>
              <a:rPr lang="en-US" sz="2400" dirty="0" smtClean="0"/>
              <a:t>brief.</a:t>
            </a:r>
            <a:endParaRPr lang="en-US" sz="2400" dirty="0"/>
          </a:p>
          <a:p>
            <a:pPr>
              <a:lnSpc>
                <a:spcPct val="90000"/>
              </a:lnSpc>
            </a:pPr>
            <a:r>
              <a:rPr lang="en-US" sz="2400" dirty="0"/>
              <a:t>Stick to key point(s</a:t>
            </a:r>
            <a:r>
              <a:rPr lang="en-US" sz="2400" dirty="0" smtClean="0"/>
              <a:t>).</a:t>
            </a:r>
          </a:p>
          <a:p>
            <a:pPr>
              <a:lnSpc>
                <a:spcPct val="90000"/>
              </a:lnSpc>
            </a:pPr>
            <a:r>
              <a:rPr lang="en-US" sz="2400" dirty="0" smtClean="0"/>
              <a:t>Know what you are asking.</a:t>
            </a:r>
            <a:endParaRPr lang="en-US" sz="2400" dirty="0"/>
          </a:p>
          <a:p>
            <a:pPr>
              <a:lnSpc>
                <a:spcPct val="90000"/>
              </a:lnSpc>
            </a:pPr>
            <a:r>
              <a:rPr lang="en-US" sz="2400" dirty="0" smtClean="0"/>
              <a:t>Identify yourself.</a:t>
            </a:r>
            <a:endParaRPr lang="en-US" sz="2400" dirty="0"/>
          </a:p>
          <a:p>
            <a:pPr>
              <a:lnSpc>
                <a:spcPct val="90000"/>
              </a:lnSpc>
            </a:pPr>
            <a:r>
              <a:rPr lang="en-US" sz="2400" dirty="0"/>
              <a:t>Use bill # </a:t>
            </a:r>
            <a:r>
              <a:rPr lang="en-US" sz="2400" dirty="0" smtClean="0"/>
              <a:t>and title, if any.</a:t>
            </a:r>
            <a:endParaRPr lang="en-US" sz="2400" dirty="0"/>
          </a:p>
          <a:p>
            <a:pPr>
              <a:lnSpc>
                <a:spcPct val="90000"/>
              </a:lnSpc>
            </a:pPr>
            <a:r>
              <a:rPr lang="en-US" sz="2400" dirty="0"/>
              <a:t>Be </a:t>
            </a:r>
            <a:r>
              <a:rPr lang="en-US" sz="2400" dirty="0" smtClean="0"/>
              <a:t>timely.</a:t>
            </a:r>
            <a:endParaRPr lang="en-US" sz="2400" dirty="0"/>
          </a:p>
          <a:p>
            <a:pPr>
              <a:lnSpc>
                <a:spcPct val="90000"/>
              </a:lnSpc>
            </a:pPr>
            <a:r>
              <a:rPr lang="en-US" sz="2400" dirty="0"/>
              <a:t>Follow up!</a:t>
            </a:r>
          </a:p>
          <a:p>
            <a:pPr>
              <a:lnSpc>
                <a:spcPct val="90000"/>
              </a:lnSpc>
            </a:pPr>
            <a:endParaRPr lang="en-US" sz="2400" dirty="0"/>
          </a:p>
        </p:txBody>
      </p:sp>
      <p:sp>
        <p:nvSpPr>
          <p:cNvPr id="8" name="Slide Number Placeholder 7"/>
          <p:cNvSpPr>
            <a:spLocks noGrp="1"/>
          </p:cNvSpPr>
          <p:nvPr>
            <p:ph type="sldNum" sz="quarter" idx="12"/>
          </p:nvPr>
        </p:nvSpPr>
        <p:spPr/>
        <p:txBody>
          <a:bodyPr/>
          <a:lstStyle/>
          <a:p>
            <a:r>
              <a:rPr lang="en-US" dirty="0" smtClean="0"/>
              <a:t>3.</a:t>
            </a:r>
            <a:fld id="{B122BF06-89EC-455A-A437-D47FDD462686}" type="slidenum">
              <a:rPr lang="en-US" smtClean="0"/>
              <a:pPr/>
              <a:t>37</a:t>
            </a:fld>
            <a:endParaRPr lang="en-US" dirty="0"/>
          </a:p>
        </p:txBody>
      </p:sp>
      <p:sp>
        <p:nvSpPr>
          <p:cNvPr id="78853" name="Text Box 5"/>
          <p:cNvSpPr txBox="1">
            <a:spLocks noChangeArrowheads="1"/>
          </p:cNvSpPr>
          <p:nvPr/>
        </p:nvSpPr>
        <p:spPr bwMode="auto">
          <a:xfrm>
            <a:off x="3048000" y="6172200"/>
            <a:ext cx="6096000" cy="366713"/>
          </a:xfrm>
          <a:prstGeom prst="rect">
            <a:avLst/>
          </a:prstGeom>
          <a:noFill/>
          <a:ln w="9525">
            <a:noFill/>
            <a:miter lim="800000"/>
            <a:headEnd/>
            <a:tailEnd/>
          </a:ln>
          <a:effectLst/>
        </p:spPr>
        <p:txBody>
          <a:bodyPr>
            <a:spAutoFit/>
          </a:bodyPr>
          <a:lstStyle/>
          <a:p>
            <a:pPr>
              <a:spcBef>
                <a:spcPct val="50000"/>
              </a:spcBef>
            </a:pPr>
            <a:r>
              <a:rPr lang="en-US" sz="800" i="1"/>
              <a:t>Public Policy Advocacy:: A Grassroots Guide, The</a:t>
            </a:r>
            <a:r>
              <a:rPr lang="en-US" i="1"/>
              <a:t> </a:t>
            </a:r>
            <a:r>
              <a:rPr lang="en-US" sz="800" i="1"/>
              <a:t>Statewide Parent Advocacy Network, </a:t>
            </a:r>
            <a:r>
              <a:rPr lang="en-US" sz="800" i="1">
                <a:hlinkClick r:id="rId4"/>
              </a:rPr>
              <a:t>span@spannj.org</a:t>
            </a:r>
            <a:endParaRPr lang="en-US" sz="800" i="1"/>
          </a:p>
        </p:txBody>
      </p:sp>
      <p:pic>
        <p:nvPicPr>
          <p:cNvPr id="78854" name="Picture 6"/>
          <p:cNvPicPr>
            <a:picLocks noChangeAspect="1" noChangeArrowheads="1"/>
          </p:cNvPicPr>
          <p:nvPr/>
        </p:nvPicPr>
        <p:blipFill>
          <a:blip r:embed="rId5" cstate="print"/>
          <a:srcRect/>
          <a:stretch>
            <a:fillRect/>
          </a:stretch>
        </p:blipFill>
        <p:spPr bwMode="auto">
          <a:xfrm>
            <a:off x="381000" y="6629400"/>
            <a:ext cx="685800" cy="114300"/>
          </a:xfrm>
          <a:prstGeom prst="rect">
            <a:avLst/>
          </a:prstGeom>
          <a:noFill/>
        </p:spPr>
      </p:pic>
      <p:graphicFrame>
        <p:nvGraphicFramePr>
          <p:cNvPr id="78855" name="Object 7"/>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78899" name="Microsoft WordArt 3.2" r:id="rId6" imgW="2304720" imgH="552240" progId="">
                  <p:embed/>
                </p:oleObj>
              </mc:Choice>
              <mc:Fallback>
                <p:oleObj name="Microsoft WordArt 3.2" r:id="rId6" imgW="2304720" imgH="552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8857" name="Picture 9" descr="http://www.thecampussocialite.com/wp-content/uploads/writing-a-letter.jpg"/>
          <p:cNvPicPr>
            <a:picLocks noChangeAspect="1" noChangeArrowheads="1"/>
          </p:cNvPicPr>
          <p:nvPr/>
        </p:nvPicPr>
        <p:blipFill>
          <a:blip r:embed="rId8" cstate="print"/>
          <a:srcRect/>
          <a:stretch>
            <a:fillRect/>
          </a:stretch>
        </p:blipFill>
        <p:spPr bwMode="auto">
          <a:xfrm>
            <a:off x="5105400" y="2057400"/>
            <a:ext cx="3505200" cy="2370787"/>
          </a:xfrm>
          <a:prstGeom prst="rect">
            <a:avLst/>
          </a:prstGeom>
          <a:noFill/>
        </p:spPr>
      </p:pic>
      <p:sp>
        <p:nvSpPr>
          <p:cNvPr id="10" name="TextBox 9"/>
          <p:cNvSpPr txBox="1"/>
          <p:nvPr/>
        </p:nvSpPr>
        <p:spPr>
          <a:xfrm>
            <a:off x="8229600" y="5791200"/>
            <a:ext cx="381000" cy="307777"/>
          </a:xfrm>
          <a:prstGeom prst="rect">
            <a:avLst/>
          </a:prstGeom>
          <a:noFill/>
        </p:spPr>
        <p:txBody>
          <a:bodyPr wrap="square" rtlCol="0">
            <a:spAutoFit/>
          </a:bodyPr>
          <a:lstStyle/>
          <a:p>
            <a:pPr algn="ctr"/>
            <a:r>
              <a:rPr lang="en-US" sz="1400" b="1" dirty="0" smtClean="0">
                <a:solidFill>
                  <a:schemeClr val="bg1"/>
                </a:solidFill>
              </a:rPr>
              <a:t>37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b="1" dirty="0" smtClean="0"/>
              <a:t>Social Media</a:t>
            </a:r>
            <a:r>
              <a:rPr lang="en-US" b="1" dirty="0" smtClean="0"/>
              <a:t>	</a:t>
            </a:r>
            <a:r>
              <a:rPr lang="en-US" sz="3200" b="1" dirty="0" smtClean="0">
                <a:solidFill>
                  <a:schemeClr val="accent1"/>
                </a:solidFill>
              </a:rPr>
              <a:t/>
            </a:r>
            <a:br>
              <a:rPr lang="en-US" sz="3200" b="1" dirty="0" smtClean="0">
                <a:solidFill>
                  <a:schemeClr val="accent1"/>
                </a:solidFill>
              </a:rPr>
            </a:br>
            <a:endParaRPr lang="en-US" b="1" dirty="0"/>
          </a:p>
        </p:txBody>
      </p:sp>
      <p:sp>
        <p:nvSpPr>
          <p:cNvPr id="4" name="Text Placeholder 3"/>
          <p:cNvSpPr>
            <a:spLocks noGrp="1"/>
          </p:cNvSpPr>
          <p:nvPr>
            <p:ph type="body" sz="half" idx="2"/>
          </p:nvPr>
        </p:nvSpPr>
        <p:spPr>
          <a:xfrm>
            <a:off x="228600" y="1295400"/>
            <a:ext cx="5486400" cy="4525963"/>
          </a:xfrm>
        </p:spPr>
        <p:txBody>
          <a:bodyPr>
            <a:normAutofit/>
          </a:bodyPr>
          <a:lstStyle/>
          <a:p>
            <a:r>
              <a:rPr lang="en-US" dirty="0" smtClean="0"/>
              <a:t>Social media and other online tools can be useful for connecting with your local representatives. </a:t>
            </a:r>
          </a:p>
          <a:p>
            <a:r>
              <a:rPr lang="en-US" dirty="0" smtClean="0"/>
              <a:t>Visit </a:t>
            </a:r>
            <a:r>
              <a:rPr lang="en-US" dirty="0" smtClean="0">
                <a:solidFill>
                  <a:schemeClr val="accent1"/>
                </a:solidFill>
              </a:rPr>
              <a:t>http://lpfch-cshcn.org/advocacy/advocacy-tools/connect-with-legislators-via-social-media/</a:t>
            </a:r>
            <a:r>
              <a:rPr lang="en-US" dirty="0" smtClean="0"/>
              <a:t>.</a:t>
            </a:r>
          </a:p>
          <a:p>
            <a:r>
              <a:rPr lang="en-US" dirty="0" smtClean="0"/>
              <a:t>Find your legislators Twitter, </a:t>
            </a:r>
            <a:r>
              <a:rPr lang="en-US" dirty="0" err="1" smtClean="0"/>
              <a:t>Facebook</a:t>
            </a:r>
            <a:r>
              <a:rPr lang="en-US" dirty="0" smtClean="0"/>
              <a:t>, and YouTube profiles.</a:t>
            </a:r>
          </a:p>
          <a:p>
            <a:endParaRPr lang="en-US" dirty="0" smtClean="0"/>
          </a:p>
          <a:p>
            <a:endParaRPr lang="en-US" dirty="0"/>
          </a:p>
        </p:txBody>
      </p:sp>
      <p:pic>
        <p:nvPicPr>
          <p:cNvPr id="265218" name="Picture 2" descr="C:\Program Files\Microsoft Office\MEDIA\CAGCAT10\j0300520.gif"/>
          <p:cNvPicPr>
            <a:picLocks noGrp="1" noChangeAspect="1" noChangeArrowheads="1" noCrop="1"/>
          </p:cNvPicPr>
          <p:nvPr>
            <p:ph type="clipArt" sz="half" idx="1"/>
          </p:nvPr>
        </p:nvPicPr>
        <p:blipFill>
          <a:blip r:embed="rId3" cstate="print"/>
          <a:srcRect/>
          <a:stretch>
            <a:fillRect/>
          </a:stretch>
        </p:blipFill>
        <p:spPr bwMode="auto">
          <a:xfrm>
            <a:off x="5791200" y="1981200"/>
            <a:ext cx="2776870" cy="2388108"/>
          </a:xfrm>
          <a:prstGeom prst="rect">
            <a:avLst/>
          </a:prstGeom>
          <a:noFill/>
        </p:spPr>
      </p:pic>
      <p:sp>
        <p:nvSpPr>
          <p:cNvPr id="8" name="TextBox 7"/>
          <p:cNvSpPr txBox="1"/>
          <p:nvPr/>
        </p:nvSpPr>
        <p:spPr>
          <a:xfrm>
            <a:off x="4724400" y="6477000"/>
            <a:ext cx="3810000" cy="261610"/>
          </a:xfrm>
          <a:prstGeom prst="rect">
            <a:avLst/>
          </a:prstGeom>
          <a:noFill/>
        </p:spPr>
        <p:txBody>
          <a:bodyPr wrap="square" rtlCol="0">
            <a:spAutoFit/>
          </a:bodyPr>
          <a:lstStyle/>
          <a:p>
            <a:pPr algn="r"/>
            <a:r>
              <a:rPr lang="en-US" sz="1100" i="1" dirty="0" smtClean="0"/>
              <a:t>Source: LPFCH.org</a:t>
            </a:r>
            <a:endParaRPr lang="en-US" sz="1100" i="1" dirty="0"/>
          </a:p>
        </p:txBody>
      </p:sp>
      <p:sp>
        <p:nvSpPr>
          <p:cNvPr id="10" name="TextBox 9"/>
          <p:cNvSpPr txBox="1"/>
          <p:nvPr/>
        </p:nvSpPr>
        <p:spPr>
          <a:xfrm>
            <a:off x="8229600" y="5791201"/>
            <a:ext cx="381000" cy="584775"/>
          </a:xfrm>
          <a:prstGeom prst="rect">
            <a:avLst/>
          </a:prstGeom>
          <a:noFill/>
        </p:spPr>
        <p:txBody>
          <a:bodyPr wrap="square" rtlCol="0">
            <a:spAutoFit/>
          </a:bodyPr>
          <a:lstStyle/>
          <a:p>
            <a:r>
              <a:rPr lang="en-US" sz="1400" b="1" dirty="0" smtClean="0">
                <a:solidFill>
                  <a:schemeClr val="bg1"/>
                </a:solidFill>
              </a:rPr>
              <a:t>38</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304800"/>
            <a:ext cx="8229600" cy="762000"/>
          </a:xfrm>
        </p:spPr>
        <p:txBody>
          <a:bodyPr>
            <a:noAutofit/>
          </a:bodyPr>
          <a:lstStyle/>
          <a:p>
            <a:r>
              <a:rPr lang="en-US" sz="3600" b="1" dirty="0"/>
              <a:t>Visiting Your Elected Officials</a:t>
            </a:r>
          </a:p>
        </p:txBody>
      </p:sp>
      <p:sp>
        <p:nvSpPr>
          <p:cNvPr id="80899" name="Rectangle 3"/>
          <p:cNvSpPr>
            <a:spLocks noGrp="1" noChangeArrowheads="1"/>
          </p:cNvSpPr>
          <p:nvPr>
            <p:ph sz="quarter" idx="1"/>
          </p:nvPr>
        </p:nvSpPr>
        <p:spPr>
          <a:xfrm>
            <a:off x="457200" y="1447800"/>
            <a:ext cx="7467600" cy="4873752"/>
          </a:xfrm>
        </p:spPr>
        <p:txBody>
          <a:bodyPr/>
          <a:lstStyle/>
          <a:p>
            <a:pPr marL="609600" indent="-609600">
              <a:buClr>
                <a:srgbClr val="FF0066"/>
              </a:buClr>
              <a:buNone/>
            </a:pPr>
            <a:r>
              <a:rPr lang="en-US" sz="2800" dirty="0" smtClean="0"/>
              <a:t>Before </a:t>
            </a:r>
            <a:r>
              <a:rPr lang="en-US" sz="2800" dirty="0"/>
              <a:t>the </a:t>
            </a:r>
            <a:r>
              <a:rPr lang="en-US" sz="2800" dirty="0" smtClean="0"/>
              <a:t>visit:</a:t>
            </a:r>
            <a:endParaRPr lang="en-US" sz="2800" dirty="0"/>
          </a:p>
          <a:p>
            <a:pPr marL="609600" indent="-609600">
              <a:buClr>
                <a:srgbClr val="FF0066"/>
              </a:buClr>
              <a:buFont typeface="Wingdings 3" pitchFamily="18" charset="2"/>
              <a:buNone/>
            </a:pPr>
            <a:endParaRPr lang="en-US" sz="1000" dirty="0"/>
          </a:p>
          <a:p>
            <a:pPr marL="222250" lvl="2" indent="-222250">
              <a:buClr>
                <a:schemeClr val="accent1"/>
              </a:buClr>
            </a:pPr>
            <a:r>
              <a:rPr lang="en-US" sz="2800" dirty="0"/>
              <a:t>Make an </a:t>
            </a:r>
            <a:r>
              <a:rPr lang="en-US" sz="2800" dirty="0" smtClean="0"/>
              <a:t>appointment.</a:t>
            </a:r>
          </a:p>
          <a:p>
            <a:pPr marL="222250" lvl="2" indent="-222250">
              <a:buClr>
                <a:schemeClr val="accent1"/>
              </a:buClr>
              <a:buNone/>
            </a:pPr>
            <a:endParaRPr lang="en-US" sz="2800" dirty="0"/>
          </a:p>
          <a:p>
            <a:pPr marL="222250" lvl="2" indent="-222250">
              <a:buClr>
                <a:schemeClr val="accent1"/>
              </a:buClr>
            </a:pPr>
            <a:r>
              <a:rPr lang="en-US" sz="2800" dirty="0"/>
              <a:t>Brief </a:t>
            </a:r>
            <a:r>
              <a:rPr lang="en-US" sz="2800" dirty="0" smtClean="0"/>
              <a:t>yourself </a:t>
            </a:r>
            <a:r>
              <a:rPr lang="en-US" sz="2800" dirty="0"/>
              <a:t>a</a:t>
            </a:r>
            <a:r>
              <a:rPr lang="en-US" sz="2800" dirty="0" smtClean="0"/>
              <a:t>bout </a:t>
            </a:r>
            <a:r>
              <a:rPr lang="en-US" sz="2800" dirty="0"/>
              <a:t>y</a:t>
            </a:r>
            <a:r>
              <a:rPr lang="en-US" sz="2800" dirty="0" smtClean="0"/>
              <a:t>our legislator.</a:t>
            </a:r>
          </a:p>
          <a:p>
            <a:pPr marL="222250" lvl="2" indent="-222250">
              <a:buClr>
                <a:schemeClr val="accent1"/>
              </a:buClr>
              <a:buNone/>
            </a:pPr>
            <a:endParaRPr lang="en-US" sz="2800" dirty="0"/>
          </a:p>
          <a:p>
            <a:pPr marL="222250" lvl="2" indent="-222250">
              <a:buClr>
                <a:schemeClr val="accent1"/>
              </a:buClr>
            </a:pPr>
            <a:r>
              <a:rPr lang="en-US" sz="2800" dirty="0"/>
              <a:t>Define the </a:t>
            </a:r>
            <a:r>
              <a:rPr lang="en-US" sz="2800" dirty="0" smtClean="0"/>
              <a:t>objectives </a:t>
            </a:r>
            <a:r>
              <a:rPr lang="en-US" sz="2800" dirty="0"/>
              <a:t>of </a:t>
            </a:r>
            <a:r>
              <a:rPr lang="en-US" sz="2800" dirty="0" smtClean="0"/>
              <a:t>your visit.</a:t>
            </a:r>
          </a:p>
          <a:p>
            <a:pPr marL="222250" lvl="2" indent="-222250">
              <a:buClr>
                <a:schemeClr val="accent1"/>
              </a:buClr>
              <a:buNone/>
            </a:pPr>
            <a:endParaRPr lang="en-US" sz="2800" dirty="0"/>
          </a:p>
          <a:p>
            <a:pPr marL="222250" lvl="2" indent="-222250">
              <a:buClr>
                <a:schemeClr val="accent1"/>
              </a:buClr>
            </a:pPr>
            <a:r>
              <a:rPr lang="en-US" sz="2800" dirty="0" smtClean="0"/>
              <a:t>Think of factors </a:t>
            </a:r>
            <a:r>
              <a:rPr lang="en-US" sz="2800" dirty="0"/>
              <a:t>to </a:t>
            </a:r>
            <a:r>
              <a:rPr lang="en-US" sz="2800" dirty="0" smtClean="0"/>
              <a:t>anticipate.</a:t>
            </a:r>
            <a:endParaRPr lang="en-US" sz="2800" dirty="0"/>
          </a:p>
        </p:txBody>
      </p:sp>
      <p:sp>
        <p:nvSpPr>
          <p:cNvPr id="6" name="Slide Number Placeholder 5"/>
          <p:cNvSpPr>
            <a:spLocks noGrp="1"/>
          </p:cNvSpPr>
          <p:nvPr>
            <p:ph type="sldNum" sz="quarter" idx="15"/>
          </p:nvPr>
        </p:nvSpPr>
        <p:spPr/>
        <p:txBody>
          <a:bodyPr/>
          <a:lstStyle/>
          <a:p>
            <a:r>
              <a:rPr lang="en-US" dirty="0" smtClean="0"/>
              <a:t>39</a:t>
            </a:r>
            <a:endParaRPr lang="en-US" dirty="0"/>
          </a:p>
        </p:txBody>
      </p:sp>
      <p:pic>
        <p:nvPicPr>
          <p:cNvPr id="80900"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0901"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80945"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DB2863DD-743C-40DC-B51C-B089B66F174F}" type="slidenum">
              <a:rPr lang="en-US" smtClean="0"/>
              <a:pPr/>
              <a:t>4</a:t>
            </a:fld>
            <a:endParaRPr lang="en-US" dirty="0"/>
          </a:p>
        </p:txBody>
      </p:sp>
      <p:sp>
        <p:nvSpPr>
          <p:cNvPr id="8195" name="Rectangle 3"/>
          <p:cNvSpPr>
            <a:spLocks noGrp="1" noChangeArrowheads="1"/>
          </p:cNvSpPr>
          <p:nvPr>
            <p:ph type="ctrTitle" idx="4294967295"/>
          </p:nvPr>
        </p:nvSpPr>
        <p:spPr>
          <a:xfrm>
            <a:off x="609600" y="1524000"/>
            <a:ext cx="7772400" cy="2914650"/>
          </a:xfrm>
          <a:effectLst>
            <a:outerShdw dist="35921" dir="2700000" algn="ctr" rotWithShape="0">
              <a:schemeClr val="bg2"/>
            </a:outerShdw>
          </a:effectLst>
        </p:spPr>
        <p:txBody>
          <a:bodyPr>
            <a:normAutofit fontScale="90000"/>
          </a:bodyPr>
          <a:lstStyle/>
          <a:p>
            <a:pPr algn="ct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4400" b="1" dirty="0" smtClean="0"/>
              <a:t>Project Leadership: Chapter 3</a:t>
            </a:r>
            <a:r>
              <a:rPr lang="en-US" sz="3600" dirty="0"/>
              <a:t/>
            </a:r>
            <a:br>
              <a:rPr lang="en-US" sz="3600" dirty="0"/>
            </a:br>
            <a:endParaRPr lang="en-US" sz="5400" b="1" dirty="0">
              <a:effectLst>
                <a:outerShdw blurRad="38100" dist="38100" dir="2700000" algn="tl">
                  <a:srgbClr val="C0C0C0"/>
                </a:outerShdw>
              </a:effectLst>
            </a:endParaRPr>
          </a:p>
        </p:txBody>
      </p:sp>
      <p:sp>
        <p:nvSpPr>
          <p:cNvPr id="8194" name="Rectangle 2"/>
          <p:cNvSpPr>
            <a:spLocks noGrp="1" noChangeArrowheads="1"/>
          </p:cNvSpPr>
          <p:nvPr>
            <p:ph type="subTitle" idx="4294967295"/>
          </p:nvPr>
        </p:nvSpPr>
        <p:spPr>
          <a:xfrm>
            <a:off x="533400" y="3429000"/>
            <a:ext cx="7696200" cy="2438400"/>
          </a:xfrm>
        </p:spPr>
        <p:txBody>
          <a:bodyPr>
            <a:noAutofit/>
          </a:bodyPr>
          <a:lstStyle/>
          <a:p>
            <a:pPr algn="ctr"/>
            <a:endParaRPr lang="en-US" sz="3000" dirty="0"/>
          </a:p>
          <a:p>
            <a:pPr algn="ctr">
              <a:buNone/>
            </a:pPr>
            <a:r>
              <a:rPr lang="en-US" sz="3000" b="1" dirty="0" smtClean="0"/>
              <a:t>Becoming A Mover and Shaker: </a:t>
            </a:r>
            <a:r>
              <a:rPr lang="en-US" sz="3000" i="1" dirty="0" smtClean="0"/>
              <a:t>Working </a:t>
            </a:r>
            <a:r>
              <a:rPr lang="en-US" sz="3000" i="1" dirty="0"/>
              <a:t>With Decision Makers </a:t>
            </a:r>
            <a:r>
              <a:rPr lang="en-US" sz="3000" i="1" dirty="0" smtClean="0"/>
              <a:t>for </a:t>
            </a:r>
            <a:r>
              <a:rPr lang="en-US" sz="3000" i="1" dirty="0"/>
              <a:t>Change</a:t>
            </a:r>
          </a:p>
          <a:p>
            <a:pPr algn="ctr">
              <a:buNone/>
            </a:pPr>
            <a:endParaRPr lang="en-US" sz="3000" dirty="0"/>
          </a:p>
        </p:txBody>
      </p:sp>
      <p:pic>
        <p:nvPicPr>
          <p:cNvPr id="8196" name="Picture 4"/>
          <p:cNvPicPr>
            <a:picLocks noChangeAspect="1" noChangeArrowheads="1"/>
          </p:cNvPicPr>
          <p:nvPr/>
        </p:nvPicPr>
        <p:blipFill>
          <a:blip r:embed="rId4" cstate="print"/>
          <a:srcRect/>
          <a:stretch>
            <a:fillRect/>
          </a:stretch>
        </p:blipFill>
        <p:spPr bwMode="auto">
          <a:xfrm>
            <a:off x="3352800" y="228600"/>
            <a:ext cx="2730500" cy="685800"/>
          </a:xfrm>
          <a:prstGeom prst="rect">
            <a:avLst/>
          </a:prstGeom>
          <a:noFill/>
          <a:ln w="9525">
            <a:noFill/>
            <a:miter lim="800000"/>
            <a:headEnd/>
            <a:tailEnd/>
          </a:ln>
        </p:spPr>
      </p:pic>
      <p:graphicFrame>
        <p:nvGraphicFramePr>
          <p:cNvPr id="8197" name="Object 5"/>
          <p:cNvGraphicFramePr>
            <a:graphicFrameLocks noChangeAspect="1"/>
          </p:cNvGraphicFramePr>
          <p:nvPr/>
        </p:nvGraphicFramePr>
        <p:xfrm>
          <a:off x="6019800" y="228600"/>
          <a:ext cx="2609850" cy="628650"/>
        </p:xfrm>
        <a:graphic>
          <a:graphicData uri="http://schemas.openxmlformats.org/presentationml/2006/ole">
            <mc:AlternateContent xmlns:mc="http://schemas.openxmlformats.org/markup-compatibility/2006">
              <mc:Choice xmlns:v="urn:schemas-microsoft-com:vml" Requires="v">
                <p:oleObj spid="_x0000_s8283" name="Microsoft WordArt 3.2" r:id="rId5" imgW="2305566" imgH="551568" progId="">
                  <p:embed/>
                </p:oleObj>
              </mc:Choice>
              <mc:Fallback>
                <p:oleObj name="Microsoft WordArt 3.2" r:id="rId5" imgW="2305566" imgH="551568"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28600"/>
                        <a:ext cx="2609850" cy="628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8198" name="Picture 6"/>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199" name="Object 7"/>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8284" name="Microsoft WordArt 3.2" r:id="rId7" imgW="2304720" imgH="552240" progId="">
                  <p:embed/>
                </p:oleObj>
              </mc:Choice>
              <mc:Fallback>
                <p:oleObj name="Microsoft WordArt 3.2" r:id="rId7" imgW="2304720" imgH="55224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28600"/>
            <a:ext cx="7467600" cy="884238"/>
          </a:xfrm>
        </p:spPr>
        <p:txBody>
          <a:bodyPr>
            <a:normAutofit/>
          </a:bodyPr>
          <a:lstStyle/>
          <a:p>
            <a:r>
              <a:rPr lang="en-US" sz="3200" b="1" dirty="0"/>
              <a:t>Visiting Your Elected Officials</a:t>
            </a:r>
          </a:p>
        </p:txBody>
      </p:sp>
      <p:sp>
        <p:nvSpPr>
          <p:cNvPr id="82947" name="Rectangle 3"/>
          <p:cNvSpPr>
            <a:spLocks noGrp="1" noChangeArrowheads="1"/>
          </p:cNvSpPr>
          <p:nvPr>
            <p:ph sz="quarter" idx="1"/>
          </p:nvPr>
        </p:nvSpPr>
        <p:spPr>
          <a:xfrm>
            <a:off x="152400" y="1219200"/>
            <a:ext cx="8229600" cy="4191000"/>
          </a:xfrm>
        </p:spPr>
        <p:txBody>
          <a:bodyPr/>
          <a:lstStyle/>
          <a:p>
            <a:pPr>
              <a:buFont typeface="Wingdings 3" pitchFamily="18" charset="2"/>
              <a:buChar char=""/>
            </a:pPr>
            <a:r>
              <a:rPr lang="en-US" sz="3600" dirty="0"/>
              <a:t> </a:t>
            </a:r>
            <a:r>
              <a:rPr lang="en-US" sz="2800" dirty="0"/>
              <a:t>During the </a:t>
            </a:r>
            <a:r>
              <a:rPr lang="en-US" sz="2800" dirty="0" smtClean="0"/>
              <a:t>visit:</a:t>
            </a:r>
          </a:p>
          <a:p>
            <a:pPr>
              <a:buClr>
                <a:srgbClr val="FF0066"/>
              </a:buClr>
              <a:buFont typeface="Wingdings 3" pitchFamily="18" charset="2"/>
              <a:buNone/>
            </a:pPr>
            <a:endParaRPr lang="en-US" sz="1000" dirty="0" smtClean="0"/>
          </a:p>
          <a:p>
            <a:pPr marL="576263" lvl="2" indent="-177800">
              <a:spcBef>
                <a:spcPts val="600"/>
              </a:spcBef>
              <a:buClr>
                <a:schemeClr val="accent1"/>
              </a:buClr>
            </a:pPr>
            <a:r>
              <a:rPr lang="en-US" sz="2400" dirty="0" smtClean="0"/>
              <a:t> Set </a:t>
            </a:r>
            <a:r>
              <a:rPr lang="en-US" sz="2400" dirty="0"/>
              <a:t>the </a:t>
            </a:r>
            <a:r>
              <a:rPr lang="en-US" sz="2400" dirty="0" smtClean="0"/>
              <a:t>climate.</a:t>
            </a:r>
            <a:endParaRPr lang="en-US" sz="2400" dirty="0"/>
          </a:p>
          <a:p>
            <a:pPr marL="576263" lvl="2" indent="-177800">
              <a:spcBef>
                <a:spcPts val="600"/>
              </a:spcBef>
              <a:spcAft>
                <a:spcPts val="600"/>
              </a:spcAft>
              <a:buClr>
                <a:schemeClr val="accent1"/>
              </a:buClr>
            </a:pPr>
            <a:r>
              <a:rPr lang="en-US" sz="2400" dirty="0" smtClean="0"/>
              <a:t> </a:t>
            </a:r>
            <a:r>
              <a:rPr lang="en-US" sz="2400" dirty="0"/>
              <a:t>Talk </a:t>
            </a:r>
            <a:r>
              <a:rPr lang="en-US" sz="2400" dirty="0" smtClean="0"/>
              <a:t>briefly </a:t>
            </a:r>
            <a:r>
              <a:rPr lang="en-US" sz="2400" dirty="0"/>
              <a:t>a</a:t>
            </a:r>
            <a:r>
              <a:rPr lang="en-US" sz="2400" dirty="0" smtClean="0"/>
              <a:t>bout yourself.</a:t>
            </a:r>
            <a:endParaRPr lang="en-US" sz="2400" dirty="0"/>
          </a:p>
          <a:p>
            <a:pPr marL="576263" lvl="2" indent="-177800">
              <a:spcBef>
                <a:spcPts val="600"/>
              </a:spcBef>
              <a:spcAft>
                <a:spcPts val="600"/>
              </a:spcAft>
              <a:buClr>
                <a:schemeClr val="accent1"/>
              </a:buClr>
            </a:pPr>
            <a:r>
              <a:rPr lang="en-US" sz="2400" dirty="0"/>
              <a:t> State </a:t>
            </a:r>
            <a:r>
              <a:rPr lang="en-US" sz="2400" dirty="0" smtClean="0"/>
              <a:t>reasons </a:t>
            </a:r>
            <a:r>
              <a:rPr lang="en-US" sz="2400" dirty="0"/>
              <a:t>for the </a:t>
            </a:r>
            <a:r>
              <a:rPr lang="en-US" sz="2400" dirty="0" smtClean="0"/>
              <a:t>visit.</a:t>
            </a:r>
            <a:endParaRPr lang="en-US" sz="2400" dirty="0"/>
          </a:p>
          <a:p>
            <a:pPr marL="576263" lvl="2" indent="-177800">
              <a:spcBef>
                <a:spcPts val="600"/>
              </a:spcBef>
              <a:spcAft>
                <a:spcPts val="600"/>
              </a:spcAft>
              <a:buClr>
                <a:schemeClr val="accent1"/>
              </a:buClr>
            </a:pPr>
            <a:r>
              <a:rPr lang="en-US" sz="2400" dirty="0"/>
              <a:t> Be </a:t>
            </a:r>
            <a:r>
              <a:rPr lang="en-US" sz="2400" dirty="0" smtClean="0"/>
              <a:t>alert </a:t>
            </a:r>
            <a:r>
              <a:rPr lang="en-US" sz="2400" dirty="0"/>
              <a:t>to o</a:t>
            </a:r>
            <a:r>
              <a:rPr lang="en-US" sz="2400" dirty="0" smtClean="0"/>
              <a:t>ther matters.</a:t>
            </a:r>
          </a:p>
          <a:p>
            <a:pPr marL="576263" lvl="2" indent="-177800">
              <a:spcBef>
                <a:spcPts val="600"/>
              </a:spcBef>
              <a:buClr>
                <a:schemeClr val="accent1"/>
              </a:buClr>
            </a:pPr>
            <a:r>
              <a:rPr lang="en-US" sz="2400" dirty="0" smtClean="0"/>
              <a:t> Be credible. </a:t>
            </a:r>
          </a:p>
          <a:p>
            <a:pPr marL="576263" lvl="4" indent="-177800">
              <a:spcBef>
                <a:spcPts val="600"/>
              </a:spcBef>
              <a:buClr>
                <a:schemeClr val="tx1"/>
              </a:buClr>
              <a:buNone/>
            </a:pPr>
            <a:r>
              <a:rPr lang="en-US" sz="2200" b="1" dirty="0" smtClean="0"/>
              <a:t>- </a:t>
            </a:r>
            <a:r>
              <a:rPr lang="en-US" sz="2200" dirty="0" smtClean="0"/>
              <a:t>It’s okay to say </a:t>
            </a:r>
            <a:r>
              <a:rPr lang="en-US" sz="2200" b="1" dirty="0" smtClean="0"/>
              <a:t>“I don’t know,” </a:t>
            </a:r>
            <a:r>
              <a:rPr lang="en-US" sz="2200" dirty="0" smtClean="0"/>
              <a:t>and </a:t>
            </a:r>
            <a:r>
              <a:rPr lang="en-US" sz="2200" b="1" dirty="0" smtClean="0"/>
              <a:t>offer to find out </a:t>
            </a:r>
            <a:r>
              <a:rPr lang="en-US" sz="2200" dirty="0" smtClean="0"/>
              <a:t>and send them the information.</a:t>
            </a:r>
          </a:p>
          <a:p>
            <a:pPr lvl="2">
              <a:buClr>
                <a:schemeClr val="tx1"/>
              </a:buClr>
              <a:buNone/>
            </a:pPr>
            <a:endParaRPr lang="en-US" sz="3200"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41</a:t>
            </a:fld>
            <a:endParaRPr lang="en-US" dirty="0"/>
          </a:p>
        </p:txBody>
      </p:sp>
      <p:pic>
        <p:nvPicPr>
          <p:cNvPr id="82948"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2949"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82994"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 name="Picture 2"/>
          <p:cNvPicPr>
            <a:picLocks noChangeAspect="1"/>
          </p:cNvPicPr>
          <p:nvPr/>
        </p:nvPicPr>
        <p:blipFill>
          <a:blip r:embed="rId7"/>
          <a:stretch>
            <a:fillRect/>
          </a:stretch>
        </p:blipFill>
        <p:spPr>
          <a:xfrm>
            <a:off x="4800599" y="1752600"/>
            <a:ext cx="3982065" cy="2743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457200"/>
            <a:ext cx="8305800" cy="1143000"/>
          </a:xfrm>
        </p:spPr>
        <p:txBody>
          <a:bodyPr>
            <a:noAutofit/>
          </a:bodyPr>
          <a:lstStyle/>
          <a:p>
            <a:r>
              <a:rPr lang="en-US" sz="3600" b="1" dirty="0"/>
              <a:t>Visiting Your </a:t>
            </a:r>
            <a:r>
              <a:rPr lang="en-US" sz="3600" b="1" dirty="0" smtClean="0"/>
              <a:t>Elected Officials</a:t>
            </a:r>
            <a:endParaRPr lang="en-US" sz="3600" b="1" dirty="0"/>
          </a:p>
        </p:txBody>
      </p:sp>
      <p:sp>
        <p:nvSpPr>
          <p:cNvPr id="84995" name="Rectangle 3"/>
          <p:cNvSpPr>
            <a:spLocks noGrp="1" noChangeArrowheads="1"/>
          </p:cNvSpPr>
          <p:nvPr>
            <p:ph sz="quarter" idx="1"/>
          </p:nvPr>
        </p:nvSpPr>
        <p:spPr>
          <a:xfrm>
            <a:off x="609600" y="1371600"/>
            <a:ext cx="7467600" cy="4721352"/>
          </a:xfrm>
        </p:spPr>
        <p:txBody>
          <a:bodyPr/>
          <a:lstStyle/>
          <a:p>
            <a:pPr>
              <a:buClr>
                <a:srgbClr val="FF0066"/>
              </a:buClr>
              <a:buNone/>
            </a:pPr>
            <a:endParaRPr lang="en-US" sz="3600" dirty="0"/>
          </a:p>
          <a:p>
            <a:pPr>
              <a:buClr>
                <a:schemeClr val="accent3"/>
              </a:buClr>
              <a:buFont typeface="Wingdings 3" pitchFamily="18" charset="2"/>
              <a:buChar char=""/>
            </a:pPr>
            <a:r>
              <a:rPr lang="en-US" sz="2800" dirty="0"/>
              <a:t>After the </a:t>
            </a:r>
            <a:r>
              <a:rPr lang="en-US" sz="2800" dirty="0" smtClean="0"/>
              <a:t>visit:</a:t>
            </a:r>
            <a:endParaRPr lang="en-US" sz="2800" dirty="0"/>
          </a:p>
          <a:p>
            <a:pPr>
              <a:buClr>
                <a:srgbClr val="FF0066"/>
              </a:buClr>
              <a:buFont typeface="Wingdings 3" pitchFamily="18" charset="2"/>
              <a:buNone/>
            </a:pPr>
            <a:endParaRPr lang="en-US" sz="1000" dirty="0"/>
          </a:p>
          <a:p>
            <a:pPr marL="523875" lvl="2" indent="-182563">
              <a:buClr>
                <a:schemeClr val="accent3"/>
              </a:buClr>
              <a:buFont typeface="Wingdings" pitchFamily="2" charset="2"/>
              <a:buChar char="Ø"/>
              <a:tabLst>
                <a:tab pos="976313" algn="l"/>
              </a:tabLst>
            </a:pPr>
            <a:r>
              <a:rPr lang="en-US" sz="2400" dirty="0"/>
              <a:t> Hold a </a:t>
            </a:r>
            <a:r>
              <a:rPr lang="en-US" sz="2400" dirty="0" smtClean="0"/>
              <a:t>debriefing. </a:t>
            </a:r>
            <a:endParaRPr lang="en-US" sz="2400" dirty="0"/>
          </a:p>
          <a:p>
            <a:pPr marL="523875" lvl="2" indent="-182563">
              <a:buClr>
                <a:schemeClr val="accent3"/>
              </a:buClr>
              <a:buFont typeface="Wingdings" pitchFamily="2" charset="2"/>
              <a:buChar char="Ø"/>
              <a:tabLst>
                <a:tab pos="976313" algn="l"/>
              </a:tabLst>
            </a:pPr>
            <a:r>
              <a:rPr lang="en-US" sz="2400" dirty="0"/>
              <a:t> Send a </a:t>
            </a:r>
            <a:r>
              <a:rPr lang="en-US" sz="2400" dirty="0" smtClean="0"/>
              <a:t>follow-up.</a:t>
            </a:r>
            <a:endParaRPr lang="en-US" sz="2400" dirty="0"/>
          </a:p>
          <a:p>
            <a:pPr lvl="2">
              <a:buClr>
                <a:schemeClr val="tx1"/>
              </a:buClr>
              <a:buFont typeface="Wingdings 3" pitchFamily="18" charset="2"/>
              <a:buNone/>
            </a:pPr>
            <a:endParaRPr lang="en-US" sz="3200"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42</a:t>
            </a:fld>
            <a:endParaRPr lang="en-US" dirty="0"/>
          </a:p>
        </p:txBody>
      </p:sp>
      <p:pic>
        <p:nvPicPr>
          <p:cNvPr id="84996"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4997"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85041"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00"/>
            <a:ext cx="6172200" cy="1056162"/>
          </a:xfrm>
        </p:spPr>
        <p:txBody>
          <a:bodyPr>
            <a:normAutofit/>
          </a:bodyPr>
          <a:lstStyle/>
          <a:p>
            <a:r>
              <a:rPr lang="en-US" sz="3600" b="1" dirty="0" smtClean="0"/>
              <a:t>Working with the Media</a:t>
            </a:r>
            <a:endParaRPr lang="en-US" sz="3600" b="1" dirty="0"/>
          </a:p>
        </p:txBody>
      </p:sp>
      <p:sp>
        <p:nvSpPr>
          <p:cNvPr id="3" name="Slide Number Placeholder 2"/>
          <p:cNvSpPr>
            <a:spLocks noGrp="1"/>
          </p:cNvSpPr>
          <p:nvPr>
            <p:ph type="sldNum" sz="quarter" idx="12"/>
          </p:nvPr>
        </p:nvSpPr>
        <p:spPr/>
        <p:txBody>
          <a:bodyPr/>
          <a:lstStyle/>
          <a:p>
            <a:fld id="{9EF09129-042A-406F-9F01-81126D959C7D}"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28600"/>
            <a:ext cx="8229600" cy="1600200"/>
          </a:xfrm>
        </p:spPr>
        <p:txBody>
          <a:bodyPr>
            <a:normAutofit/>
          </a:bodyPr>
          <a:lstStyle/>
          <a:p>
            <a:r>
              <a:rPr lang="en-US" sz="3600" b="1" dirty="0"/>
              <a:t>Spreading the Message:</a:t>
            </a:r>
            <a:br>
              <a:rPr lang="en-US" sz="3600" b="1" dirty="0"/>
            </a:br>
            <a:r>
              <a:rPr lang="en-US" sz="3600" b="1" dirty="0"/>
              <a:t>Working with the Media</a:t>
            </a:r>
          </a:p>
        </p:txBody>
      </p:sp>
      <p:sp>
        <p:nvSpPr>
          <p:cNvPr id="89091" name="Rectangle 3"/>
          <p:cNvSpPr>
            <a:spLocks noGrp="1" noChangeArrowheads="1"/>
          </p:cNvSpPr>
          <p:nvPr>
            <p:ph sz="quarter" idx="1"/>
          </p:nvPr>
        </p:nvSpPr>
        <p:spPr>
          <a:xfrm>
            <a:off x="762000" y="1752600"/>
            <a:ext cx="7467600" cy="4873752"/>
          </a:xfrm>
        </p:spPr>
        <p:txBody>
          <a:bodyPr/>
          <a:lstStyle/>
          <a:p>
            <a:pPr>
              <a:buFontTx/>
              <a:buNone/>
            </a:pPr>
            <a:endParaRPr lang="en-US" sz="3600" dirty="0"/>
          </a:p>
          <a:p>
            <a:pPr>
              <a:buClr>
                <a:schemeClr val="accent3"/>
              </a:buClr>
              <a:buFont typeface="Wingdings 3" pitchFamily="18" charset="2"/>
              <a:buChar char=""/>
            </a:pPr>
            <a:r>
              <a:rPr lang="en-US" sz="3200" dirty="0"/>
              <a:t> Call</a:t>
            </a:r>
          </a:p>
          <a:p>
            <a:pPr>
              <a:buClr>
                <a:schemeClr val="accent3"/>
              </a:buClr>
              <a:buFont typeface="Wingdings 3" pitchFamily="18" charset="2"/>
              <a:buNone/>
            </a:pPr>
            <a:endParaRPr lang="en-US" sz="3200" dirty="0"/>
          </a:p>
          <a:p>
            <a:pPr>
              <a:buClr>
                <a:schemeClr val="accent3"/>
              </a:buClr>
              <a:buFont typeface="Wingdings 3" pitchFamily="18" charset="2"/>
              <a:buChar char=""/>
            </a:pPr>
            <a:r>
              <a:rPr lang="en-US" sz="3200" dirty="0"/>
              <a:t> Write</a:t>
            </a:r>
          </a:p>
        </p:txBody>
      </p:sp>
      <p:sp>
        <p:nvSpPr>
          <p:cNvPr id="6" name="Slide Number Placeholder 5"/>
          <p:cNvSpPr>
            <a:spLocks noGrp="1"/>
          </p:cNvSpPr>
          <p:nvPr>
            <p:ph type="sldNum" sz="quarter" idx="15"/>
          </p:nvPr>
        </p:nvSpPr>
        <p:spPr/>
        <p:txBody>
          <a:bodyPr/>
          <a:lstStyle/>
          <a:p>
            <a:fld id="{99CD3291-C0F7-457A-9FFB-AB417604E1B6}" type="slidenum">
              <a:rPr lang="en-US" smtClean="0"/>
              <a:pPr/>
              <a:t>44</a:t>
            </a:fld>
            <a:endParaRPr lang="en-US" dirty="0"/>
          </a:p>
        </p:txBody>
      </p:sp>
      <p:pic>
        <p:nvPicPr>
          <p:cNvPr id="89092"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89093"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89136"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 name="Picture 1"/>
          <p:cNvPicPr>
            <a:picLocks noChangeAspect="1"/>
          </p:cNvPicPr>
          <p:nvPr/>
        </p:nvPicPr>
        <p:blipFill>
          <a:blip r:embed="rId7"/>
          <a:stretch>
            <a:fillRect/>
          </a:stretch>
        </p:blipFill>
        <p:spPr>
          <a:xfrm>
            <a:off x="2743200" y="2286000"/>
            <a:ext cx="4629872" cy="3048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n-US" sz="3600" b="1" dirty="0"/>
              <a:t>Media Advocacy</a:t>
            </a:r>
          </a:p>
        </p:txBody>
      </p:sp>
      <p:sp>
        <p:nvSpPr>
          <p:cNvPr id="91139" name="Rectangle 3"/>
          <p:cNvSpPr>
            <a:spLocks noGrp="1" noChangeArrowheads="1"/>
          </p:cNvSpPr>
          <p:nvPr>
            <p:ph sz="quarter" idx="1"/>
          </p:nvPr>
        </p:nvSpPr>
        <p:spPr/>
        <p:txBody>
          <a:bodyPr/>
          <a:lstStyle/>
          <a:p>
            <a:pPr>
              <a:buClr>
                <a:srgbClr val="FF0066"/>
              </a:buClr>
              <a:buFont typeface="Wingdings 3" pitchFamily="18" charset="2"/>
              <a:buNone/>
            </a:pPr>
            <a:endParaRPr lang="en-US" sz="2000" b="1" dirty="0"/>
          </a:p>
          <a:p>
            <a:pPr>
              <a:buFont typeface="Wingdings 3" pitchFamily="18" charset="2"/>
              <a:buChar char=""/>
            </a:pPr>
            <a:r>
              <a:rPr lang="en-US" dirty="0" smtClean="0"/>
              <a:t> Set your goals.</a:t>
            </a:r>
            <a:endParaRPr lang="en-US" dirty="0"/>
          </a:p>
          <a:p>
            <a:pPr>
              <a:buFont typeface="Wingdings 3" pitchFamily="18" charset="2"/>
              <a:buNone/>
            </a:pPr>
            <a:endParaRPr lang="en-US" dirty="0"/>
          </a:p>
          <a:p>
            <a:pPr>
              <a:buFont typeface="Wingdings 3" pitchFamily="18" charset="2"/>
              <a:buChar char=""/>
            </a:pPr>
            <a:r>
              <a:rPr lang="en-US" dirty="0"/>
              <a:t> </a:t>
            </a:r>
            <a:r>
              <a:rPr lang="en-US" dirty="0" smtClean="0"/>
              <a:t>Design your message.</a:t>
            </a:r>
            <a:endParaRPr lang="en-US" dirty="0"/>
          </a:p>
          <a:p>
            <a:pPr>
              <a:buFont typeface="Wingdings 3" pitchFamily="18" charset="2"/>
              <a:buNone/>
            </a:pPr>
            <a:endParaRPr lang="en-US" dirty="0"/>
          </a:p>
          <a:p>
            <a:pPr>
              <a:buFont typeface="Wingdings 3" pitchFamily="18" charset="2"/>
              <a:buChar char=""/>
            </a:pPr>
            <a:r>
              <a:rPr lang="en-US" dirty="0"/>
              <a:t> </a:t>
            </a:r>
            <a:r>
              <a:rPr lang="en-US" dirty="0" smtClean="0"/>
              <a:t>Make your </a:t>
            </a:r>
            <a:r>
              <a:rPr lang="en-US" dirty="0"/>
              <a:t>s</a:t>
            </a:r>
            <a:r>
              <a:rPr lang="en-US" dirty="0" smtClean="0"/>
              <a:t>tory newsworthy.</a:t>
            </a:r>
            <a:endParaRPr lang="en-US" dirty="0"/>
          </a:p>
          <a:p>
            <a:pPr>
              <a:buFont typeface="Wingdings 3" pitchFamily="18" charset="2"/>
              <a:buNone/>
            </a:pPr>
            <a:endParaRPr lang="en-US" dirty="0"/>
          </a:p>
          <a:p>
            <a:pPr>
              <a:buFont typeface="Wingdings 3" pitchFamily="18" charset="2"/>
              <a:buChar char=""/>
            </a:pPr>
            <a:r>
              <a:rPr lang="en-US" dirty="0"/>
              <a:t> </a:t>
            </a:r>
            <a:r>
              <a:rPr lang="en-US" dirty="0" smtClean="0"/>
              <a:t>Use media tools and materials.</a:t>
            </a:r>
            <a:endParaRPr lang="en-US" dirty="0"/>
          </a:p>
          <a:p>
            <a:pPr>
              <a:buClr>
                <a:srgbClr val="FF0066"/>
              </a:buClr>
              <a:buFont typeface="Wingdings 3" pitchFamily="18" charset="2"/>
              <a:buChar char=""/>
            </a:pPr>
            <a:endParaRPr lang="en-US" dirty="0"/>
          </a:p>
          <a:p>
            <a:pPr>
              <a:buClr>
                <a:srgbClr val="FF0066"/>
              </a:buClr>
              <a:buFont typeface="Wingdings 3" pitchFamily="18" charset="2"/>
              <a:buChar char=""/>
            </a:pPr>
            <a:endParaRPr lang="en-US" b="1" dirty="0"/>
          </a:p>
          <a:p>
            <a:pPr>
              <a:buClr>
                <a:srgbClr val="FF0066"/>
              </a:buClr>
              <a:buFont typeface="Wingdings 3" pitchFamily="18" charset="2"/>
              <a:buChar char=""/>
            </a:pPr>
            <a:endParaRPr lang="en-US" dirty="0"/>
          </a:p>
          <a:p>
            <a:endParaRPr lang="en-US"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45</a:t>
            </a:fld>
            <a:endParaRPr lang="en-US" dirty="0"/>
          </a:p>
        </p:txBody>
      </p:sp>
      <p:pic>
        <p:nvPicPr>
          <p:cNvPr id="91140"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91141"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91184"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057400" y="3352800"/>
            <a:ext cx="6172200" cy="1056162"/>
          </a:xfrm>
        </p:spPr>
        <p:txBody>
          <a:bodyPr>
            <a:normAutofit/>
          </a:bodyPr>
          <a:lstStyle/>
          <a:p>
            <a:r>
              <a:rPr lang="en-US" sz="4400" dirty="0" smtClean="0"/>
              <a:t>Chapter 3 Review</a:t>
            </a:r>
            <a:endParaRPr lang="en-US" sz="4400" dirty="0"/>
          </a:p>
        </p:txBody>
      </p:sp>
      <p:sp>
        <p:nvSpPr>
          <p:cNvPr id="19459" name="Slide Number Placeholder 3"/>
          <p:cNvSpPr>
            <a:spLocks noGrp="1"/>
          </p:cNvSpPr>
          <p:nvPr>
            <p:ph type="sldNum" sz="quarter" idx="12"/>
          </p:nvPr>
        </p:nvSpPr>
        <p:spPr>
          <a:noFill/>
        </p:spPr>
        <p:txBody>
          <a:bodyPr/>
          <a:lstStyle/>
          <a:p>
            <a:r>
              <a:rPr lang="en-US" dirty="0" smtClean="0"/>
              <a:t>46</a:t>
            </a:r>
            <a:endParaRPr lang="en-US" dirty="0"/>
          </a:p>
        </p:txBody>
      </p:sp>
      <p:pic>
        <p:nvPicPr>
          <p:cNvPr id="19461" name="Picture 5"/>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19458"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113708" name="Microsoft WordArt 3.2" r:id="rId5" imgW="2305566" imgH="551568" progId="">
                  <p:embed/>
                </p:oleObj>
              </mc:Choice>
              <mc:Fallback>
                <p:oleObj name="Microsoft WordArt 3.2" r:id="rId5" imgW="2305566" imgH="551568"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n-US" sz="3600" b="1" dirty="0" smtClean="0"/>
              <a:t>Homework</a:t>
            </a:r>
            <a:endParaRPr lang="en-US" sz="3600" b="1" dirty="0"/>
          </a:p>
        </p:txBody>
      </p:sp>
      <p:sp>
        <p:nvSpPr>
          <p:cNvPr id="93187" name="Rectangle 3"/>
          <p:cNvSpPr>
            <a:spLocks noGrp="1" noChangeArrowheads="1"/>
          </p:cNvSpPr>
          <p:nvPr>
            <p:ph sz="quarter" idx="1"/>
          </p:nvPr>
        </p:nvSpPr>
        <p:spPr>
          <a:xfrm>
            <a:off x="762000" y="1600200"/>
            <a:ext cx="7467600" cy="4873752"/>
          </a:xfrm>
        </p:spPr>
        <p:txBody>
          <a:bodyPr>
            <a:normAutofit/>
          </a:bodyPr>
          <a:lstStyle/>
          <a:p>
            <a:pPr marL="609600" indent="-609600"/>
            <a:endParaRPr lang="en-US" sz="2600" dirty="0" smtClean="0"/>
          </a:p>
          <a:p>
            <a:pPr marL="609600" indent="-609600">
              <a:buNone/>
            </a:pPr>
            <a:endParaRPr lang="en-US" sz="2600" dirty="0" smtClean="0"/>
          </a:p>
          <a:p>
            <a:pPr marL="609600" indent="-609600"/>
            <a:r>
              <a:rPr lang="en-US" sz="2600" b="1" dirty="0" smtClean="0"/>
              <a:t>Action Planning Template</a:t>
            </a:r>
            <a:r>
              <a:rPr lang="en-US" sz="2600" dirty="0" smtClean="0"/>
              <a:t>: </a:t>
            </a:r>
          </a:p>
          <a:p>
            <a:pPr marL="609600" indent="-609600">
              <a:buNone/>
            </a:pPr>
            <a:r>
              <a:rPr lang="en-US" sz="2600" dirty="0" smtClean="0"/>
              <a:t>	Decision-Makers, Your Representatives, and the Media</a:t>
            </a:r>
            <a:endParaRPr lang="en-US" sz="2600" dirty="0"/>
          </a:p>
        </p:txBody>
      </p:sp>
      <p:sp>
        <p:nvSpPr>
          <p:cNvPr id="6" name="Slide Number Placeholder 5"/>
          <p:cNvSpPr>
            <a:spLocks noGrp="1"/>
          </p:cNvSpPr>
          <p:nvPr>
            <p:ph type="sldNum" sz="quarter" idx="15"/>
          </p:nvPr>
        </p:nvSpPr>
        <p:spPr/>
        <p:txBody>
          <a:bodyPr/>
          <a:lstStyle/>
          <a:p>
            <a:fld id="{99CD3291-C0F7-457A-9FFB-AB417604E1B6}" type="slidenum">
              <a:rPr lang="en-US" smtClean="0"/>
              <a:pPr/>
              <a:t>48</a:t>
            </a:fld>
            <a:endParaRPr lang="en-US" dirty="0"/>
          </a:p>
        </p:txBody>
      </p:sp>
      <p:pic>
        <p:nvPicPr>
          <p:cNvPr id="93188"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93189"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93232"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1981200" y="304800"/>
            <a:ext cx="6172200" cy="910590"/>
          </a:xfrm>
        </p:spPr>
        <p:txBody>
          <a:bodyPr>
            <a:normAutofit/>
          </a:bodyPr>
          <a:lstStyle/>
          <a:p>
            <a:r>
              <a:rPr lang="en-US" sz="4000" dirty="0"/>
              <a:t>Evaluation</a:t>
            </a:r>
          </a:p>
        </p:txBody>
      </p:sp>
      <p:sp>
        <p:nvSpPr>
          <p:cNvPr id="109572" name="Rectangle 3"/>
          <p:cNvSpPr>
            <a:spLocks noGrp="1" noChangeArrowheads="1"/>
          </p:cNvSpPr>
          <p:nvPr>
            <p:ph type="body" idx="1"/>
          </p:nvPr>
        </p:nvSpPr>
        <p:spPr>
          <a:xfrm>
            <a:off x="2286000" y="1295400"/>
            <a:ext cx="6172200" cy="5086350"/>
          </a:xfrm>
        </p:spPr>
        <p:txBody>
          <a:bodyPr>
            <a:normAutofit/>
          </a:bodyPr>
          <a:lstStyle/>
          <a:p>
            <a:endParaRPr lang="en-US" sz="2800" dirty="0"/>
          </a:p>
          <a:p>
            <a:pPr>
              <a:spcAft>
                <a:spcPts val="600"/>
              </a:spcAft>
              <a:buFont typeface="Wingdings 3" pitchFamily="18" charset="2"/>
              <a:buChar char=""/>
            </a:pPr>
            <a:r>
              <a:rPr lang="en-US" sz="4400" dirty="0" smtClean="0">
                <a:sym typeface="Wingdings 3" pitchFamily="18" charset="2"/>
              </a:rPr>
              <a:t>  </a:t>
            </a:r>
            <a:r>
              <a:rPr lang="en-US" sz="3200" dirty="0" smtClean="0">
                <a:sym typeface="Wingdings 3" pitchFamily="18" charset="2"/>
              </a:rPr>
              <a:t>Purpose</a:t>
            </a:r>
          </a:p>
          <a:p>
            <a:pPr lvl="2">
              <a:spcAft>
                <a:spcPts val="600"/>
              </a:spcAft>
              <a:buClr>
                <a:schemeClr val="accent1"/>
              </a:buClr>
              <a:buFont typeface="Courier New" pitchFamily="49" charset="0"/>
              <a:buChar char="o"/>
            </a:pPr>
            <a:r>
              <a:rPr lang="en-US" sz="2800" dirty="0" smtClean="0">
                <a:sym typeface="Wingdings 3" pitchFamily="18" charset="2"/>
              </a:rPr>
              <a:t>To get feedback on the effectiveness of this training</a:t>
            </a:r>
          </a:p>
          <a:p>
            <a:pPr lvl="2">
              <a:spcAft>
                <a:spcPts val="600"/>
              </a:spcAft>
              <a:buClr>
                <a:schemeClr val="accent1"/>
              </a:buClr>
              <a:buFont typeface="Courier New" pitchFamily="49" charset="0"/>
              <a:buChar char="o"/>
            </a:pPr>
            <a:r>
              <a:rPr lang="en-US" sz="2800" dirty="0" smtClean="0">
                <a:sym typeface="Wingdings 3" pitchFamily="18" charset="2"/>
              </a:rPr>
              <a:t>To identify what participants are learning</a:t>
            </a:r>
          </a:p>
          <a:p>
            <a:pPr lvl="2">
              <a:spcAft>
                <a:spcPts val="600"/>
              </a:spcAft>
              <a:buClr>
                <a:schemeClr val="accent1"/>
              </a:buClr>
              <a:buFont typeface="Courier New" pitchFamily="49" charset="0"/>
              <a:buChar char="o"/>
            </a:pPr>
            <a:r>
              <a:rPr lang="en-US" sz="2800" dirty="0" smtClean="0">
                <a:sym typeface="Wingdings 3" pitchFamily="18" charset="2"/>
              </a:rPr>
              <a:t>To find areas that can be improved</a:t>
            </a:r>
            <a:endParaRPr lang="en-US" sz="2800" dirty="0">
              <a:solidFill>
                <a:srgbClr val="FF0066"/>
              </a:solidFill>
              <a:sym typeface="Wingdings 3" pitchFamily="18" charset="2"/>
            </a:endParaRPr>
          </a:p>
          <a:p>
            <a:pPr>
              <a:buFont typeface="Wingdings 3" pitchFamily="18" charset="2"/>
              <a:buChar char=""/>
            </a:pPr>
            <a:endParaRPr lang="en-US" sz="2800" dirty="0">
              <a:solidFill>
                <a:srgbClr val="FF0066"/>
              </a:solidFill>
              <a:sym typeface="Wingdings 3" pitchFamily="18" charset="2"/>
            </a:endParaRPr>
          </a:p>
        </p:txBody>
      </p:sp>
      <p:sp>
        <p:nvSpPr>
          <p:cNvPr id="7" name="Slide Number Placeholder 6"/>
          <p:cNvSpPr>
            <a:spLocks noGrp="1"/>
          </p:cNvSpPr>
          <p:nvPr>
            <p:ph type="sldNum" sz="quarter" idx="12"/>
          </p:nvPr>
        </p:nvSpPr>
        <p:spPr/>
        <p:txBody>
          <a:bodyPr/>
          <a:lstStyle/>
          <a:p>
            <a:fld id="{4242DEA4-84BA-4CF2-A589-8B533DB90732}" type="slidenum">
              <a:rPr lang="en-US" smtClean="0"/>
              <a:pPr/>
              <a:t>49</a:t>
            </a:fld>
            <a:endParaRPr lang="en-US" dirty="0"/>
          </a:p>
        </p:txBody>
      </p:sp>
      <p:pic>
        <p:nvPicPr>
          <p:cNvPr id="109573" name="Picture 4"/>
          <p:cNvPicPr>
            <a:picLocks noChangeAspect="1" noChangeArrowheads="1"/>
          </p:cNvPicPr>
          <p:nvPr/>
        </p:nvPicPr>
        <p:blipFill>
          <a:blip r:embed="rId4" cstate="print"/>
          <a:srcRect/>
          <a:stretch>
            <a:fillRect/>
          </a:stretch>
        </p:blipFill>
        <p:spPr bwMode="auto">
          <a:xfrm>
            <a:off x="304800" y="6553200"/>
            <a:ext cx="685800" cy="114300"/>
          </a:xfrm>
          <a:prstGeom prst="rect">
            <a:avLst/>
          </a:prstGeom>
          <a:noFill/>
          <a:ln w="9525">
            <a:noFill/>
            <a:miter lim="800000"/>
            <a:headEnd/>
            <a:tailEnd/>
          </a:ln>
        </p:spPr>
      </p:pic>
      <p:graphicFrame>
        <p:nvGraphicFramePr>
          <p:cNvPr id="109574" name="Object 6"/>
          <p:cNvGraphicFramePr>
            <a:graphicFrameLocks noChangeAspect="1"/>
          </p:cNvGraphicFramePr>
          <p:nvPr/>
        </p:nvGraphicFramePr>
        <p:xfrm>
          <a:off x="990600" y="6553200"/>
          <a:ext cx="533400" cy="88900"/>
        </p:xfrm>
        <a:graphic>
          <a:graphicData uri="http://schemas.openxmlformats.org/presentationml/2006/ole">
            <mc:AlternateContent xmlns:mc="http://schemas.openxmlformats.org/markup-compatibility/2006">
              <mc:Choice xmlns:v="urn:schemas-microsoft-com:vml" Requires="v">
                <p:oleObj spid="_x0000_s109617" name="Microsoft WordArt 3.2" r:id="rId5" imgW="2305566" imgH="551568" progId="">
                  <p:embed/>
                </p:oleObj>
              </mc:Choice>
              <mc:Fallback>
                <p:oleObj name="Microsoft WordArt 3.2" r:id="rId5" imgW="2305566" imgH="551568"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65532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42DEA4-84BA-4CF2-A589-8B533DB90732}" type="slidenum">
              <a:rPr lang="en-US" smtClean="0"/>
              <a:pPr/>
              <a:t>5</a:t>
            </a:fld>
            <a:endParaRPr lang="en-US"/>
          </a:p>
        </p:txBody>
      </p:sp>
      <p:sp>
        <p:nvSpPr>
          <p:cNvPr id="3" name="Rectangle 2"/>
          <p:cNvSpPr/>
          <p:nvPr/>
        </p:nvSpPr>
        <p:spPr>
          <a:xfrm>
            <a:off x="457200" y="1676400"/>
            <a:ext cx="4191000" cy="369332"/>
          </a:xfrm>
          <a:prstGeom prst="rect">
            <a:avLst/>
          </a:prstGeom>
        </p:spPr>
        <p:txBody>
          <a:bodyPr wrap="square">
            <a:spAutoFit/>
          </a:bodyPr>
          <a:lstStyle/>
          <a:p>
            <a:r>
              <a:rPr lang="en-US" dirty="0" smtClean="0"/>
              <a:t>Blank Slide (Hidden)</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3600" b="1" dirty="0"/>
              <a:t>Purpose</a:t>
            </a:r>
          </a:p>
        </p:txBody>
      </p:sp>
      <p:sp>
        <p:nvSpPr>
          <p:cNvPr id="21507" name="Rectangle 3"/>
          <p:cNvSpPr>
            <a:spLocks noGrp="1" noChangeArrowheads="1"/>
          </p:cNvSpPr>
          <p:nvPr>
            <p:ph sz="quarter" idx="1"/>
          </p:nvPr>
        </p:nvSpPr>
        <p:spPr>
          <a:xfrm>
            <a:off x="457200" y="1600200"/>
            <a:ext cx="7620000" cy="4873752"/>
          </a:xfrm>
        </p:spPr>
        <p:txBody>
          <a:bodyPr>
            <a:normAutofit/>
          </a:bodyPr>
          <a:lstStyle/>
          <a:p>
            <a:pPr marL="514350" indent="-514350">
              <a:buFontTx/>
              <a:buNone/>
            </a:pPr>
            <a:r>
              <a:rPr lang="en-US" sz="2600" dirty="0"/>
              <a:t>To learn about:</a:t>
            </a:r>
          </a:p>
          <a:p>
            <a:pPr marL="880110" lvl="1" indent="-514350">
              <a:spcBef>
                <a:spcPts val="600"/>
              </a:spcBef>
              <a:spcAft>
                <a:spcPts val="600"/>
              </a:spcAft>
              <a:buFont typeface="Wingdings" pitchFamily="2" charset="2"/>
              <a:buChar char="§"/>
            </a:pPr>
            <a:r>
              <a:rPr lang="en-US" sz="2300" dirty="0" smtClean="0"/>
              <a:t> </a:t>
            </a:r>
            <a:r>
              <a:rPr lang="en-US" sz="2600" dirty="0"/>
              <a:t>Your elected officials</a:t>
            </a:r>
          </a:p>
          <a:p>
            <a:pPr marL="880110" lvl="1" indent="-514350">
              <a:spcBef>
                <a:spcPts val="600"/>
              </a:spcBef>
              <a:spcAft>
                <a:spcPts val="600"/>
              </a:spcAft>
              <a:buFont typeface="Wingdings" pitchFamily="2" charset="2"/>
              <a:buChar char="§"/>
            </a:pPr>
            <a:r>
              <a:rPr lang="en-US" sz="2600" dirty="0"/>
              <a:t> How bills become laws</a:t>
            </a:r>
          </a:p>
          <a:p>
            <a:pPr marL="880110" lvl="1" indent="-514350">
              <a:spcBef>
                <a:spcPts val="600"/>
              </a:spcBef>
              <a:spcAft>
                <a:spcPts val="600"/>
              </a:spcAft>
              <a:buFont typeface="Wingdings" pitchFamily="2" charset="2"/>
              <a:buChar char="§"/>
            </a:pPr>
            <a:r>
              <a:rPr lang="en-US" sz="2600" dirty="0"/>
              <a:t> The budget process</a:t>
            </a:r>
          </a:p>
          <a:p>
            <a:pPr marL="880110" lvl="1" indent="-514350">
              <a:spcBef>
                <a:spcPts val="600"/>
              </a:spcBef>
              <a:spcAft>
                <a:spcPts val="600"/>
              </a:spcAft>
              <a:buFont typeface="Wingdings" pitchFamily="2" charset="2"/>
              <a:buChar char="§"/>
            </a:pPr>
            <a:r>
              <a:rPr lang="en-US" sz="2600" dirty="0"/>
              <a:t> Ways to communicate with officials</a:t>
            </a:r>
          </a:p>
          <a:p>
            <a:pPr marL="880110" lvl="1" indent="-514350">
              <a:spcBef>
                <a:spcPts val="600"/>
              </a:spcBef>
              <a:spcAft>
                <a:spcPts val="600"/>
              </a:spcAft>
              <a:buFont typeface="Wingdings" pitchFamily="2" charset="2"/>
              <a:buChar char="§"/>
            </a:pPr>
            <a:r>
              <a:rPr lang="en-US" sz="2600" dirty="0"/>
              <a:t> Providing testimony</a:t>
            </a:r>
          </a:p>
          <a:p>
            <a:pPr marL="880110" lvl="1" indent="-514350">
              <a:spcBef>
                <a:spcPts val="600"/>
              </a:spcBef>
              <a:spcAft>
                <a:spcPts val="600"/>
              </a:spcAft>
              <a:buFont typeface="Wingdings" pitchFamily="2" charset="2"/>
              <a:buChar char="§"/>
            </a:pPr>
            <a:r>
              <a:rPr lang="en-US" sz="2600" dirty="0"/>
              <a:t> Working with the media</a:t>
            </a:r>
          </a:p>
        </p:txBody>
      </p:sp>
      <p:sp>
        <p:nvSpPr>
          <p:cNvPr id="6" name="Slide Number Placeholder 5"/>
          <p:cNvSpPr>
            <a:spLocks noGrp="1"/>
          </p:cNvSpPr>
          <p:nvPr>
            <p:ph type="sldNum" sz="quarter" idx="15"/>
          </p:nvPr>
        </p:nvSpPr>
        <p:spPr/>
        <p:txBody>
          <a:bodyPr/>
          <a:lstStyle/>
          <a:p>
            <a:fld id="{99CD3291-C0F7-457A-9FFB-AB417604E1B6}" type="slidenum">
              <a:rPr lang="en-US" smtClean="0"/>
              <a:pPr/>
              <a:t>6</a:t>
            </a:fld>
            <a:endParaRPr lang="en-US" dirty="0"/>
          </a:p>
        </p:txBody>
      </p:sp>
      <p:pic>
        <p:nvPicPr>
          <p:cNvPr id="21508"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21509"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21551"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133600"/>
          </a:xfrm>
        </p:spPr>
        <p:txBody>
          <a:bodyPr>
            <a:normAutofit/>
          </a:bodyPr>
          <a:lstStyle/>
          <a:p>
            <a:r>
              <a:rPr lang="en-US" sz="4000" b="1" dirty="0" smtClean="0"/>
              <a:t>Your Elected Officials</a:t>
            </a:r>
            <a:endParaRPr lang="en-US" sz="4000" b="1"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3600" b="1" dirty="0" smtClean="0"/>
              <a:t>Our Elected </a:t>
            </a:r>
            <a:r>
              <a:rPr lang="en-US" sz="3600" b="1" dirty="0"/>
              <a:t>Officials</a:t>
            </a:r>
          </a:p>
        </p:txBody>
      </p:sp>
      <p:sp>
        <p:nvSpPr>
          <p:cNvPr id="36867" name="Rectangle 3"/>
          <p:cNvSpPr>
            <a:spLocks noGrp="1" noChangeArrowheads="1"/>
          </p:cNvSpPr>
          <p:nvPr>
            <p:ph sz="quarter" idx="1"/>
          </p:nvPr>
        </p:nvSpPr>
        <p:spPr>
          <a:xfrm>
            <a:off x="533400" y="1752600"/>
            <a:ext cx="7467600" cy="3962400"/>
          </a:xfrm>
        </p:spPr>
        <p:txBody>
          <a:bodyPr/>
          <a:lstStyle/>
          <a:p>
            <a:pPr>
              <a:lnSpc>
                <a:spcPct val="90000"/>
              </a:lnSpc>
              <a:buClr>
                <a:srgbClr val="FF0000"/>
              </a:buClr>
              <a:buFont typeface="Wingdings 3" pitchFamily="18" charset="2"/>
              <a:buChar char=""/>
            </a:pPr>
            <a:endParaRPr lang="en-US" dirty="0"/>
          </a:p>
          <a:p>
            <a:pPr>
              <a:lnSpc>
                <a:spcPct val="90000"/>
              </a:lnSpc>
              <a:buClr>
                <a:srgbClr val="FF0000"/>
              </a:buClr>
              <a:buFont typeface="Wingdings 3" pitchFamily="18" charset="2"/>
              <a:buChar char=""/>
            </a:pPr>
            <a:r>
              <a:rPr lang="en-US" dirty="0"/>
              <a:t> Legislative Branch</a:t>
            </a:r>
          </a:p>
          <a:p>
            <a:pPr lvl="1">
              <a:lnSpc>
                <a:spcPct val="90000"/>
              </a:lnSpc>
              <a:buClr>
                <a:schemeClr val="accent2"/>
              </a:buClr>
              <a:buNone/>
            </a:pPr>
            <a:r>
              <a:rPr lang="en-US" sz="3200" dirty="0" smtClean="0"/>
              <a:t>	Federal</a:t>
            </a:r>
            <a:r>
              <a:rPr lang="en-US" sz="3200" dirty="0"/>
              <a:t>, </a:t>
            </a:r>
            <a:r>
              <a:rPr lang="en-US" sz="3200" dirty="0" smtClean="0"/>
              <a:t>State, </a:t>
            </a:r>
            <a:r>
              <a:rPr lang="en-US" sz="3200" dirty="0"/>
              <a:t>and Local</a:t>
            </a:r>
          </a:p>
          <a:p>
            <a:pPr>
              <a:lnSpc>
                <a:spcPct val="90000"/>
              </a:lnSpc>
              <a:buClr>
                <a:srgbClr val="FF0000"/>
              </a:buClr>
              <a:buFont typeface="Wingdings 3" pitchFamily="18" charset="2"/>
              <a:buNone/>
            </a:pPr>
            <a:endParaRPr lang="en-US" dirty="0"/>
          </a:p>
          <a:p>
            <a:pPr>
              <a:lnSpc>
                <a:spcPct val="90000"/>
              </a:lnSpc>
              <a:buClr>
                <a:srgbClr val="FF0000"/>
              </a:buClr>
              <a:buFont typeface="Wingdings 3" pitchFamily="18" charset="2"/>
              <a:buChar char=""/>
            </a:pPr>
            <a:r>
              <a:rPr lang="en-US" dirty="0"/>
              <a:t> Executive Branch</a:t>
            </a:r>
          </a:p>
          <a:p>
            <a:pPr lvl="1">
              <a:lnSpc>
                <a:spcPct val="90000"/>
              </a:lnSpc>
              <a:buClr>
                <a:schemeClr val="accent2"/>
              </a:buClr>
              <a:buNone/>
            </a:pPr>
            <a:r>
              <a:rPr lang="en-US" sz="3200" dirty="0" smtClean="0"/>
              <a:t>	Federal, State, </a:t>
            </a:r>
            <a:r>
              <a:rPr lang="en-US" sz="3200" dirty="0"/>
              <a:t>and Local</a:t>
            </a:r>
          </a:p>
          <a:p>
            <a:pPr lvl="1">
              <a:lnSpc>
                <a:spcPct val="90000"/>
              </a:lnSpc>
              <a:buClr>
                <a:schemeClr val="accent2"/>
              </a:buClr>
              <a:buFont typeface="Lucida Console" pitchFamily="49" charset="0"/>
              <a:buNone/>
            </a:pPr>
            <a:endParaRPr lang="en-US" sz="3200" dirty="0"/>
          </a:p>
          <a:p>
            <a:pPr>
              <a:lnSpc>
                <a:spcPct val="90000"/>
              </a:lnSpc>
              <a:buClr>
                <a:schemeClr val="accent2"/>
              </a:buClr>
              <a:buFont typeface="Lucida Console" pitchFamily="49" charset="0"/>
              <a:buNone/>
            </a:pPr>
            <a:r>
              <a:rPr lang="en-US" b="1" i="1" dirty="0"/>
              <a:t>	</a:t>
            </a:r>
          </a:p>
        </p:txBody>
      </p:sp>
      <p:sp>
        <p:nvSpPr>
          <p:cNvPr id="6" name="Slide Number Placeholder 5"/>
          <p:cNvSpPr>
            <a:spLocks noGrp="1"/>
          </p:cNvSpPr>
          <p:nvPr>
            <p:ph type="sldNum" sz="quarter" idx="15"/>
          </p:nvPr>
        </p:nvSpPr>
        <p:spPr/>
        <p:txBody>
          <a:bodyPr/>
          <a:lstStyle/>
          <a:p>
            <a:fld id="{99CD3291-C0F7-457A-9FFB-AB417604E1B6}" type="slidenum">
              <a:rPr lang="en-US" smtClean="0"/>
              <a:pPr/>
              <a:t>8</a:t>
            </a:fld>
            <a:endParaRPr lang="en-US" dirty="0"/>
          </a:p>
        </p:txBody>
      </p:sp>
      <p:pic>
        <p:nvPicPr>
          <p:cNvPr id="36868" name="Picture 4"/>
          <p:cNvPicPr>
            <a:picLocks noChangeAspect="1" noChangeArrowheads="1"/>
          </p:cNvPicPr>
          <p:nvPr/>
        </p:nvPicPr>
        <p:blipFill>
          <a:blip r:embed="rId4" cstate="print"/>
          <a:srcRect/>
          <a:stretch>
            <a:fillRect/>
          </a:stretch>
        </p:blipFill>
        <p:spPr bwMode="auto">
          <a:xfrm>
            <a:off x="381000" y="6629400"/>
            <a:ext cx="685800" cy="114300"/>
          </a:xfrm>
          <a:prstGeom prst="rect">
            <a:avLst/>
          </a:prstGeom>
          <a:noFill/>
        </p:spPr>
      </p:pic>
      <p:graphicFrame>
        <p:nvGraphicFramePr>
          <p:cNvPr id="36869" name="Object 5"/>
          <p:cNvGraphicFramePr>
            <a:graphicFrameLocks noChangeAspect="1"/>
          </p:cNvGraphicFramePr>
          <p:nvPr/>
        </p:nvGraphicFramePr>
        <p:xfrm>
          <a:off x="1066800" y="6629400"/>
          <a:ext cx="533400" cy="88900"/>
        </p:xfrm>
        <a:graphic>
          <a:graphicData uri="http://schemas.openxmlformats.org/presentationml/2006/ole">
            <mc:AlternateContent xmlns:mc="http://schemas.openxmlformats.org/markup-compatibility/2006">
              <mc:Choice xmlns:v="urn:schemas-microsoft-com:vml" Requires="v">
                <p:oleObj spid="_x0000_s36913" name="Microsoft WordArt 3.2" r:id="rId5" imgW="2304720" imgH="552240" progId="">
                  <p:embed/>
                </p:oleObj>
              </mc:Choice>
              <mc:Fallback>
                <p:oleObj name="Microsoft WordArt 3.2" r:id="rId5" imgW="2304720" imgH="55224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6629400"/>
                        <a:ext cx="533400" cy="8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(Hidden)</a:t>
            </a:r>
            <a:endParaRPr lang="en-US" dirty="0"/>
          </a:p>
        </p:txBody>
      </p:sp>
      <p:sp>
        <p:nvSpPr>
          <p:cNvPr id="3" name="Slide Number Placeholder 2"/>
          <p:cNvSpPr>
            <a:spLocks noGrp="1"/>
          </p:cNvSpPr>
          <p:nvPr>
            <p:ph type="sldNum" sz="quarter" idx="11"/>
          </p:nvPr>
        </p:nvSpPr>
        <p:spPr/>
        <p:txBody>
          <a:bodyPr/>
          <a:lstStyle/>
          <a:p>
            <a:fld id="{9EF09129-042A-406F-9F01-81126D959C7D}" type="slidenum">
              <a:rPr lang="en-US" smtClean="0"/>
              <a:pPr/>
              <a:t>9</a:t>
            </a:fld>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9901</TotalTime>
  <Words>7303</Words>
  <Application>Microsoft Office PowerPoint</Application>
  <PresentationFormat>On-screen Show (4:3)</PresentationFormat>
  <Paragraphs>1227</Paragraphs>
  <Slides>49</Slides>
  <Notes>49</Notes>
  <HiddenSlides>13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1" baseType="lpstr">
      <vt:lpstr>ＭＳ Ｐゴシック</vt:lpstr>
      <vt:lpstr>Arial</vt:lpstr>
      <vt:lpstr>Calibri</vt:lpstr>
      <vt:lpstr>Century Schoolbook</vt:lpstr>
      <vt:lpstr>Courier New</vt:lpstr>
      <vt:lpstr>Goudy Stout</vt:lpstr>
      <vt:lpstr>Lucida Console</vt:lpstr>
      <vt:lpstr>Wingdings</vt:lpstr>
      <vt:lpstr>Wingdings 2</vt:lpstr>
      <vt:lpstr>Wingdings 3</vt:lpstr>
      <vt:lpstr>Oriel</vt:lpstr>
      <vt:lpstr>Microsoft WordArt 3.2</vt:lpstr>
      <vt:lpstr>Blank Slide (Hidden)</vt:lpstr>
      <vt:lpstr>Blank Slide (Hidden)</vt:lpstr>
      <vt:lpstr>Homework Review</vt:lpstr>
      <vt:lpstr>   Project Leadership: Chapter 3 </vt:lpstr>
      <vt:lpstr>PowerPoint Presentation</vt:lpstr>
      <vt:lpstr>Purpose</vt:lpstr>
      <vt:lpstr>Your Elected Officials</vt:lpstr>
      <vt:lpstr>Our Elected Officials</vt:lpstr>
      <vt:lpstr>Blank Slide (Hidden)</vt:lpstr>
      <vt:lpstr>State Legislative Branch</vt:lpstr>
      <vt:lpstr>State Executive Branch</vt:lpstr>
      <vt:lpstr>Where To Get Information</vt:lpstr>
      <vt:lpstr>Blank Slide (Hidden)</vt:lpstr>
      <vt:lpstr>PowerPoint Presentation</vt:lpstr>
      <vt:lpstr>How Bills Become Laws</vt:lpstr>
      <vt:lpstr>Where Do Bills Come From?</vt:lpstr>
      <vt:lpstr>How Bills Become Laws</vt:lpstr>
      <vt:lpstr>Fill in the Blanks</vt:lpstr>
      <vt:lpstr>PowerPoint Presentation</vt:lpstr>
      <vt:lpstr>Blank Slide (Hidden)</vt:lpstr>
      <vt:lpstr>Who Signs a Bill &amp; Makes it Law</vt:lpstr>
      <vt:lpstr>Regulation and Implementation</vt:lpstr>
      <vt:lpstr>Blank Slide (Hidden)</vt:lpstr>
      <vt:lpstr>The California  Budget Process</vt:lpstr>
      <vt:lpstr>The Budget Process</vt:lpstr>
      <vt:lpstr>Blank Slide (Hidden)</vt:lpstr>
      <vt:lpstr>Basic Requirements</vt:lpstr>
      <vt:lpstr>Providing Testimony</vt:lpstr>
      <vt:lpstr>Giving Effective Public Testimony</vt:lpstr>
      <vt:lpstr>Blank Slide (Hidden)</vt:lpstr>
      <vt:lpstr>Giving Effective Public Testimony (continued)</vt:lpstr>
      <vt:lpstr>Blank Slide (Hidden)</vt:lpstr>
      <vt:lpstr>Building Relationships  with Legislators</vt:lpstr>
      <vt:lpstr>Ways to Communicate</vt:lpstr>
      <vt:lpstr>Blank Slide (Hidden)</vt:lpstr>
      <vt:lpstr>Phone Calls, E-Mail, Faxes</vt:lpstr>
      <vt:lpstr>Letters and Postcards</vt:lpstr>
      <vt:lpstr>      Social Media  </vt:lpstr>
      <vt:lpstr>Visiting Your Elected Officials</vt:lpstr>
      <vt:lpstr>Blank Slide (Hidden)</vt:lpstr>
      <vt:lpstr>Visiting Your Elected Officials</vt:lpstr>
      <vt:lpstr>Visiting Your Elected Officials</vt:lpstr>
      <vt:lpstr>Working with the Media</vt:lpstr>
      <vt:lpstr>Spreading the Message: Working with the Media</vt:lpstr>
      <vt:lpstr>Media Advocacy</vt:lpstr>
      <vt:lpstr>Blank Slide (Hidden)</vt:lpstr>
      <vt:lpstr>Chapter 3 Review</vt:lpstr>
      <vt:lpstr>Homework</vt:lpstr>
      <vt:lpstr>Evaluation</vt:lpstr>
    </vt:vector>
  </TitlesOfParts>
  <Company>Family Voices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Mover and Shaker</dc:title>
  <dc:creator>Linda Swan</dc:creator>
  <cp:lastModifiedBy>Allison Gray</cp:lastModifiedBy>
  <cp:revision>323</cp:revision>
  <dcterms:created xsi:type="dcterms:W3CDTF">2006-10-27T21:08:42Z</dcterms:created>
  <dcterms:modified xsi:type="dcterms:W3CDTF">2015-03-26T19:42:08Z</dcterms:modified>
</cp:coreProperties>
</file>