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310" r:id="rId2"/>
    <p:sldId id="311" r:id="rId3"/>
    <p:sldId id="309" r:id="rId4"/>
    <p:sldId id="283" r:id="rId5"/>
    <p:sldId id="257" r:id="rId6"/>
    <p:sldId id="303" r:id="rId7"/>
    <p:sldId id="259" r:id="rId8"/>
    <p:sldId id="260" r:id="rId9"/>
    <p:sldId id="302" r:id="rId10"/>
    <p:sldId id="261" r:id="rId11"/>
    <p:sldId id="262" r:id="rId12"/>
    <p:sldId id="296" r:id="rId13"/>
    <p:sldId id="304" r:id="rId14"/>
    <p:sldId id="265" r:id="rId15"/>
    <p:sldId id="312" r:id="rId16"/>
    <p:sldId id="305" r:id="rId17"/>
    <p:sldId id="306" r:id="rId18"/>
    <p:sldId id="307" r:id="rId19"/>
    <p:sldId id="266" r:id="rId20"/>
    <p:sldId id="278" r:id="rId21"/>
    <p:sldId id="279" r:id="rId22"/>
    <p:sldId id="280" r:id="rId23"/>
    <p:sldId id="298" r:id="rId24"/>
    <p:sldId id="272" r:id="rId25"/>
    <p:sldId id="273" r:id="rId26"/>
    <p:sldId id="274" r:id="rId27"/>
    <p:sldId id="275" r:id="rId28"/>
    <p:sldId id="276" r:id="rId29"/>
    <p:sldId id="277" r:id="rId30"/>
    <p:sldId id="281" r:id="rId31"/>
    <p:sldId id="308" r:id="rId32"/>
    <p:sldId id="299"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2495" autoAdjust="0"/>
    <p:restoredTop sz="93729" autoAdjust="0"/>
  </p:normalViewPr>
  <p:slideViewPr>
    <p:cSldViewPr>
      <p:cViewPr varScale="1">
        <p:scale>
          <a:sx n="70" d="100"/>
          <a:sy n="70" d="100"/>
        </p:scale>
        <p:origin x="8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96"/>
    </p:cViewPr>
  </p:sorterViewPr>
  <p:notesViewPr>
    <p:cSldViewPr>
      <p:cViewPr varScale="1">
        <p:scale>
          <a:sx n="56" d="100"/>
          <a:sy n="56" d="100"/>
        </p:scale>
        <p:origin x="249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smtClean="0"/>
            </a:lvl1pPr>
          </a:lstStyle>
          <a:p>
            <a:pPr>
              <a:defRPr/>
            </a:pPr>
            <a:endParaRPr lang="en-US"/>
          </a:p>
        </p:txBody>
      </p:sp>
      <p:sp>
        <p:nvSpPr>
          <p:cNvPr id="5325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smtClean="0"/>
            </a:lvl1pPr>
          </a:lstStyle>
          <a:p>
            <a:pPr>
              <a:defRPr/>
            </a:pPr>
            <a:endParaRPr lang="en-US"/>
          </a:p>
        </p:txBody>
      </p:sp>
      <p:sp>
        <p:nvSpPr>
          <p:cNvPr id="5325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smtClean="0"/>
            </a:lvl1pPr>
          </a:lstStyle>
          <a:p>
            <a:pPr>
              <a:defRPr/>
            </a:pPr>
            <a:endParaRPr lang="en-US"/>
          </a:p>
        </p:txBody>
      </p:sp>
      <p:sp>
        <p:nvSpPr>
          <p:cNvPr id="5325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D60C4C33-0409-4A0C-A549-9A0BAADCF606}" type="slidenum">
              <a:rPr lang="en-US"/>
              <a:pPr>
                <a:defRPr/>
              </a:pPr>
              <a:t>‹#›</a:t>
            </a:fld>
            <a:endParaRPr lang="en-US"/>
          </a:p>
        </p:txBody>
      </p:sp>
    </p:spTree>
    <p:extLst>
      <p:ext uri="{BB962C8B-B14F-4D97-AF65-F5344CB8AC3E}">
        <p14:creationId xmlns:p14="http://schemas.microsoft.com/office/powerpoint/2010/main" val="3989448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defTabSz="931863">
              <a:defRPr sz="1200" smtClean="0"/>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algn="r" defTabSz="931863">
              <a:defRPr sz="1200" smtClean="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0088" y="4414838"/>
            <a:ext cx="5610225" cy="4184650"/>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defTabSz="931863">
              <a:defRPr sz="1200" smtClean="0"/>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algn="r" defTabSz="931863">
              <a:defRPr sz="1200" smtClean="0"/>
            </a:lvl1pPr>
          </a:lstStyle>
          <a:p>
            <a:pPr>
              <a:defRPr/>
            </a:pPr>
            <a:fld id="{122E07F3-1BAF-4D0C-BEFC-B993EB6062BB}" type="slidenum">
              <a:rPr lang="en-US"/>
              <a:pPr>
                <a:defRPr/>
              </a:pPr>
              <a:t>‹#›</a:t>
            </a:fld>
            <a:endParaRPr lang="en-US"/>
          </a:p>
        </p:txBody>
      </p:sp>
    </p:spTree>
    <p:extLst>
      <p:ext uri="{BB962C8B-B14F-4D97-AF65-F5344CB8AC3E}">
        <p14:creationId xmlns:p14="http://schemas.microsoft.com/office/powerpoint/2010/main" val="35377703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57200" algn="l" rtl="0" eaLnBrk="0" fontAlgn="base" hangingPunct="0">
      <a:spcBef>
        <a:spcPct val="30000"/>
      </a:spcBef>
      <a:spcAft>
        <a:spcPct val="0"/>
      </a:spcAft>
      <a:defRPr sz="1100" kern="1200">
        <a:solidFill>
          <a:schemeClr val="tx1"/>
        </a:solidFill>
        <a:latin typeface="+mn-lt"/>
        <a:ea typeface="+mn-ea"/>
        <a:cs typeface="+mn-cs"/>
      </a:defRPr>
    </a:lvl2pPr>
    <a:lvl3pPr marL="914400" algn="l" rtl="0" eaLnBrk="0" fontAlgn="base" hangingPunct="0">
      <a:spcBef>
        <a:spcPct val="30000"/>
      </a:spcBef>
      <a:spcAft>
        <a:spcPct val="0"/>
      </a:spcAft>
      <a:defRPr sz="1100" kern="1200">
        <a:solidFill>
          <a:schemeClr val="tx1"/>
        </a:solidFill>
        <a:latin typeface="+mn-lt"/>
        <a:ea typeface="+mn-ea"/>
        <a:cs typeface="+mn-cs"/>
      </a:defRPr>
    </a:lvl3pPr>
    <a:lvl4pPr marL="1371600" algn="l" rtl="0" eaLnBrk="0" fontAlgn="base" hangingPunct="0">
      <a:spcBef>
        <a:spcPct val="30000"/>
      </a:spcBef>
      <a:spcAft>
        <a:spcPct val="0"/>
      </a:spcAft>
      <a:defRPr sz="1100" kern="1200">
        <a:solidFill>
          <a:schemeClr val="tx1"/>
        </a:solidFill>
        <a:latin typeface="+mn-lt"/>
        <a:ea typeface="+mn-ea"/>
        <a:cs typeface="+mn-cs"/>
      </a:defRPr>
    </a:lvl4pPr>
    <a:lvl5pPr marL="182880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wmf"/></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1675" y="387350"/>
            <a:ext cx="5607050" cy="8212138"/>
          </a:xfrm>
        </p:spPr>
        <p:txBody>
          <a:bodyPr>
            <a:normAutofit/>
          </a:bodyPr>
          <a:lstStyle/>
          <a:p>
            <a:pPr algn="ctr" eaLnBrk="1" hangingPunct="1">
              <a:spcBef>
                <a:spcPts val="0"/>
              </a:spcBef>
              <a:defRPr/>
            </a:pPr>
            <a:endParaRPr lang="en-US" sz="2400" b="1" dirty="0" smtClean="0">
              <a:latin typeface="+mn-lt"/>
            </a:endParaRPr>
          </a:p>
          <a:p>
            <a:pPr algn="ctr" eaLnBrk="1" hangingPunct="1">
              <a:spcBef>
                <a:spcPts val="0"/>
              </a:spcBef>
              <a:defRPr/>
            </a:pPr>
            <a:endParaRPr lang="en-US" sz="2400" b="1" dirty="0" smtClean="0">
              <a:latin typeface="+mn-lt"/>
            </a:endParaRPr>
          </a:p>
          <a:p>
            <a:pPr algn="ctr" eaLnBrk="1" hangingPunct="1">
              <a:spcBef>
                <a:spcPts val="0"/>
              </a:spcBef>
              <a:defRPr/>
            </a:pPr>
            <a:endParaRPr lang="en-US" sz="2400" b="1" dirty="0" smtClean="0">
              <a:latin typeface="+mn-lt"/>
            </a:endParaRPr>
          </a:p>
          <a:p>
            <a:pPr algn="ctr" eaLnBrk="1" hangingPunct="1">
              <a:spcBef>
                <a:spcPts val="0"/>
              </a:spcBef>
              <a:defRPr/>
            </a:pPr>
            <a:endParaRPr lang="en-US" sz="2400" b="1" dirty="0" smtClean="0">
              <a:latin typeface="+mn-lt"/>
            </a:endParaRPr>
          </a:p>
          <a:p>
            <a:pPr algn="ctr" eaLnBrk="1" hangingPunct="1">
              <a:spcBef>
                <a:spcPts val="0"/>
              </a:spcBef>
              <a:defRPr/>
            </a:pPr>
            <a:r>
              <a:rPr lang="en-US" sz="2400" b="1" dirty="0" smtClean="0">
                <a:latin typeface="Goudy Stout" pitchFamily="18" charset="0"/>
              </a:rPr>
              <a:t>Project Leadership </a:t>
            </a:r>
          </a:p>
          <a:p>
            <a:pPr algn="ctr" eaLnBrk="1" hangingPunct="1">
              <a:spcBef>
                <a:spcPts val="0"/>
              </a:spcBef>
              <a:defRPr/>
            </a:pPr>
            <a:endParaRPr lang="en-US" sz="1800" dirty="0" smtClean="0">
              <a:solidFill>
                <a:schemeClr val="accent2"/>
              </a:solidFill>
            </a:endParaRPr>
          </a:p>
          <a:p>
            <a:pPr algn="ctr" eaLnBrk="1" hangingPunct="1">
              <a:spcBef>
                <a:spcPts val="0"/>
              </a:spcBef>
              <a:defRPr/>
            </a:pPr>
            <a:endParaRPr lang="en-US" sz="2400" b="1" dirty="0" smtClean="0">
              <a:latin typeface="+mn-lt"/>
            </a:endParaRPr>
          </a:p>
          <a:p>
            <a:pPr algn="ctr" eaLnBrk="1" hangingPunct="1">
              <a:spcBef>
                <a:spcPts val="0"/>
              </a:spcBef>
              <a:defRPr/>
            </a:pPr>
            <a:endParaRPr lang="en-US" sz="2400" b="1" dirty="0" smtClean="0">
              <a:latin typeface="+mn-lt"/>
            </a:endParaRPr>
          </a:p>
          <a:p>
            <a:pPr algn="ctr" eaLnBrk="1" hangingPunct="1">
              <a:spcBef>
                <a:spcPts val="0"/>
              </a:spcBef>
              <a:defRPr/>
            </a:pPr>
            <a:endParaRPr lang="en-US" sz="2400" b="1" dirty="0" smtClean="0">
              <a:latin typeface="+mn-lt"/>
            </a:endParaRPr>
          </a:p>
          <a:p>
            <a:pPr algn="ctr">
              <a:defRPr/>
            </a:pPr>
            <a:endParaRPr lang="en-US" sz="2400" b="1" u="sng" dirty="0" smtClean="0"/>
          </a:p>
          <a:p>
            <a:pPr algn="ctr">
              <a:defRPr/>
            </a:pPr>
            <a:endParaRPr lang="en-US" sz="2400" b="1" u="sng" dirty="0" smtClean="0"/>
          </a:p>
          <a:p>
            <a:pPr algn="ctr">
              <a:defRPr/>
            </a:pPr>
            <a:endParaRPr lang="en-US" sz="2400" b="1" u="sng" dirty="0" smtClean="0"/>
          </a:p>
          <a:p>
            <a:pPr algn="ctr">
              <a:defRPr/>
            </a:pPr>
            <a:r>
              <a:rPr lang="en-US" sz="2400" b="1" u="sng" dirty="0" smtClean="0"/>
              <a:t>Chapter 6</a:t>
            </a:r>
          </a:p>
          <a:p>
            <a:pPr algn="ctr"/>
            <a:r>
              <a:rPr lang="en-US" sz="2400" b="1" dirty="0" smtClean="0"/>
              <a:t>Ways You Can Serve:</a:t>
            </a:r>
          </a:p>
          <a:p>
            <a:pPr algn="ctr"/>
            <a:r>
              <a:rPr lang="en-US" sz="2400" b="1" dirty="0" smtClean="0"/>
              <a:t>Participating on Decision Making Bodies</a:t>
            </a: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a:p>
            <a:pPr algn="ctr" eaLnBrk="1" hangingPunct="1">
              <a:spcBef>
                <a:spcPts val="0"/>
              </a:spcBef>
              <a:defRPr/>
            </a:pPr>
            <a:endParaRPr lang="en-US" sz="2400" dirty="0" smtClean="0">
              <a:latin typeface="+mn-lt"/>
            </a:endParaRPr>
          </a:p>
        </p:txBody>
      </p:sp>
      <p:pic>
        <p:nvPicPr>
          <p:cNvPr id="1028" name="Picture 4"/>
          <p:cNvPicPr>
            <a:picLocks noChangeAspect="1" noChangeArrowheads="1"/>
          </p:cNvPicPr>
          <p:nvPr/>
        </p:nvPicPr>
        <p:blipFill>
          <a:blip r:embed="rId4"/>
          <a:srcRect/>
          <a:stretch>
            <a:fillRect/>
          </a:stretch>
        </p:blipFill>
        <p:spPr bwMode="auto">
          <a:xfrm>
            <a:off x="779463" y="852488"/>
            <a:ext cx="2790825" cy="696912"/>
          </a:xfrm>
          <a:prstGeom prst="rect">
            <a:avLst/>
          </a:prstGeom>
          <a:noFill/>
          <a:ln w="9525">
            <a:noFill/>
            <a:miter lim="800000"/>
            <a:headEnd/>
            <a:tailEnd/>
          </a:ln>
        </p:spPr>
      </p:pic>
      <p:graphicFrame>
        <p:nvGraphicFramePr>
          <p:cNvPr id="1026" name="Object 6"/>
          <p:cNvGraphicFramePr>
            <a:graphicFrameLocks noChangeAspect="1"/>
          </p:cNvGraphicFramePr>
          <p:nvPr/>
        </p:nvGraphicFramePr>
        <p:xfrm>
          <a:off x="3582988" y="852488"/>
          <a:ext cx="2668587" cy="638175"/>
        </p:xfrm>
        <a:graphic>
          <a:graphicData uri="http://schemas.openxmlformats.org/presentationml/2006/ole">
            <mc:AlternateContent xmlns:mc="http://schemas.openxmlformats.org/markup-compatibility/2006">
              <mc:Choice xmlns:v="urn:schemas-microsoft-com:vml" Requires="v">
                <p:oleObj spid="_x0000_s76825" name="Microsoft WordArt 3.2" r:id="rId5" imgW="2305412" imgH="550563" progId="">
                  <p:embed/>
                </p:oleObj>
              </mc:Choice>
              <mc:Fallback>
                <p:oleObj name="Microsoft WordArt 3.2" r:id="rId5" imgW="2305412" imgH="550563"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2988" y="852488"/>
                        <a:ext cx="2668587" cy="63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Rectangle 8"/>
          <p:cNvSpPr>
            <a:spLocks noChangeArrowheads="1"/>
          </p:cNvSpPr>
          <p:nvPr/>
        </p:nvSpPr>
        <p:spPr bwMode="auto">
          <a:xfrm>
            <a:off x="1792288" y="2711450"/>
            <a:ext cx="3505200" cy="371475"/>
          </a:xfrm>
          <a:prstGeom prst="rect">
            <a:avLst/>
          </a:prstGeom>
          <a:noFill/>
          <a:ln w="9525">
            <a:noFill/>
            <a:miter lim="800000"/>
            <a:headEnd/>
            <a:tailEnd/>
          </a:ln>
        </p:spPr>
        <p:txBody>
          <a:bodyPr lIns="93177" tIns="46589" rIns="93177" bIns="46589">
            <a:spAutoFit/>
          </a:bodyPr>
          <a:lstStyle/>
          <a:p>
            <a:pPr algn="ctr"/>
            <a:endParaRPr lang="en-US">
              <a:solidFill>
                <a:schemeClr val="accent2"/>
              </a:solidFill>
            </a:endParaRPr>
          </a:p>
        </p:txBody>
      </p:sp>
      <p:sp>
        <p:nvSpPr>
          <p:cNvPr id="1030" name="Slide Number Placeholder 12"/>
          <p:cNvSpPr>
            <a:spLocks noGrp="1"/>
          </p:cNvSpPr>
          <p:nvPr>
            <p:ph type="sldNum" sz="quarter" idx="5"/>
          </p:nvPr>
        </p:nvSpPr>
        <p:spPr>
          <a:noFill/>
        </p:spPr>
        <p:txBody>
          <a:bodyPr/>
          <a:lstStyle/>
          <a:p>
            <a:fld id="{45B1359D-2FFC-44A4-A4AB-04F2F867CCC8}" type="slidenum">
              <a:rPr lang="en-US" smtClean="0"/>
              <a:pPr/>
              <a:t>1</a:t>
            </a:fld>
            <a:endParaRPr lang="en-US" dirty="0" smtClean="0"/>
          </a:p>
        </p:txBody>
      </p:sp>
      <p:sp>
        <p:nvSpPr>
          <p:cNvPr id="1031" name="Rectangle 7"/>
          <p:cNvSpPr>
            <a:spLocks noChangeArrowheads="1"/>
          </p:cNvSpPr>
          <p:nvPr/>
        </p:nvSpPr>
        <p:spPr bwMode="auto">
          <a:xfrm>
            <a:off x="1792288" y="2711450"/>
            <a:ext cx="3505200" cy="371475"/>
          </a:xfrm>
          <a:prstGeom prst="rect">
            <a:avLst/>
          </a:prstGeom>
          <a:noFill/>
          <a:ln w="9525">
            <a:noFill/>
            <a:miter lim="800000"/>
            <a:headEnd/>
            <a:tailEnd/>
          </a:ln>
        </p:spPr>
        <p:txBody>
          <a:bodyPr lIns="93177" tIns="46589" rIns="93177" bIns="46589">
            <a:spAutoFit/>
          </a:bodyPr>
          <a:lstStyle/>
          <a:p>
            <a:pPr algn="ctr"/>
            <a:endParaRPr lang="en-US">
              <a:solidFill>
                <a:schemeClr val="accent2"/>
              </a:solidFill>
            </a:endParaRPr>
          </a:p>
        </p:txBody>
      </p:sp>
      <p:sp>
        <p:nvSpPr>
          <p:cNvPr id="8" name="TextBox 7"/>
          <p:cNvSpPr txBox="1"/>
          <p:nvPr/>
        </p:nvSpPr>
        <p:spPr>
          <a:xfrm>
            <a:off x="1752600" y="2743200"/>
            <a:ext cx="3505200" cy="2031325"/>
          </a:xfrm>
          <a:prstGeom prst="rect">
            <a:avLst/>
          </a:prstGeom>
          <a:noFill/>
        </p:spPr>
        <p:txBody>
          <a:bodyPr wrap="square" rtlCol="0">
            <a:spAutoFit/>
          </a:bodyPr>
          <a:lstStyle/>
          <a:p>
            <a:pPr algn="ctr"/>
            <a:r>
              <a:rPr lang="en-US" dirty="0" smtClean="0">
                <a:solidFill>
                  <a:srgbClr val="000099"/>
                </a:solidFill>
                <a:latin typeface="Arial" pitchFamily="34" charset="0"/>
                <a:cs typeface="Arial" pitchFamily="34" charset="0"/>
              </a:rPr>
              <a:t>To increase the ability of families to advocate for the needs of children and youth with special health care needs, and to encourage more families to take on leadership roles</a:t>
            </a:r>
          </a:p>
          <a:p>
            <a:endParaRPr lang="en-US" dirty="0"/>
          </a:p>
        </p:txBody>
      </p:sp>
    </p:spTree>
    <p:extLst>
      <p:ext uri="{BB962C8B-B14F-4D97-AF65-F5344CB8AC3E}">
        <p14:creationId xmlns:p14="http://schemas.microsoft.com/office/powerpoint/2010/main" val="2455702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9EA73B9-374E-4A3A-AD2C-13777A4B19F8}" type="slidenum">
              <a:rPr lang="en-US" smtClean="0"/>
              <a:pPr/>
              <a:t>10</a:t>
            </a:fld>
            <a:endParaRPr lang="en-US" dirty="0"/>
          </a:p>
        </p:txBody>
      </p:sp>
      <p:sp>
        <p:nvSpPr>
          <p:cNvPr id="28675" name="Rectangle 2"/>
          <p:cNvSpPr>
            <a:spLocks noGrp="1" noRot="1" noChangeAspect="1" noChangeArrowheads="1" noTextEdit="1"/>
          </p:cNvSpPr>
          <p:nvPr>
            <p:ph type="sldImg"/>
          </p:nvPr>
        </p:nvSpPr>
        <p:spPr>
          <a:xfrm>
            <a:off x="1905000" y="609600"/>
            <a:ext cx="2514600" cy="1885950"/>
          </a:xfrm>
          <a:ln/>
        </p:spPr>
      </p:sp>
      <p:sp>
        <p:nvSpPr>
          <p:cNvPr id="28676" name="Rectangle 3"/>
          <p:cNvSpPr>
            <a:spLocks noGrp="1" noChangeArrowheads="1"/>
          </p:cNvSpPr>
          <p:nvPr>
            <p:ph type="body" idx="1"/>
          </p:nvPr>
        </p:nvSpPr>
        <p:spPr>
          <a:xfrm>
            <a:off x="762000" y="2590800"/>
            <a:ext cx="5548313" cy="6096000"/>
          </a:xfrm>
          <a:noFill/>
          <a:ln/>
        </p:spPr>
        <p:txBody>
          <a:bodyPr/>
          <a:lstStyle/>
          <a:p>
            <a:pPr>
              <a:spcBef>
                <a:spcPts val="0"/>
              </a:spcBef>
            </a:pPr>
            <a:r>
              <a:rPr lang="en-US" b="1" i="1" dirty="0" smtClean="0">
                <a:latin typeface="+mn-lt"/>
              </a:rPr>
              <a:t>Facilitator Notes:</a:t>
            </a: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r>
              <a:rPr lang="en-US" i="1" dirty="0" smtClean="0">
                <a:latin typeface="+mn-lt"/>
              </a:rPr>
              <a:t>Serving on an advisory group such as a board or committee can lead to real benefits for you, your child, and other children and youth with disabilities and their families. You have a lot to gain as well as to give. This includes: </a:t>
            </a:r>
          </a:p>
          <a:p>
            <a:pPr>
              <a:spcBef>
                <a:spcPts val="0"/>
              </a:spcBef>
            </a:pPr>
            <a:endParaRPr lang="en-US" i="1" dirty="0" smtClean="0">
              <a:latin typeface="+mn-lt"/>
            </a:endParaRPr>
          </a:p>
          <a:p>
            <a:pPr>
              <a:spcBef>
                <a:spcPts val="0"/>
              </a:spcBef>
              <a:buFont typeface="Arial" pitchFamily="34" charset="0"/>
              <a:buChar char="•"/>
            </a:pPr>
            <a:r>
              <a:rPr lang="en-US" i="1" dirty="0" smtClean="0">
                <a:latin typeface="+mn-lt"/>
              </a:rPr>
              <a:t> </a:t>
            </a:r>
            <a:r>
              <a:rPr lang="en-US" b="1" i="1" u="sng" dirty="0" smtClean="0">
                <a:latin typeface="+mn-lt"/>
              </a:rPr>
              <a:t>Having a chance to help others:</a:t>
            </a:r>
            <a:r>
              <a:rPr lang="en-US" b="1" i="1" dirty="0" smtClean="0">
                <a:latin typeface="+mn-lt"/>
              </a:rPr>
              <a:t> </a:t>
            </a:r>
            <a:r>
              <a:rPr lang="en-US" i="1" dirty="0" smtClean="0">
                <a:latin typeface="+mn-lt"/>
              </a:rPr>
              <a:t>You've learned so much, and others can benefit from your experience and insights about raising a child with a disability. </a:t>
            </a:r>
          </a:p>
          <a:p>
            <a:pPr>
              <a:spcBef>
                <a:spcPts val="0"/>
              </a:spcBef>
            </a:pPr>
            <a:endParaRPr lang="en-US" i="1" dirty="0" smtClean="0">
              <a:latin typeface="+mn-lt"/>
            </a:endParaRPr>
          </a:p>
          <a:p>
            <a:pPr>
              <a:spcBef>
                <a:spcPts val="0"/>
              </a:spcBef>
              <a:buFont typeface="Arial" pitchFamily="34" charset="0"/>
              <a:buChar char="•"/>
            </a:pPr>
            <a:r>
              <a:rPr lang="en-US" i="1" u="sng" dirty="0" smtClean="0">
                <a:latin typeface="+mn-lt"/>
              </a:rPr>
              <a:t> </a:t>
            </a:r>
            <a:r>
              <a:rPr lang="en-US" b="1" i="1" u="sng" dirty="0" smtClean="0">
                <a:latin typeface="+mn-lt"/>
              </a:rPr>
              <a:t>Influencing the direction of activities, services, and policies:</a:t>
            </a:r>
            <a:r>
              <a:rPr lang="en-US" b="1" i="1" dirty="0" smtClean="0">
                <a:latin typeface="+mn-lt"/>
              </a:rPr>
              <a:t> </a:t>
            </a:r>
            <a:r>
              <a:rPr lang="en-US" i="1" dirty="0" smtClean="0">
                <a:latin typeface="+mn-lt"/>
              </a:rPr>
              <a:t>You can become part of a group that determines how an agency or organization conducts its business and serves its clients. </a:t>
            </a:r>
          </a:p>
          <a:p>
            <a:pPr>
              <a:spcBef>
                <a:spcPts val="0"/>
              </a:spcBef>
            </a:pPr>
            <a:endParaRPr lang="en-US" i="1" dirty="0" smtClean="0">
              <a:latin typeface="+mn-lt"/>
            </a:endParaRPr>
          </a:p>
          <a:p>
            <a:pPr>
              <a:spcBef>
                <a:spcPts val="0"/>
              </a:spcBef>
              <a:buFont typeface="Arial" pitchFamily="34" charset="0"/>
              <a:buChar char="•"/>
            </a:pPr>
            <a:r>
              <a:rPr lang="en-US" i="1" dirty="0" smtClean="0">
                <a:latin typeface="+mn-lt"/>
              </a:rPr>
              <a:t> </a:t>
            </a:r>
            <a:r>
              <a:rPr lang="en-US" b="1" i="1" u="sng" dirty="0" smtClean="0">
                <a:latin typeface="+mn-lt"/>
              </a:rPr>
              <a:t>Learning about programs that may benefit your child and other children:</a:t>
            </a:r>
            <a:r>
              <a:rPr lang="en-US" b="1" i="1" dirty="0" smtClean="0">
                <a:latin typeface="+mn-lt"/>
              </a:rPr>
              <a:t> </a:t>
            </a:r>
            <a:r>
              <a:rPr lang="en-US" i="1" dirty="0" smtClean="0">
                <a:latin typeface="+mn-lt"/>
              </a:rPr>
              <a:t>As a board or committee member -- particularly on groups advising or governing an agency -- you are able to learn more about the programs and services that are available for children with disabilities. </a:t>
            </a:r>
          </a:p>
          <a:p>
            <a:pPr>
              <a:spcBef>
                <a:spcPts val="0"/>
              </a:spcBef>
            </a:pPr>
            <a:endParaRPr lang="en-US" i="1" dirty="0" smtClean="0">
              <a:latin typeface="+mn-lt"/>
            </a:endParaRPr>
          </a:p>
          <a:p>
            <a:pPr>
              <a:spcBef>
                <a:spcPts val="0"/>
              </a:spcBef>
              <a:buFont typeface="Arial" pitchFamily="34" charset="0"/>
              <a:buChar char="•"/>
            </a:pPr>
            <a:r>
              <a:rPr lang="en-US" b="1" i="1" u="sng" dirty="0" smtClean="0">
                <a:latin typeface="+mn-lt"/>
              </a:rPr>
              <a:t> Acquiring skills that will help you in your present job or help you get a better one:</a:t>
            </a:r>
            <a:r>
              <a:rPr lang="en-US" b="1" i="1" dirty="0" smtClean="0">
                <a:latin typeface="+mn-lt"/>
              </a:rPr>
              <a:t> </a:t>
            </a:r>
            <a:r>
              <a:rPr lang="en-US" i="1" dirty="0" smtClean="0">
                <a:latin typeface="+mn-lt"/>
              </a:rPr>
              <a:t>You can add your board or committee experience to your resume -- especially any special projects you work on. Serving with others may also provide contacts for future jobs. </a:t>
            </a:r>
          </a:p>
          <a:p>
            <a:pPr lvl="1">
              <a:spcBef>
                <a:spcPts val="0"/>
              </a:spcBef>
            </a:pPr>
            <a:endParaRPr lang="en-US" i="1" dirty="0" smtClean="0">
              <a:latin typeface="+mn-lt"/>
            </a:endParaRPr>
          </a:p>
          <a:p>
            <a:pPr marL="57150" indent="-57150">
              <a:spcBef>
                <a:spcPts val="0"/>
              </a:spcBef>
              <a:buFont typeface="Arial" panose="020B0604020202020204" pitchFamily="34" charset="0"/>
              <a:buChar char="•"/>
            </a:pPr>
            <a:r>
              <a:rPr lang="en-US" b="1" i="1" u="sng" dirty="0" smtClean="0"/>
              <a:t>Adding diversity to group / committee: </a:t>
            </a:r>
            <a:r>
              <a:rPr lang="en-US" i="1" dirty="0" smtClean="0"/>
              <a:t>This does not only refer to racial / cultural diversity. You may be only non-native English speaker. You may be the only mom / dad / grandparent / caregiver in the group. You could be the only member representing your family’s structure, educational background, socioeconomic status, etc. If you have a disability yourself, you may be the only person representing the disability community. Your participation ensures the inclusion of diverse perspectives in the group.</a:t>
            </a:r>
          </a:p>
          <a:p>
            <a:pPr lvl="1">
              <a:spcBef>
                <a:spcPts val="0"/>
              </a:spcBef>
            </a:pPr>
            <a:endParaRPr lang="en-US" i="1" dirty="0" smtClean="0">
              <a:latin typeface="+mn-lt"/>
            </a:endParaRPr>
          </a:p>
          <a:p>
            <a:pPr>
              <a:spcBef>
                <a:spcPts val="0"/>
              </a:spcBef>
              <a:buFont typeface="Arial" pitchFamily="34" charset="0"/>
              <a:buChar char="•"/>
            </a:pPr>
            <a:r>
              <a:rPr lang="en-US" i="1" dirty="0" smtClean="0">
                <a:latin typeface="+mn-lt"/>
              </a:rPr>
              <a:t> </a:t>
            </a:r>
            <a:r>
              <a:rPr lang="en-US" b="1" i="1" u="sng" dirty="0" smtClean="0">
                <a:latin typeface="+mn-lt"/>
              </a:rPr>
              <a:t>Making a difference:</a:t>
            </a:r>
            <a:r>
              <a:rPr lang="en-US" i="1" dirty="0" smtClean="0">
                <a:latin typeface="+mn-lt"/>
              </a:rPr>
              <a:t> When you serve on a board where other members do not have much knowledge about disability issues, you can give an "insider's view" to people who otherwise might never know the needs of children with disabilities.</a:t>
            </a:r>
          </a:p>
          <a:p>
            <a:pPr>
              <a:spcBef>
                <a:spcPts val="0"/>
              </a:spcBef>
              <a:buFont typeface="Arial" pitchFamily="34" charset="0"/>
              <a:buChar char="•"/>
            </a:pPr>
            <a:endParaRPr lang="en-US" i="1" dirty="0"/>
          </a:p>
          <a:p>
            <a:pPr>
              <a:spcBef>
                <a:spcPts val="0"/>
              </a:spcBef>
              <a:buFont typeface="Arial" pitchFamily="34" charset="0"/>
              <a:buChar char="•"/>
            </a:pPr>
            <a:r>
              <a:rPr lang="en-US" b="1" i="1" u="sng" dirty="0" smtClean="0">
                <a:latin typeface="+mn-lt"/>
              </a:rPr>
              <a:t>Feeling empowered: </a:t>
            </a:r>
            <a:r>
              <a:rPr lang="en-US" i="1" dirty="0"/>
              <a:t> </a:t>
            </a:r>
            <a:r>
              <a:rPr lang="en-US" i="1" dirty="0" smtClean="0"/>
              <a:t>All of the above can help you feel more empowered in your own child’s care and potentially in all areas of your own life!</a:t>
            </a:r>
            <a:endParaRPr lang="en-US" i="1" dirty="0"/>
          </a:p>
          <a:p>
            <a:pPr lvl="1">
              <a:spcBef>
                <a:spcPts val="0"/>
              </a:spcBef>
              <a:buFont typeface="Arial" pitchFamily="34" charset="0"/>
              <a:buChar char="•"/>
            </a:pPr>
            <a:endParaRPr lang="en-US" i="1" dirty="0" smtClean="0">
              <a:latin typeface="+mn-lt"/>
            </a:endParaRPr>
          </a:p>
          <a:p>
            <a:pPr lvl="1">
              <a:spcBef>
                <a:spcPts val="0"/>
              </a:spcBef>
              <a:buFont typeface="Arial" pitchFamily="34" charset="0"/>
              <a:buChar char="•"/>
            </a:pPr>
            <a:endParaRPr lang="en-US" i="1" dirty="0" smtClean="0">
              <a:latin typeface="+mn-lt"/>
            </a:endParaRPr>
          </a:p>
          <a:p>
            <a:endParaRPr lang="en-US" i="1" dirty="0" smtClean="0">
              <a:latin typeface="+mn-lt"/>
            </a:endParaRPr>
          </a:p>
        </p:txBody>
      </p:sp>
      <p:sp>
        <p:nvSpPr>
          <p:cNvPr id="5" name="TextBox 4"/>
          <p:cNvSpPr txBox="1"/>
          <p:nvPr/>
        </p:nvSpPr>
        <p:spPr>
          <a:xfrm>
            <a:off x="762000" y="281242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6.1: A Parent’s Guide—Serving on Boards and Committees</a:t>
            </a:r>
          </a:p>
        </p:txBody>
      </p:sp>
    </p:spTree>
    <p:extLst>
      <p:ext uri="{BB962C8B-B14F-4D97-AF65-F5344CB8AC3E}">
        <p14:creationId xmlns:p14="http://schemas.microsoft.com/office/powerpoint/2010/main" val="2734928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C1ED6C4-4FC8-4251-BA87-E7BD07CFC328}" type="slidenum">
              <a:rPr lang="en-US" smtClean="0"/>
              <a:pPr/>
              <a:t>11</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r>
              <a:rPr lang="en-US" b="1" dirty="0" smtClean="0">
                <a:latin typeface="+mn-lt"/>
              </a:rPr>
              <a:t>  (10 minutes)</a:t>
            </a: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r>
              <a:rPr lang="en-US" dirty="0" smtClean="0">
                <a:latin typeface="+mn-lt"/>
              </a:rPr>
              <a:t>**Refer again to Handout 6.1: A Parent’s Guide—Serving on Boards and Committees (NICHCY)</a:t>
            </a: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endParaRPr lang="en-US"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pPr algn="r"/>
            <a:r>
              <a:rPr lang="en-US" b="1" dirty="0" smtClean="0">
                <a:latin typeface="+mn-lt"/>
              </a:rPr>
              <a:t>Continued on next page …</a:t>
            </a:r>
          </a:p>
        </p:txBody>
      </p:sp>
      <p:sp>
        <p:nvSpPr>
          <p:cNvPr id="8" name="TextBox 7"/>
          <p:cNvSpPr txBox="1"/>
          <p:nvPr/>
        </p:nvSpPr>
        <p:spPr>
          <a:xfrm>
            <a:off x="762000" y="4724400"/>
            <a:ext cx="5486400" cy="6001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“Professionals vs. Parents”</a:t>
            </a:r>
          </a:p>
          <a:p>
            <a:r>
              <a:rPr lang="en-US" sz="1100" dirty="0" smtClean="0"/>
              <a:t>Attach chart paper to an easel or the wall with a T-chart drawn on.  The first column of the chart should say “Professionals” at the top and the second column should say “Parents.”</a:t>
            </a:r>
            <a:endParaRPr lang="en-US" sz="1100" dirty="0"/>
          </a:p>
        </p:txBody>
      </p:sp>
      <p:sp>
        <p:nvSpPr>
          <p:cNvPr id="9" name="TextBox 8"/>
          <p:cNvSpPr txBox="1"/>
          <p:nvPr/>
        </p:nvSpPr>
        <p:spPr>
          <a:xfrm>
            <a:off x="762000" y="5791200"/>
            <a:ext cx="5486400" cy="178510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 “Professionals vs. Parents”</a:t>
            </a:r>
          </a:p>
          <a:p>
            <a:r>
              <a:rPr lang="en-US" sz="1100" dirty="0" smtClean="0"/>
              <a:t>Ask participants to brainstorm what makes them different from other professional board members.  </a:t>
            </a:r>
            <a:r>
              <a:rPr lang="en-US" sz="1100" i="1" dirty="0" smtClean="0"/>
              <a:t>What advantages/disadvantages do board members have?  What advantages/disadvantages do the participants have?</a:t>
            </a:r>
          </a:p>
          <a:p>
            <a:endParaRPr lang="en-US" sz="1100" dirty="0" smtClean="0"/>
          </a:p>
          <a:p>
            <a:r>
              <a:rPr lang="en-US" sz="1100" dirty="0" smtClean="0"/>
              <a:t>Possible examples if needed:</a:t>
            </a:r>
          </a:p>
          <a:p>
            <a:pPr>
              <a:buFont typeface="Arial" pitchFamily="34" charset="0"/>
              <a:buChar char="•"/>
            </a:pPr>
            <a:r>
              <a:rPr lang="en-US" sz="1100" dirty="0" smtClean="0"/>
              <a:t> Professionals: well-educated, many resources, incomplete knowledge about disabilities, etc.</a:t>
            </a:r>
          </a:p>
          <a:p>
            <a:pPr>
              <a:buFont typeface="Arial" pitchFamily="34" charset="0"/>
              <a:buChar char="•"/>
            </a:pPr>
            <a:r>
              <a:rPr lang="en-US" sz="1100" dirty="0" smtClean="0"/>
              <a:t> Participants: passionate about subject, very knowledgeable, fewer resources, etc.</a:t>
            </a:r>
          </a:p>
          <a:p>
            <a:endParaRPr lang="en-US" sz="1100" dirty="0" smtClean="0"/>
          </a:p>
          <a:p>
            <a:r>
              <a:rPr lang="en-US" sz="1100" dirty="0" smtClean="0"/>
              <a:t>Chart responses in the appropriate column.</a:t>
            </a:r>
            <a:endParaRPr lang="en-US" sz="1100" dirty="0"/>
          </a:p>
        </p:txBody>
      </p:sp>
    </p:spTree>
    <p:extLst>
      <p:ext uri="{BB962C8B-B14F-4D97-AF65-F5344CB8AC3E}">
        <p14:creationId xmlns:p14="http://schemas.microsoft.com/office/powerpoint/2010/main" val="895671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0088" y="381000"/>
            <a:ext cx="5610225" cy="8218488"/>
          </a:xfrm>
        </p:spPr>
        <p:txBody>
          <a:bodyPr>
            <a:normAutofit/>
          </a:bodyPr>
          <a:lstStyle/>
          <a:p>
            <a:r>
              <a:rPr lang="en-US" b="1" i="1" dirty="0" smtClean="0">
                <a:latin typeface="+mn-lt"/>
              </a:rPr>
              <a:t>Facilitator Notes:</a:t>
            </a:r>
            <a:endParaRPr lang="en-US" b="1" dirty="0" smtClean="0">
              <a:solidFill>
                <a:schemeClr val="accent2"/>
              </a:solidFill>
              <a:latin typeface="+mn-lt"/>
            </a:endParaRPr>
          </a:p>
          <a:p>
            <a:endParaRPr lang="en-US" b="1" dirty="0" smtClean="0">
              <a:latin typeface="+mn-lt"/>
            </a:endParaRPr>
          </a:p>
          <a:p>
            <a:r>
              <a:rPr lang="en-US" b="1" dirty="0" smtClean="0">
                <a:latin typeface="+mn-lt"/>
              </a:rPr>
              <a:t>What Expertise Do I Bring?</a:t>
            </a:r>
          </a:p>
          <a:p>
            <a:pPr>
              <a:buFont typeface="Wingdings" pitchFamily="2" charset="2"/>
              <a:buChar char="§"/>
            </a:pPr>
            <a:r>
              <a:rPr lang="en-US" dirty="0" smtClean="0">
                <a:latin typeface="+mn-lt"/>
              </a:rPr>
              <a:t> </a:t>
            </a:r>
            <a:r>
              <a:rPr lang="en-US" i="1" dirty="0" smtClean="0">
                <a:latin typeface="+mn-lt"/>
              </a:rPr>
              <a:t>As a parent of a child or youth with special health care needs, you have so much information to share. </a:t>
            </a:r>
          </a:p>
          <a:p>
            <a:pPr>
              <a:buFont typeface="Wingdings" pitchFamily="2" charset="2"/>
              <a:buChar char="§"/>
            </a:pPr>
            <a:r>
              <a:rPr lang="en-US" i="1" dirty="0" smtClean="0">
                <a:latin typeface="+mn-lt"/>
              </a:rPr>
              <a:t> You know the </a:t>
            </a:r>
            <a:r>
              <a:rPr lang="en-US" i="1" u="sng" dirty="0" smtClean="0">
                <a:latin typeface="+mn-lt"/>
              </a:rPr>
              <a:t>day-to-day effort and emotional side</a:t>
            </a:r>
            <a:r>
              <a:rPr lang="en-US" i="1" dirty="0" smtClean="0">
                <a:latin typeface="+mn-lt"/>
              </a:rPr>
              <a:t> of raising a child with a disability and the needs of families like yours. </a:t>
            </a:r>
          </a:p>
          <a:p>
            <a:pPr>
              <a:buFont typeface="Wingdings" pitchFamily="2" charset="2"/>
              <a:buChar char="§"/>
            </a:pPr>
            <a:r>
              <a:rPr lang="en-US" i="1" dirty="0" smtClean="0">
                <a:latin typeface="+mn-lt"/>
              </a:rPr>
              <a:t> You can help other members by talking about your life and the experiences of your children or other children you know. </a:t>
            </a:r>
          </a:p>
          <a:p>
            <a:pPr lvl="1"/>
            <a:r>
              <a:rPr lang="en-US" i="1" dirty="0" smtClean="0">
                <a:latin typeface="+mn-lt"/>
              </a:rPr>
              <a:t>- When you do this, </a:t>
            </a:r>
            <a:r>
              <a:rPr lang="en-US" i="1" u="sng" dirty="0" smtClean="0">
                <a:latin typeface="+mn-lt"/>
              </a:rPr>
              <a:t>you help the members better understand the issues that are important to you, your family, and other families</a:t>
            </a:r>
            <a:r>
              <a:rPr lang="en-US" i="1" dirty="0" smtClean="0">
                <a:latin typeface="+mn-lt"/>
              </a:rPr>
              <a:t>. </a:t>
            </a:r>
          </a:p>
          <a:p>
            <a:pPr>
              <a:buFont typeface="Wingdings" pitchFamily="2" charset="2"/>
              <a:buChar char="§"/>
            </a:pPr>
            <a:r>
              <a:rPr lang="en-US" i="1" dirty="0" smtClean="0">
                <a:latin typeface="+mn-lt"/>
              </a:rPr>
              <a:t>Your experiences remind other members that children with disabilities / SHCN need to be considered in the agency's decisions. </a:t>
            </a:r>
          </a:p>
          <a:p>
            <a:pPr>
              <a:buFont typeface="Wingdings" pitchFamily="2" charset="2"/>
              <a:buChar char="§"/>
            </a:pPr>
            <a:r>
              <a:rPr lang="en-US" i="1" dirty="0"/>
              <a:t> </a:t>
            </a:r>
            <a:r>
              <a:rPr lang="en-US" i="1" dirty="0" smtClean="0"/>
              <a:t>Note: It doesn’t matter what your job, education level, socio economic status, language, </a:t>
            </a:r>
            <a:r>
              <a:rPr lang="en-US" i="1" dirty="0" err="1" smtClean="0"/>
              <a:t>etc</a:t>
            </a:r>
            <a:r>
              <a:rPr lang="en-US" i="1" dirty="0" smtClean="0"/>
              <a:t> is… We are ALL experts on our children and their care.</a:t>
            </a:r>
            <a:endParaRPr lang="en-US" i="1" dirty="0" smtClean="0">
              <a:latin typeface="+mn-lt"/>
            </a:endParaRPr>
          </a:p>
          <a:p>
            <a:endParaRPr lang="en-US" dirty="0" smtClean="0">
              <a:latin typeface="+mn-lt"/>
            </a:endParaRPr>
          </a:p>
          <a:p>
            <a:r>
              <a:rPr lang="en-US" b="1" dirty="0" smtClean="0">
                <a:latin typeface="+mn-lt"/>
              </a:rPr>
              <a:t>Do I Know Enough to Be On A Committee?</a:t>
            </a:r>
          </a:p>
          <a:p>
            <a:pPr>
              <a:buFont typeface="Wingdings" pitchFamily="2" charset="2"/>
              <a:buChar char="§"/>
            </a:pPr>
            <a:r>
              <a:rPr lang="en-US" i="1" dirty="0" smtClean="0">
                <a:latin typeface="+mn-lt"/>
              </a:rPr>
              <a:t> On certain kinds of advisory groups, </a:t>
            </a:r>
            <a:r>
              <a:rPr lang="en-US" i="1" u="sng" dirty="0" smtClean="0">
                <a:latin typeface="+mn-lt"/>
              </a:rPr>
              <a:t>you may be the</a:t>
            </a:r>
            <a:r>
              <a:rPr lang="en-US" i="1" dirty="0" smtClean="0">
                <a:latin typeface="+mn-lt"/>
              </a:rPr>
              <a:t> </a:t>
            </a:r>
            <a:r>
              <a:rPr lang="en-US" i="1" u="sng" dirty="0" smtClean="0">
                <a:latin typeface="+mn-lt"/>
              </a:rPr>
              <a:t>member who represents the "disability" voice</a:t>
            </a:r>
            <a:r>
              <a:rPr lang="en-US" i="1" dirty="0"/>
              <a:t> </a:t>
            </a:r>
            <a:r>
              <a:rPr lang="en-US" i="1" dirty="0" smtClean="0"/>
              <a:t>/ voice of parents with SHCN.</a:t>
            </a:r>
            <a:endParaRPr lang="en-US" i="1" dirty="0" smtClean="0">
              <a:latin typeface="+mn-lt"/>
            </a:endParaRPr>
          </a:p>
          <a:p>
            <a:pPr lvl="1"/>
            <a:r>
              <a:rPr lang="en-US" i="1" dirty="0" smtClean="0">
                <a:latin typeface="+mn-lt"/>
              </a:rPr>
              <a:t>- Figuring out your needs</a:t>
            </a:r>
          </a:p>
          <a:p>
            <a:pPr lvl="1"/>
            <a:r>
              <a:rPr lang="en-US" i="1" dirty="0" smtClean="0">
                <a:latin typeface="+mn-lt"/>
              </a:rPr>
              <a:t>- Expressing those needs clearly and positively</a:t>
            </a:r>
          </a:p>
          <a:p>
            <a:pPr lvl="1"/>
            <a:r>
              <a:rPr lang="en-US" i="1" dirty="0" smtClean="0">
                <a:latin typeface="+mn-lt"/>
              </a:rPr>
              <a:t>- Working for concrete results</a:t>
            </a:r>
          </a:p>
          <a:p>
            <a:pPr lvl="1"/>
            <a:r>
              <a:rPr lang="en-US" i="1" dirty="0" smtClean="0">
                <a:latin typeface="+mn-lt"/>
              </a:rPr>
              <a:t>- Increasing others' awareness of disability issues</a:t>
            </a:r>
          </a:p>
          <a:p>
            <a:pPr>
              <a:buFont typeface="Wingdings" pitchFamily="2" charset="2"/>
              <a:buChar char="§"/>
            </a:pPr>
            <a:r>
              <a:rPr lang="en-US" i="1" dirty="0" smtClean="0">
                <a:latin typeface="+mn-lt"/>
              </a:rPr>
              <a:t> As a parent of a child with a disability, you also understand the emotional side of advocating for your child and can use this to relate to others.</a:t>
            </a:r>
          </a:p>
          <a:p>
            <a:endParaRPr lang="en-US" i="1" dirty="0" smtClean="0">
              <a:latin typeface="+mn-lt"/>
            </a:endParaRPr>
          </a:p>
          <a:p>
            <a:pPr>
              <a:buFont typeface="Wingdings" pitchFamily="2" charset="2"/>
              <a:buChar char="§"/>
            </a:pPr>
            <a:r>
              <a:rPr lang="en-US" i="1" dirty="0" smtClean="0">
                <a:latin typeface="+mn-lt"/>
              </a:rPr>
              <a:t> If you are serving on a group where you represent others within the disability community, you may find that the </a:t>
            </a:r>
            <a:r>
              <a:rPr lang="en-US" i="1" u="sng" dirty="0" smtClean="0">
                <a:latin typeface="+mn-lt"/>
              </a:rPr>
              <a:t>key to doing your job well is keeping in touch with other families</a:t>
            </a:r>
            <a:r>
              <a:rPr lang="en-US" i="1" dirty="0" smtClean="0">
                <a:latin typeface="+mn-lt"/>
              </a:rPr>
              <a:t>. </a:t>
            </a:r>
          </a:p>
          <a:p>
            <a:pPr>
              <a:buFont typeface="Wingdings" pitchFamily="2" charset="2"/>
              <a:buChar char="§"/>
            </a:pPr>
            <a:r>
              <a:rPr lang="en-US" i="1" u="sng" dirty="0" smtClean="0">
                <a:latin typeface="+mn-lt"/>
              </a:rPr>
              <a:t> Disability-specific parent groups are a great way to establish contact with other parents and learn more about their particular needs and those of their children. </a:t>
            </a:r>
            <a:r>
              <a:rPr lang="en-US" i="1" dirty="0" smtClean="0">
                <a:latin typeface="+mn-lt"/>
              </a:rPr>
              <a:t> </a:t>
            </a:r>
          </a:p>
          <a:p>
            <a:pPr>
              <a:buFont typeface="Wingdings" pitchFamily="2" charset="2"/>
              <a:buChar char="§"/>
            </a:pPr>
            <a:r>
              <a:rPr lang="en-US" i="1" dirty="0" smtClean="0">
                <a:latin typeface="+mn-lt"/>
              </a:rPr>
              <a:t> Once you've identified the groups in your area, ask to get their newsletters. </a:t>
            </a:r>
          </a:p>
          <a:p>
            <a:pPr lvl="1"/>
            <a:r>
              <a:rPr lang="en-US" i="1" dirty="0" smtClean="0">
                <a:latin typeface="+mn-lt"/>
              </a:rPr>
              <a:t>- If you have time, go to their meetings, let them know your role on the advisory group, and ask for their suggestions and input. </a:t>
            </a:r>
          </a:p>
          <a:p>
            <a:endParaRPr lang="en-US" i="1" dirty="0" smtClean="0">
              <a:latin typeface="+mn-lt"/>
            </a:endParaRPr>
          </a:p>
          <a:p>
            <a:pPr>
              <a:buFont typeface="Wingdings" pitchFamily="2" charset="2"/>
              <a:buChar char="Ø"/>
            </a:pPr>
            <a:r>
              <a:rPr lang="en-US" i="1" dirty="0" smtClean="0">
                <a:latin typeface="+mn-lt"/>
              </a:rPr>
              <a:t>The key to success is being able to frame your experiences and be explicit with the point you are trying to make.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12</a:t>
            </a:fld>
            <a:endParaRPr lang="en-US" dirty="0"/>
          </a:p>
        </p:txBody>
      </p:sp>
    </p:spTree>
    <p:extLst>
      <p:ext uri="{BB962C8B-B14F-4D97-AF65-F5344CB8AC3E}">
        <p14:creationId xmlns:p14="http://schemas.microsoft.com/office/powerpoint/2010/main" val="1018982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b="1" i="1" dirty="0" smtClean="0">
                <a:latin typeface="+mn-lt"/>
              </a:rPr>
              <a:t>Facilitator Notes:</a:t>
            </a:r>
          </a:p>
          <a:p>
            <a:pPr>
              <a:spcBef>
                <a:spcPts val="0"/>
              </a:spcBef>
            </a:pPr>
            <a:endParaRPr lang="en-US" dirty="0" smtClean="0">
              <a:latin typeface="+mn-lt"/>
            </a:endParaRPr>
          </a:p>
          <a:p>
            <a:pPr>
              <a:spcBef>
                <a:spcPts val="0"/>
              </a:spcBef>
            </a:pPr>
            <a:r>
              <a:rPr lang="en-US" i="1" dirty="0" smtClean="0">
                <a:latin typeface="+mn-lt"/>
              </a:rPr>
              <a:t>Moving to the second section, we will cover “Places to Serve.”</a:t>
            </a:r>
          </a:p>
          <a:p>
            <a:endParaRPr lang="en-US" dirty="0"/>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13</a:t>
            </a:fld>
            <a:endParaRPr lang="en-US" dirty="0"/>
          </a:p>
        </p:txBody>
      </p:sp>
    </p:spTree>
    <p:extLst>
      <p:ext uri="{BB962C8B-B14F-4D97-AF65-F5344CB8AC3E}">
        <p14:creationId xmlns:p14="http://schemas.microsoft.com/office/powerpoint/2010/main" val="471213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r>
              <a:rPr lang="en-US" dirty="0" smtClean="0"/>
              <a:t>14</a:t>
            </a:r>
            <a:endParaRPr lang="en-US" dirty="0"/>
          </a:p>
        </p:txBody>
      </p:sp>
      <p:sp>
        <p:nvSpPr>
          <p:cNvPr id="30723" name="Rectangle 2"/>
          <p:cNvSpPr>
            <a:spLocks noGrp="1" noRot="1" noChangeAspect="1" noChangeArrowheads="1" noTextEdit="1"/>
          </p:cNvSpPr>
          <p:nvPr>
            <p:ph type="sldImg"/>
          </p:nvPr>
        </p:nvSpPr>
        <p:spPr>
          <a:xfrm>
            <a:off x="1549400" y="609600"/>
            <a:ext cx="3556000" cy="2667000"/>
          </a:xfrm>
          <a:ln/>
        </p:spPr>
      </p:sp>
      <p:sp>
        <p:nvSpPr>
          <p:cNvPr id="30724" name="Rectangle 3"/>
          <p:cNvSpPr>
            <a:spLocks noGrp="1" noChangeArrowheads="1"/>
          </p:cNvSpPr>
          <p:nvPr>
            <p:ph type="body" idx="1"/>
          </p:nvPr>
        </p:nvSpPr>
        <p:spPr>
          <a:xfrm>
            <a:off x="700088" y="3352800"/>
            <a:ext cx="5610225" cy="5410200"/>
          </a:xfrm>
          <a:noFill/>
          <a:ln/>
        </p:spPr>
        <p:txBody>
          <a:bodyPr/>
          <a:lstStyle/>
          <a:p>
            <a:pPr>
              <a:spcBef>
                <a:spcPts val="0"/>
              </a:spcBef>
            </a:pPr>
            <a:r>
              <a:rPr lang="en-US" b="1" i="1" dirty="0" smtClean="0">
                <a:latin typeface="+mn-lt"/>
              </a:rPr>
              <a:t>Facilitator Notes:</a:t>
            </a:r>
            <a:r>
              <a:rPr lang="en-US" b="1" dirty="0" smtClean="0">
                <a:latin typeface="+mn-lt"/>
              </a:rPr>
              <a:t>  (25 Minutes)</a:t>
            </a:r>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b="1" dirty="0" smtClean="0">
              <a:latin typeface="+mn-lt"/>
            </a:endParaRPr>
          </a:p>
          <a:p>
            <a:endParaRPr lang="en-US" dirty="0" smtClean="0">
              <a:latin typeface="+mn-lt"/>
            </a:endParaRPr>
          </a:p>
        </p:txBody>
      </p:sp>
      <p:sp>
        <p:nvSpPr>
          <p:cNvPr id="5" name="TextBox 4"/>
          <p:cNvSpPr txBox="1"/>
          <p:nvPr/>
        </p:nvSpPr>
        <p:spPr>
          <a:xfrm>
            <a:off x="762000" y="37338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6.2:  Places To Serve</a:t>
            </a:r>
            <a:endParaRPr lang="en-US" sz="1100" dirty="0"/>
          </a:p>
        </p:txBody>
      </p:sp>
      <p:sp>
        <p:nvSpPr>
          <p:cNvPr id="6" name="TextBox 5"/>
          <p:cNvSpPr txBox="1"/>
          <p:nvPr/>
        </p:nvSpPr>
        <p:spPr>
          <a:xfrm>
            <a:off x="762000" y="7112912"/>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 2:  “Places to Serve, part 2”: </a:t>
            </a:r>
            <a:r>
              <a:rPr lang="en-US" sz="1100" dirty="0" smtClean="0"/>
              <a:t>Ask participants to review the handout “Places to Serve” and then fill in the “Places to Serve Chart.”  Ask participants to share.</a:t>
            </a:r>
          </a:p>
        </p:txBody>
      </p:sp>
      <p:sp>
        <p:nvSpPr>
          <p:cNvPr id="7" name="TextBox 6"/>
          <p:cNvSpPr txBox="1"/>
          <p:nvPr/>
        </p:nvSpPr>
        <p:spPr>
          <a:xfrm>
            <a:off x="762000" y="5181600"/>
            <a:ext cx="5486400"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 1:  “Places to Serve, part 1”</a:t>
            </a:r>
          </a:p>
          <a:p>
            <a:r>
              <a:rPr lang="en-US" sz="1100" dirty="0" smtClean="0"/>
              <a:t>Ask participants if they have ever served on a group.  Chart each response in one of the boxes under the “Places to Serve” column. Discuss.  Discuss and chart the specifics for each group under each of the remaining four columns (i.e., “Formal or informal,” etc.)</a:t>
            </a:r>
          </a:p>
          <a:p>
            <a:endParaRPr lang="en-US" sz="1100" dirty="0" smtClean="0"/>
          </a:p>
          <a:p>
            <a:r>
              <a:rPr lang="en-US" sz="1100" dirty="0" smtClean="0"/>
              <a:t>It is okay if it is very limited – let them know the point of the training is to build the potential to participate more.</a:t>
            </a:r>
          </a:p>
        </p:txBody>
      </p:sp>
      <p:sp>
        <p:nvSpPr>
          <p:cNvPr id="8" name="TextBox 7"/>
          <p:cNvSpPr txBox="1"/>
          <p:nvPr/>
        </p:nvSpPr>
        <p:spPr>
          <a:xfrm>
            <a:off x="762000" y="6570449"/>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2:  “Places to Serve, part 2”: </a:t>
            </a:r>
            <a:r>
              <a:rPr lang="en-US" sz="1100" dirty="0" smtClean="0"/>
              <a:t>Make sure that each participant has Handout 6.2: Places to Serve, and Handout 6.3: Places to Serve chart</a:t>
            </a:r>
            <a:endParaRPr lang="en-US" sz="1100" dirty="0"/>
          </a:p>
        </p:txBody>
      </p:sp>
      <p:sp>
        <p:nvSpPr>
          <p:cNvPr id="10" name="TextBox 9"/>
          <p:cNvSpPr txBox="1"/>
          <p:nvPr/>
        </p:nvSpPr>
        <p:spPr>
          <a:xfrm>
            <a:off x="762000" y="41148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6.3: Places to Serve Chart</a:t>
            </a:r>
            <a:endParaRPr lang="en-US" sz="1100" dirty="0"/>
          </a:p>
        </p:txBody>
      </p:sp>
      <p:sp>
        <p:nvSpPr>
          <p:cNvPr id="11" name="TextBox 10"/>
          <p:cNvSpPr txBox="1"/>
          <p:nvPr/>
        </p:nvSpPr>
        <p:spPr>
          <a:xfrm>
            <a:off x="762000" y="4478923"/>
            <a:ext cx="5486400" cy="6001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1:  “Places to Serve, part 1”: </a:t>
            </a:r>
            <a:r>
              <a:rPr lang="en-US" sz="1100" dirty="0" smtClean="0"/>
              <a:t>Hang up an enlarged version of the Places to Serve Chart (Handout 6.3).  The chart should be the same as the chart handout, except the boxes underneath the “Places to Serve” column should be blank. </a:t>
            </a:r>
            <a:endParaRPr lang="en-US" sz="1100" dirty="0"/>
          </a:p>
        </p:txBody>
      </p:sp>
    </p:spTree>
    <p:extLst>
      <p:ext uri="{BB962C8B-B14F-4D97-AF65-F5344CB8AC3E}">
        <p14:creationId xmlns:p14="http://schemas.microsoft.com/office/powerpoint/2010/main" val="1285585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 Notes:</a:t>
            </a:r>
          </a:p>
          <a:p>
            <a:r>
              <a:rPr lang="en-US" dirty="0" smtClean="0"/>
              <a:t>Read through the slide. Tell participants that these are just some examples. Project Leadership Graduates have been involved in other ways as well:</a:t>
            </a:r>
          </a:p>
          <a:p>
            <a:endParaRPr lang="en-US" dirty="0"/>
          </a:p>
          <a:p>
            <a:pPr marL="171450" indent="-171450">
              <a:buFont typeface="Arial" panose="020B0604020202020204" pitchFamily="34" charset="0"/>
              <a:buChar char="•"/>
            </a:pPr>
            <a:r>
              <a:rPr lang="en-US" dirty="0" smtClean="0"/>
              <a:t>Providing legislative testimony at the state level</a:t>
            </a:r>
          </a:p>
          <a:p>
            <a:pPr lvl="1"/>
            <a:r>
              <a:rPr lang="en-US" dirty="0" smtClean="0"/>
              <a:t>- at </a:t>
            </a:r>
            <a:r>
              <a:rPr lang="en-US" dirty="0"/>
              <a:t>the DHCS subcommittee hearing on the sun-setting of CCS program.</a:t>
            </a:r>
          </a:p>
          <a:p>
            <a:pPr lvl="1"/>
            <a:r>
              <a:rPr lang="en-US" dirty="0" smtClean="0"/>
              <a:t>- at </a:t>
            </a:r>
            <a:r>
              <a:rPr lang="en-US" dirty="0"/>
              <a:t>DHCS subcommittee hearing on AB 357</a:t>
            </a:r>
            <a:r>
              <a:rPr lang="en-US" dirty="0" smtClean="0"/>
              <a:t>.</a:t>
            </a:r>
          </a:p>
          <a:p>
            <a:pPr marL="171450" indent="-171450">
              <a:buFont typeface="Arial" panose="020B0604020202020204" pitchFamily="34" charset="0"/>
              <a:buChar char="•"/>
            </a:pPr>
            <a:r>
              <a:rPr lang="en-US" dirty="0" smtClean="0"/>
              <a:t>Attending the FVCA Health Summit</a:t>
            </a:r>
          </a:p>
          <a:p>
            <a:pPr marL="171450" indent="-171450">
              <a:buFont typeface="Arial" panose="020B0604020202020204" pitchFamily="34" charset="0"/>
              <a:buChar char="•"/>
            </a:pPr>
            <a:r>
              <a:rPr lang="en-US" dirty="0" smtClean="0"/>
              <a:t>Visiting legislators</a:t>
            </a:r>
          </a:p>
          <a:p>
            <a:pPr marL="171450" indent="-171450">
              <a:buFont typeface="Arial" panose="020B0604020202020204" pitchFamily="34" charset="0"/>
              <a:buChar char="•"/>
            </a:pPr>
            <a:r>
              <a:rPr lang="en-US" dirty="0" smtClean="0"/>
              <a:t>Providing testimony at local board of supervisors</a:t>
            </a:r>
          </a:p>
          <a:p>
            <a:pPr marL="171450" indent="-171450">
              <a:buFont typeface="Arial" panose="020B0604020202020204" pitchFamily="34" charset="0"/>
              <a:buChar char="•"/>
            </a:pPr>
            <a:r>
              <a:rPr lang="en-US" dirty="0" smtClean="0"/>
              <a:t>Attending IHSS rally</a:t>
            </a:r>
          </a:p>
          <a:p>
            <a:pPr marL="171450" indent="-171450">
              <a:buFont typeface="Arial" panose="020B0604020202020204" pitchFamily="34" charset="0"/>
              <a:buChar char="•"/>
            </a:pPr>
            <a:r>
              <a:rPr lang="en-US" dirty="0" smtClean="0"/>
              <a:t>Providing testimony at Juvenile Justice Commission</a:t>
            </a:r>
          </a:p>
          <a:p>
            <a:pPr marL="171450" indent="-171450">
              <a:buFont typeface="Arial" panose="020B0604020202020204" pitchFamily="34" charset="0"/>
              <a:buChar char="•"/>
            </a:pPr>
            <a:r>
              <a:rPr lang="en-US" dirty="0" smtClean="0"/>
              <a:t>Fundraising</a:t>
            </a:r>
          </a:p>
          <a:p>
            <a:endParaRPr lang="en-US" dirty="0" smtClean="0"/>
          </a:p>
          <a:p>
            <a:endParaRPr lang="en-US" dirty="0" smtClean="0"/>
          </a:p>
          <a:p>
            <a:r>
              <a:rPr lang="en-US" dirty="0" smtClean="0"/>
              <a:t>Point out Handout 6.4 Contact Information – Places to Serve. Tell participants that some of the opportunities in the slide are listed in the handout. Let them know they will have time to go over this handout in more detail as part of their homework assignment. Explain that this is a selection of opportunities and that they are welcome to explore others that address their issues / passions.</a:t>
            </a:r>
          </a:p>
          <a:p>
            <a:endParaRPr lang="en-US" b="1" dirty="0"/>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15</a:t>
            </a:fld>
            <a:endParaRPr lang="en-US"/>
          </a:p>
        </p:txBody>
      </p:sp>
      <p:sp>
        <p:nvSpPr>
          <p:cNvPr id="5" name="TextBox 4"/>
          <p:cNvSpPr txBox="1"/>
          <p:nvPr/>
        </p:nvSpPr>
        <p:spPr>
          <a:xfrm>
            <a:off x="700088" y="73152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6.4:  Contact Information - Places To Serve</a:t>
            </a:r>
            <a:endParaRPr lang="en-US" sz="1100" dirty="0"/>
          </a:p>
        </p:txBody>
      </p:sp>
    </p:spTree>
    <p:extLst>
      <p:ext uri="{BB962C8B-B14F-4D97-AF65-F5344CB8AC3E}">
        <p14:creationId xmlns:p14="http://schemas.microsoft.com/office/powerpoint/2010/main" val="1459916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b="1" i="1" dirty="0" smtClean="0">
                <a:latin typeface="+mn-lt"/>
              </a:rPr>
              <a:t>Facilitator Notes:</a:t>
            </a:r>
          </a:p>
          <a:p>
            <a:pPr>
              <a:spcBef>
                <a:spcPts val="0"/>
              </a:spcBef>
            </a:pPr>
            <a:endParaRPr lang="en-US" b="1" i="1" dirty="0" smtClean="0">
              <a:latin typeface="+mn-lt"/>
            </a:endParaRPr>
          </a:p>
          <a:p>
            <a:pPr>
              <a:spcBef>
                <a:spcPts val="0"/>
              </a:spcBef>
            </a:pPr>
            <a:r>
              <a:rPr lang="en-US" i="1" dirty="0" smtClean="0">
                <a:latin typeface="+mn-lt"/>
              </a:rPr>
              <a:t>Now we will move onto the third section, “Plan for Success.”</a:t>
            </a:r>
            <a:r>
              <a:rPr lang="en-US" i="1" dirty="0" smtClean="0"/>
              <a:t/>
            </a:r>
            <a:br>
              <a:rPr lang="en-US" i="1" dirty="0" smtClean="0"/>
            </a:br>
            <a:endParaRPr lang="en-US" i="1" dirty="0"/>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16</a:t>
            </a:fld>
            <a:endParaRPr lang="en-US" dirty="0"/>
          </a:p>
        </p:txBody>
      </p:sp>
    </p:spTree>
    <p:extLst>
      <p:ext uri="{BB962C8B-B14F-4D97-AF65-F5344CB8AC3E}">
        <p14:creationId xmlns:p14="http://schemas.microsoft.com/office/powerpoint/2010/main" val="2666878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b="1" i="1" dirty="0" smtClean="0">
                <a:latin typeface="+mn-lt"/>
              </a:rPr>
              <a:t>Facilitator Notes:</a:t>
            </a:r>
          </a:p>
          <a:p>
            <a:pPr>
              <a:spcBef>
                <a:spcPts val="0"/>
              </a:spcBef>
            </a:pPr>
            <a:endParaRPr lang="en-US" dirty="0" smtClean="0">
              <a:latin typeface="+mn-lt"/>
            </a:endParaRPr>
          </a:p>
          <a:p>
            <a:pPr>
              <a:spcBef>
                <a:spcPts val="0"/>
              </a:spcBef>
            </a:pPr>
            <a:r>
              <a:rPr lang="en-US" i="1" dirty="0" smtClean="0">
                <a:latin typeface="+mn-lt"/>
              </a:rPr>
              <a:t>Part of planning for success requires recognizing the obstacles you must overcome to participate.</a:t>
            </a:r>
          </a:p>
          <a:p>
            <a:pPr>
              <a:spcBef>
                <a:spcPts val="0"/>
              </a:spcBef>
            </a:pPr>
            <a:endParaRPr lang="en-US" i="1" dirty="0"/>
          </a:p>
          <a:p>
            <a:pPr>
              <a:spcBef>
                <a:spcPts val="0"/>
              </a:spcBef>
            </a:pPr>
            <a:r>
              <a:rPr lang="en-US" dirty="0" smtClean="0"/>
              <a:t>Read through points on slide. For second bullet point ask why parents / caregivers might be afraid. Examples:</a:t>
            </a:r>
          </a:p>
          <a:p>
            <a:pPr>
              <a:spcBef>
                <a:spcPts val="0"/>
              </a:spcBef>
            </a:pPr>
            <a:r>
              <a:rPr lang="en-US" dirty="0"/>
              <a:t>T</a:t>
            </a:r>
            <a:r>
              <a:rPr lang="en-US" dirty="0" smtClean="0"/>
              <a:t>hey might not feel comfortable around people they don’t know. </a:t>
            </a:r>
          </a:p>
          <a:p>
            <a:pPr>
              <a:spcBef>
                <a:spcPts val="0"/>
              </a:spcBef>
            </a:pPr>
            <a:r>
              <a:rPr lang="en-US" dirty="0" smtClean="0"/>
              <a:t>They may feel uneasy about being the only parent / caregiver, the only person of their culture / race, the only non-native English speaker, the only foster or adoptive parent, etc…</a:t>
            </a:r>
            <a:endParaRPr lang="en-US" dirty="0" smtClean="0">
              <a:latin typeface="+mn-lt"/>
            </a:endParaRPr>
          </a:p>
          <a:p>
            <a:pPr>
              <a:spcBef>
                <a:spcPts val="0"/>
              </a:spcBef>
            </a:pPr>
            <a:endParaRPr lang="en-US" dirty="0" smtClean="0">
              <a:latin typeface="+mn-lt"/>
            </a:endParaRPr>
          </a:p>
          <a:p>
            <a:pPr>
              <a:spcBef>
                <a:spcPts val="0"/>
              </a:spcBef>
            </a:pPr>
            <a:r>
              <a:rPr lang="en-US" dirty="0" smtClean="0">
                <a:latin typeface="+mn-lt"/>
              </a:rPr>
              <a:t>Have participants name any other factors that might prevent or hinder their participation on a decision-making body.</a:t>
            </a:r>
            <a:endParaRPr lang="en-US" dirty="0">
              <a:latin typeface="+mn-lt"/>
            </a:endParaRPr>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17</a:t>
            </a:fld>
            <a:endParaRPr lang="en-US" dirty="0"/>
          </a:p>
        </p:txBody>
      </p:sp>
    </p:spTree>
    <p:extLst>
      <p:ext uri="{BB962C8B-B14F-4D97-AF65-F5344CB8AC3E}">
        <p14:creationId xmlns:p14="http://schemas.microsoft.com/office/powerpoint/2010/main" val="1212445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b="1" i="1" dirty="0" smtClean="0">
                <a:latin typeface="+mn-lt"/>
              </a:rPr>
              <a:t>Facilitator Notes:</a:t>
            </a:r>
          </a:p>
          <a:p>
            <a:pPr>
              <a:spcBef>
                <a:spcPts val="0"/>
              </a:spcBef>
            </a:pPr>
            <a:endParaRPr lang="en-US" b="1" i="1" dirty="0" smtClean="0">
              <a:latin typeface="+mn-lt"/>
            </a:endParaRPr>
          </a:p>
          <a:p>
            <a:pPr>
              <a:spcBef>
                <a:spcPts val="0"/>
              </a:spcBef>
            </a:pPr>
            <a:r>
              <a:rPr lang="en-US" i="1" dirty="0" smtClean="0">
                <a:latin typeface="+mn-lt"/>
              </a:rPr>
              <a:t>After recognizing your potential obstacles, it is equally important to develop strategies to overcome these.  Here are a few tips to overcome some of the obstacles we discussed.</a:t>
            </a:r>
          </a:p>
          <a:p>
            <a:pPr>
              <a:spcBef>
                <a:spcPts val="0"/>
              </a:spcBef>
            </a:pPr>
            <a:endParaRPr lang="en-US" dirty="0" smtClean="0">
              <a:latin typeface="+mn-lt"/>
            </a:endParaRPr>
          </a:p>
          <a:p>
            <a:pPr>
              <a:spcBef>
                <a:spcPts val="0"/>
              </a:spcBef>
            </a:pPr>
            <a:r>
              <a:rPr lang="en-US" dirty="0" smtClean="0">
                <a:latin typeface="+mn-lt"/>
              </a:rPr>
              <a:t>Ask participants to share any other tips to overcome a specific obstacle or any other general tips for success.</a:t>
            </a:r>
            <a:endParaRPr lang="en-US" dirty="0">
              <a:latin typeface="+mn-lt"/>
            </a:endParaRPr>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18</a:t>
            </a:fld>
            <a:endParaRPr lang="en-US" dirty="0"/>
          </a:p>
        </p:txBody>
      </p:sp>
    </p:spTree>
    <p:extLst>
      <p:ext uri="{BB962C8B-B14F-4D97-AF65-F5344CB8AC3E}">
        <p14:creationId xmlns:p14="http://schemas.microsoft.com/office/powerpoint/2010/main" val="2631610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19D736A-E268-4260-9632-32202688B3EE}" type="slidenum">
              <a:rPr lang="en-US" smtClean="0"/>
              <a:pPr/>
              <a:t>19</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spcBef>
                <a:spcPts val="0"/>
              </a:spcBef>
            </a:pPr>
            <a:r>
              <a:rPr lang="en-US" b="1" i="1" dirty="0" smtClean="0">
                <a:latin typeface="+mn-lt"/>
              </a:rPr>
              <a:t>Facilitator Notes:</a:t>
            </a:r>
            <a:endParaRPr lang="en-US" b="1" dirty="0" smtClean="0">
              <a:latin typeface="+mn-lt"/>
            </a:endParaRPr>
          </a:p>
          <a:p>
            <a:pPr>
              <a:spcBef>
                <a:spcPts val="0"/>
              </a:spcBef>
            </a:pPr>
            <a:endParaRPr lang="en-US" dirty="0" smtClean="0">
              <a:latin typeface="+mn-lt"/>
            </a:endParaRPr>
          </a:p>
          <a:p>
            <a:pPr>
              <a:spcBef>
                <a:spcPts val="0"/>
              </a:spcBef>
            </a:pPr>
            <a:r>
              <a:rPr lang="en-US" i="1" dirty="0" smtClean="0">
                <a:latin typeface="+mn-lt"/>
              </a:rPr>
              <a:t>The next part of this section will cover the following areas:</a:t>
            </a:r>
          </a:p>
          <a:p>
            <a:pPr>
              <a:spcBef>
                <a:spcPts val="0"/>
              </a:spcBef>
              <a:buFont typeface="Arial" pitchFamily="34" charset="0"/>
              <a:buChar char="•"/>
            </a:pPr>
            <a:r>
              <a:rPr lang="en-US" i="1" dirty="0" smtClean="0">
                <a:latin typeface="+mn-lt"/>
              </a:rPr>
              <a:t>Are you ready to serve?</a:t>
            </a:r>
          </a:p>
          <a:p>
            <a:pPr>
              <a:spcBef>
                <a:spcPts val="0"/>
              </a:spcBef>
              <a:buFont typeface="Arial" pitchFamily="34" charset="0"/>
              <a:buChar char="•"/>
            </a:pPr>
            <a:r>
              <a:rPr lang="en-US" i="1" dirty="0" smtClean="0">
                <a:latin typeface="+mn-lt"/>
              </a:rPr>
              <a:t>What will you need to participate?</a:t>
            </a:r>
          </a:p>
          <a:p>
            <a:pPr>
              <a:spcBef>
                <a:spcPts val="0"/>
              </a:spcBef>
              <a:buFont typeface="Arial" pitchFamily="34" charset="0"/>
              <a:buChar char="•"/>
            </a:pPr>
            <a:r>
              <a:rPr lang="en-US" i="1" dirty="0" smtClean="0">
                <a:latin typeface="+mn-lt"/>
              </a:rPr>
              <a:t>How to be effective!</a:t>
            </a:r>
          </a:p>
          <a:p>
            <a:pPr>
              <a:spcBef>
                <a:spcPts val="0"/>
              </a:spcBef>
              <a:buFont typeface="Arial" pitchFamily="34" charset="0"/>
              <a:buChar char="•"/>
            </a:pPr>
            <a:endParaRPr lang="en-US" i="1" dirty="0" smtClean="0">
              <a:latin typeface="+mn-lt"/>
            </a:endParaRPr>
          </a:p>
          <a:p>
            <a:pPr>
              <a:spcBef>
                <a:spcPts val="0"/>
              </a:spcBef>
            </a:pPr>
            <a:r>
              <a:rPr lang="en-US" i="1" dirty="0" smtClean="0">
                <a:latin typeface="+mn-lt"/>
              </a:rPr>
              <a:t>In this next section, we will experiment with three different models of decision-making, Majority Rules, Decision-Maker, and Consensus. You will have an opportunity to experience each model in your small groups, and then to discuss the value of each model.</a:t>
            </a:r>
          </a:p>
          <a:p>
            <a:pPr>
              <a:spcBef>
                <a:spcPts val="0"/>
              </a:spcBef>
            </a:pPr>
            <a:endParaRPr lang="en-US" dirty="0" smtClean="0">
              <a:latin typeface="+mn-lt"/>
            </a:endParaRPr>
          </a:p>
        </p:txBody>
      </p:sp>
    </p:spTree>
    <p:extLst>
      <p:ext uri="{BB962C8B-B14F-4D97-AF65-F5344CB8AC3E}">
        <p14:creationId xmlns:p14="http://schemas.microsoft.com/office/powerpoint/2010/main" val="169849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0088" y="762000"/>
            <a:ext cx="5610225" cy="7837488"/>
          </a:xfrm>
        </p:spPr>
        <p:txBody>
          <a:bodyPr>
            <a:normAutofit/>
          </a:bodyPr>
          <a:lstStyle/>
          <a:p>
            <a:pPr>
              <a:spcBef>
                <a:spcPts val="0"/>
              </a:spcBef>
            </a:pPr>
            <a:r>
              <a:rPr lang="en-US" b="1" u="sng" dirty="0" smtClean="0">
                <a:latin typeface="+mn-lt"/>
              </a:rPr>
              <a:t>Materials</a:t>
            </a:r>
          </a:p>
          <a:p>
            <a:pPr>
              <a:spcBef>
                <a:spcPts val="0"/>
              </a:spcBef>
            </a:pPr>
            <a:endParaRPr lang="en-US" dirty="0" smtClean="0">
              <a:latin typeface="+mn-lt"/>
            </a:endParaRPr>
          </a:p>
          <a:p>
            <a:pPr>
              <a:spcBef>
                <a:spcPts val="0"/>
              </a:spcBef>
              <a:buFont typeface="Wingdings" pitchFamily="2" charset="2"/>
              <a:buChar char="q"/>
            </a:pPr>
            <a:r>
              <a:rPr lang="en-US" dirty="0" smtClean="0">
                <a:latin typeface="+mn-lt"/>
              </a:rPr>
              <a:t> Slide Packets </a:t>
            </a:r>
          </a:p>
          <a:p>
            <a:pPr>
              <a:spcBef>
                <a:spcPts val="0"/>
              </a:spcBef>
              <a:buFont typeface="Wingdings" pitchFamily="2" charset="2"/>
              <a:buChar char="q"/>
            </a:pPr>
            <a:r>
              <a:rPr lang="en-US" dirty="0" smtClean="0">
                <a:latin typeface="+mn-lt"/>
              </a:rPr>
              <a:t>Chart Paper</a:t>
            </a:r>
          </a:p>
          <a:p>
            <a:pPr>
              <a:spcBef>
                <a:spcPts val="0"/>
              </a:spcBef>
              <a:buFont typeface="Wingdings" pitchFamily="2" charset="2"/>
              <a:buChar char="q"/>
            </a:pPr>
            <a:r>
              <a:rPr lang="en-US" dirty="0" smtClean="0">
                <a:latin typeface="+mn-lt"/>
              </a:rPr>
              <a:t>Charting Pens/Markers</a:t>
            </a:r>
          </a:p>
          <a:p>
            <a:pPr>
              <a:spcBef>
                <a:spcPts val="0"/>
              </a:spcBef>
              <a:buFont typeface="Wingdings" pitchFamily="2" charset="2"/>
              <a:buChar char="q"/>
            </a:pPr>
            <a:r>
              <a:rPr lang="en-US" dirty="0" smtClean="0">
                <a:latin typeface="+mn-lt"/>
              </a:rPr>
              <a:t> Tape</a:t>
            </a:r>
          </a:p>
          <a:p>
            <a:pPr>
              <a:spcBef>
                <a:spcPts val="0"/>
              </a:spcBef>
              <a:buFont typeface="Wingdings" pitchFamily="2" charset="2"/>
              <a:buChar char="q"/>
            </a:pPr>
            <a:r>
              <a:rPr lang="en-US" dirty="0" smtClean="0">
                <a:latin typeface="+mn-lt"/>
              </a:rPr>
              <a:t> An easel (optional)</a:t>
            </a:r>
          </a:p>
          <a:p>
            <a:pPr>
              <a:spcBef>
                <a:spcPts val="0"/>
              </a:spcBef>
              <a:buFont typeface="Wingdings" pitchFamily="2" charset="2"/>
              <a:buChar char="q"/>
            </a:pPr>
            <a:r>
              <a:rPr lang="en-US" dirty="0" smtClean="0">
                <a:latin typeface="+mn-lt"/>
              </a:rPr>
              <a:t> Blank paper (enough for each participant)</a:t>
            </a:r>
          </a:p>
          <a:p>
            <a:pPr>
              <a:spcBef>
                <a:spcPts val="0"/>
              </a:spcBef>
              <a:buFont typeface="Wingdings" pitchFamily="2" charset="2"/>
              <a:buChar char="q"/>
            </a:pPr>
            <a:r>
              <a:rPr lang="en-US" dirty="0" smtClean="0">
                <a:latin typeface="+mn-lt"/>
              </a:rPr>
              <a:t> Pens or Pencils (enough for each participant)</a:t>
            </a:r>
          </a:p>
          <a:p>
            <a:pPr>
              <a:spcBef>
                <a:spcPts val="0"/>
              </a:spcBef>
              <a:buFont typeface="Wingdings" pitchFamily="2" charset="2"/>
              <a:buChar char="q"/>
            </a:pPr>
            <a:r>
              <a:rPr lang="en-US" dirty="0" smtClean="0">
                <a:latin typeface="+mn-lt"/>
              </a:rPr>
              <a:t> Enlarged version of the Places to Serve Chart</a:t>
            </a:r>
          </a:p>
          <a:p>
            <a:pPr>
              <a:spcBef>
                <a:spcPts val="0"/>
              </a:spcBef>
            </a:pPr>
            <a:endParaRPr lang="en-US" dirty="0" smtClean="0">
              <a:latin typeface="+mn-lt"/>
            </a:endParaRPr>
          </a:p>
          <a:p>
            <a:pPr>
              <a:spcBef>
                <a:spcPts val="0"/>
              </a:spcBef>
              <a:buFont typeface="Wingdings" pitchFamily="2" charset="2"/>
              <a:buChar char="q"/>
            </a:pPr>
            <a:r>
              <a:rPr lang="en-US" dirty="0" smtClean="0">
                <a:latin typeface="+mn-lt"/>
              </a:rPr>
              <a:t> Handout 6.1: Parents Guide—Serving on Boards and Committees</a:t>
            </a:r>
          </a:p>
          <a:p>
            <a:pPr>
              <a:spcBef>
                <a:spcPts val="0"/>
              </a:spcBef>
              <a:buFont typeface="Wingdings" pitchFamily="2" charset="2"/>
              <a:buChar char="q"/>
            </a:pPr>
            <a:r>
              <a:rPr lang="en-US" dirty="0" smtClean="0">
                <a:latin typeface="+mn-lt"/>
              </a:rPr>
              <a:t> Handout 6.2: Place to Serve</a:t>
            </a:r>
          </a:p>
          <a:p>
            <a:pPr>
              <a:spcBef>
                <a:spcPts val="0"/>
              </a:spcBef>
              <a:buFont typeface="Wingdings" pitchFamily="2" charset="2"/>
              <a:buChar char="q"/>
            </a:pPr>
            <a:r>
              <a:rPr lang="en-US" dirty="0" smtClean="0">
                <a:latin typeface="+mn-lt"/>
              </a:rPr>
              <a:t> Handout 6.3: Places to Serve Chart</a:t>
            </a:r>
          </a:p>
          <a:p>
            <a:pPr>
              <a:spcBef>
                <a:spcPts val="0"/>
              </a:spcBef>
              <a:buFont typeface="Wingdings" pitchFamily="2" charset="2"/>
              <a:buChar char="q"/>
            </a:pPr>
            <a:r>
              <a:rPr lang="en-US" dirty="0" smtClean="0">
                <a:latin typeface="+mn-lt"/>
              </a:rPr>
              <a:t> Handout 6.4: Contact Information—Places to Serve</a:t>
            </a:r>
          </a:p>
          <a:p>
            <a:pPr>
              <a:spcBef>
                <a:spcPts val="0"/>
              </a:spcBef>
              <a:buFont typeface="Wingdings" pitchFamily="2" charset="2"/>
              <a:buChar char="q"/>
            </a:pPr>
            <a:r>
              <a:rPr lang="en-US" dirty="0" smtClean="0">
                <a:latin typeface="+mn-lt"/>
              </a:rPr>
              <a:t> Handout 6.5: Are You Ready To Serve?</a:t>
            </a:r>
          </a:p>
          <a:p>
            <a:pPr>
              <a:spcBef>
                <a:spcPts val="0"/>
              </a:spcBef>
              <a:buFont typeface="Wingdings" pitchFamily="2" charset="2"/>
              <a:buChar char="q"/>
            </a:pPr>
            <a:r>
              <a:rPr lang="en-US" dirty="0" smtClean="0">
                <a:latin typeface="+mn-lt"/>
              </a:rPr>
              <a:t> Handout 6.6: What You Need to Know to Participate</a:t>
            </a:r>
          </a:p>
          <a:p>
            <a:pPr>
              <a:spcBef>
                <a:spcPts val="0"/>
              </a:spcBef>
              <a:buFont typeface="Wingdings" pitchFamily="2" charset="2"/>
              <a:buChar char="q"/>
            </a:pPr>
            <a:r>
              <a:rPr lang="en-US" dirty="0" smtClean="0">
                <a:latin typeface="+mn-lt"/>
              </a:rPr>
              <a:t> Handout 6.7: How to Be Effective</a:t>
            </a:r>
          </a:p>
          <a:p>
            <a:pPr>
              <a:spcBef>
                <a:spcPts val="0"/>
              </a:spcBef>
              <a:buFont typeface="Wingdings" pitchFamily="2" charset="2"/>
              <a:buChar char="q"/>
            </a:pPr>
            <a:r>
              <a:rPr lang="en-US" dirty="0" smtClean="0">
                <a:latin typeface="+mn-lt"/>
              </a:rPr>
              <a:t> Handout 6.8: Parliamentary Procedure—Its Purpose and a Use</a:t>
            </a:r>
          </a:p>
          <a:p>
            <a:pPr>
              <a:spcBef>
                <a:spcPts val="0"/>
              </a:spcBef>
              <a:buFont typeface="Wingdings" pitchFamily="2" charset="2"/>
              <a:buChar char="q"/>
            </a:pPr>
            <a:r>
              <a:rPr lang="en-US" dirty="0" smtClean="0">
                <a:latin typeface="+mn-lt"/>
              </a:rPr>
              <a:t> Handout 6.9: General Principles of Parliamentary Procedure</a:t>
            </a:r>
          </a:p>
          <a:p>
            <a:pPr>
              <a:spcBef>
                <a:spcPts val="0"/>
              </a:spcBef>
              <a:buFont typeface="Wingdings" pitchFamily="2" charset="2"/>
              <a:buChar char="q"/>
            </a:pPr>
            <a:r>
              <a:rPr lang="en-US" dirty="0" smtClean="0">
                <a:latin typeface="+mn-lt"/>
              </a:rPr>
              <a:t> Handout 6.10: Parliamentary Terms</a:t>
            </a:r>
          </a:p>
          <a:p>
            <a:pPr>
              <a:spcBef>
                <a:spcPts val="0"/>
              </a:spcBef>
              <a:buFont typeface="Wingdings" pitchFamily="2" charset="2"/>
              <a:buChar char="q"/>
            </a:pPr>
            <a:r>
              <a:rPr lang="en-US" dirty="0" smtClean="0">
                <a:latin typeface="+mn-lt"/>
              </a:rPr>
              <a:t> Handout </a:t>
            </a:r>
            <a:r>
              <a:rPr lang="en-US" dirty="0" smtClean="0"/>
              <a:t>6.11</a:t>
            </a:r>
            <a:r>
              <a:rPr lang="en-US" dirty="0" smtClean="0">
                <a:latin typeface="+mn-lt"/>
              </a:rPr>
              <a:t>: A Standard Agenda</a:t>
            </a:r>
          </a:p>
          <a:p>
            <a:pPr>
              <a:spcBef>
                <a:spcPts val="0"/>
              </a:spcBef>
              <a:buFont typeface="Wingdings" pitchFamily="2" charset="2"/>
              <a:buChar char="q"/>
            </a:pPr>
            <a:r>
              <a:rPr lang="en-US" dirty="0" smtClean="0">
                <a:latin typeface="+mn-lt"/>
              </a:rPr>
              <a:t> Handout </a:t>
            </a:r>
            <a:r>
              <a:rPr lang="en-US" dirty="0" smtClean="0"/>
              <a:t>6.12</a:t>
            </a:r>
            <a:r>
              <a:rPr lang="en-US" dirty="0" smtClean="0">
                <a:latin typeface="+mn-lt"/>
              </a:rPr>
              <a:t>: Summary of Steps in Handling a Motion</a:t>
            </a:r>
          </a:p>
          <a:p>
            <a:pPr>
              <a:spcBef>
                <a:spcPts val="0"/>
              </a:spcBef>
              <a:buFont typeface="Wingdings" pitchFamily="2" charset="2"/>
              <a:buChar char="q"/>
            </a:pPr>
            <a:r>
              <a:rPr lang="en-US" dirty="0" smtClean="0">
                <a:latin typeface="+mn-lt"/>
              </a:rPr>
              <a:t> Handout </a:t>
            </a:r>
            <a:r>
              <a:rPr lang="en-US" dirty="0" smtClean="0"/>
              <a:t>6.13</a:t>
            </a:r>
            <a:r>
              <a:rPr lang="en-US" dirty="0" smtClean="0">
                <a:latin typeface="+mn-lt"/>
              </a:rPr>
              <a:t>: Chapter 6 Homework</a:t>
            </a:r>
          </a:p>
          <a:p>
            <a:pPr>
              <a:spcBef>
                <a:spcPts val="0"/>
              </a:spcBef>
              <a:buFont typeface="Wingdings" pitchFamily="2" charset="2"/>
              <a:buChar char="q"/>
            </a:pPr>
            <a:r>
              <a:rPr lang="en-US" dirty="0" smtClean="0">
                <a:latin typeface="+mn-lt"/>
              </a:rPr>
              <a:t> Handout </a:t>
            </a:r>
            <a:r>
              <a:rPr lang="en-US" dirty="0" smtClean="0"/>
              <a:t>6.14</a:t>
            </a:r>
            <a:r>
              <a:rPr lang="en-US" dirty="0" smtClean="0">
                <a:latin typeface="+mn-lt"/>
              </a:rPr>
              <a:t>: Chapter 6 Evaluation</a:t>
            </a:r>
          </a:p>
          <a:p>
            <a:pPr>
              <a:spcBef>
                <a:spcPts val="0"/>
              </a:spcBef>
            </a:pPr>
            <a:r>
              <a:rPr lang="en-US" dirty="0" smtClean="0">
                <a:latin typeface="+mn-lt"/>
              </a:rPr>
              <a:t> </a:t>
            </a:r>
          </a:p>
          <a:p>
            <a:pPr>
              <a:spcBef>
                <a:spcPts val="0"/>
              </a:spcBef>
            </a:pPr>
            <a:endParaRPr lang="en-US" dirty="0">
              <a:latin typeface="+mn-lt"/>
            </a:endParaRPr>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2</a:t>
            </a:fld>
            <a:endParaRPr lang="en-US"/>
          </a:p>
        </p:txBody>
      </p:sp>
    </p:spTree>
    <p:extLst>
      <p:ext uri="{BB962C8B-B14F-4D97-AF65-F5344CB8AC3E}">
        <p14:creationId xmlns:p14="http://schemas.microsoft.com/office/powerpoint/2010/main" val="2448566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ECD59EE-DD60-404B-AFC5-F9CD4367CD09}" type="slidenum">
              <a:rPr lang="en-US" smtClean="0"/>
              <a:pPr/>
              <a:t>20</a:t>
            </a:fld>
            <a:endParaRPr lang="en-US" dirty="0"/>
          </a:p>
        </p:txBody>
      </p:sp>
      <p:sp>
        <p:nvSpPr>
          <p:cNvPr id="32771" name="Rectangle 2"/>
          <p:cNvSpPr>
            <a:spLocks noGrp="1" noRot="1" noChangeAspect="1" noChangeArrowheads="1" noTextEdit="1"/>
          </p:cNvSpPr>
          <p:nvPr>
            <p:ph type="sldImg"/>
          </p:nvPr>
        </p:nvSpPr>
        <p:spPr>
          <a:ln/>
        </p:spPr>
      </p:sp>
      <p:sp>
        <p:nvSpPr>
          <p:cNvPr id="6" name="TextBox 5"/>
          <p:cNvSpPr txBox="1"/>
          <p:nvPr/>
        </p:nvSpPr>
        <p:spPr>
          <a:xfrm>
            <a:off x="762000" y="5638800"/>
            <a:ext cx="5486400" cy="28007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  “Majority Rules”</a:t>
            </a:r>
          </a:p>
          <a:p>
            <a:pPr>
              <a:buFont typeface="Arial" pitchFamily="34" charset="0"/>
              <a:buChar char="•"/>
            </a:pPr>
            <a:r>
              <a:rPr lang="en-US" sz="1100" dirty="0" smtClean="0"/>
              <a:t> Ask if anybody can explain the meaning of the term “majority rules” (more than 51% will make the decision).</a:t>
            </a:r>
          </a:p>
          <a:p>
            <a:pPr>
              <a:buFont typeface="Arial" pitchFamily="34" charset="0"/>
              <a:buChar char="•"/>
            </a:pPr>
            <a:r>
              <a:rPr lang="en-US" sz="1100" dirty="0" smtClean="0"/>
              <a:t> Introduce the handout “Are You Ready to Serve” and review the purpose by reading the introduction at the top of the handout.</a:t>
            </a:r>
          </a:p>
          <a:p>
            <a:pPr>
              <a:buFont typeface="Arial" pitchFamily="34" charset="0"/>
              <a:buChar char="•"/>
            </a:pPr>
            <a:r>
              <a:rPr lang="en-US" sz="1100" dirty="0" smtClean="0"/>
              <a:t> Instruct each participant to silently read the list and individually pick his/her top three items from the handout.  When the time is up, participants should share their top three with the rest of their group.  </a:t>
            </a:r>
          </a:p>
          <a:p>
            <a:pPr>
              <a:buFont typeface="Arial" pitchFamily="34" charset="0"/>
              <a:buChar char="•"/>
            </a:pPr>
            <a:r>
              <a:rPr lang="en-US" sz="1100" dirty="0" smtClean="0"/>
              <a:t> Instruct each group to vote for the top three from those that were suggested by group members.</a:t>
            </a:r>
          </a:p>
          <a:p>
            <a:pPr>
              <a:buFont typeface="Arial" pitchFamily="34" charset="0"/>
              <a:buChar char="•"/>
            </a:pPr>
            <a:r>
              <a:rPr lang="en-US" sz="1100" dirty="0" smtClean="0"/>
              <a:t>Next, ask the following questions and chart the responses:</a:t>
            </a:r>
          </a:p>
          <a:p>
            <a:pPr lvl="1">
              <a:buFont typeface="Arial" pitchFamily="34" charset="0"/>
              <a:buChar char="•"/>
            </a:pPr>
            <a:r>
              <a:rPr lang="en-US" sz="1100" i="1" dirty="0" smtClean="0"/>
              <a:t> How did you decide on your top three?   </a:t>
            </a:r>
          </a:p>
          <a:p>
            <a:pPr lvl="1">
              <a:buFont typeface="Arial" pitchFamily="34" charset="0"/>
              <a:buChar char="•"/>
            </a:pPr>
            <a:r>
              <a:rPr lang="en-US" sz="1100" i="1" dirty="0" smtClean="0"/>
              <a:t> How did it feel if you did not get your top three?</a:t>
            </a:r>
          </a:p>
          <a:p>
            <a:pPr lvl="1">
              <a:buFont typeface="Arial" pitchFamily="34" charset="0"/>
              <a:buChar char="•"/>
            </a:pPr>
            <a:r>
              <a:rPr lang="en-US" sz="1100" i="1" dirty="0" smtClean="0"/>
              <a:t> How did you feel about the process?</a:t>
            </a:r>
          </a:p>
          <a:p>
            <a:pPr lvl="1">
              <a:buFont typeface="Arial" pitchFamily="34" charset="0"/>
              <a:buChar char="•"/>
            </a:pPr>
            <a:r>
              <a:rPr lang="en-US" sz="1100" i="1" dirty="0" smtClean="0"/>
              <a:t> Were you satisfied with the choices your group made?</a:t>
            </a:r>
          </a:p>
          <a:p>
            <a:pPr lvl="1">
              <a:buFont typeface="Arial" pitchFamily="34" charset="0"/>
              <a:buChar char="•"/>
            </a:pPr>
            <a:r>
              <a:rPr lang="en-US" sz="1100" i="1" dirty="0" smtClean="0"/>
              <a:t> How did you overcome your differences?</a:t>
            </a:r>
          </a:p>
        </p:txBody>
      </p:sp>
      <p:sp>
        <p:nvSpPr>
          <p:cNvPr id="7" name="TextBox 6"/>
          <p:cNvSpPr txBox="1"/>
          <p:nvPr/>
        </p:nvSpPr>
        <p:spPr>
          <a:xfrm>
            <a:off x="762000" y="47244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6.5:  Are You Ready to Serve?</a:t>
            </a:r>
          </a:p>
        </p:txBody>
      </p:sp>
      <p:sp>
        <p:nvSpPr>
          <p:cNvPr id="8" name="TextBox 7"/>
          <p:cNvSpPr txBox="1"/>
          <p:nvPr/>
        </p:nvSpPr>
        <p:spPr>
          <a:xfrm>
            <a:off x="762000" y="5105400"/>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“Majority Rules”: </a:t>
            </a:r>
            <a:r>
              <a:rPr lang="en-US" sz="1100" dirty="0" smtClean="0"/>
              <a:t>Set up chart paper on easel or wall entitled “Majority Rules”.  Bring out charting pens.  Split the participants into small groups of 4 or 5. </a:t>
            </a:r>
          </a:p>
        </p:txBody>
      </p:sp>
      <p:sp>
        <p:nvSpPr>
          <p:cNvPr id="9" name="Notes Placeholder 8"/>
          <p:cNvSpPr>
            <a:spLocks noGrp="1"/>
          </p:cNvSpPr>
          <p:nvPr>
            <p:ph type="body" sz="quarter" idx="10"/>
          </p:nvPr>
        </p:nvSpPr>
        <p:spPr>
          <a:xfrm>
            <a:off x="685800" y="4343400"/>
            <a:ext cx="5610225" cy="385762"/>
          </a:xfrm>
        </p:spPr>
        <p:txBody>
          <a:bodyPr>
            <a:normAutofit/>
          </a:bodyPr>
          <a:lstStyle/>
          <a:p>
            <a:r>
              <a:rPr lang="en-US" b="1" i="1" dirty="0" smtClean="0">
                <a:latin typeface="+mn-lt"/>
              </a:rPr>
              <a:t>Facilitator Notes:</a:t>
            </a:r>
            <a:r>
              <a:rPr lang="en-US" b="1" dirty="0" smtClean="0">
                <a:latin typeface="+mn-lt"/>
              </a:rPr>
              <a:t> (20 minutes)</a:t>
            </a:r>
            <a:endParaRPr lang="en-US" b="1" dirty="0">
              <a:latin typeface="+mn-lt"/>
            </a:endParaRPr>
          </a:p>
        </p:txBody>
      </p:sp>
    </p:spTree>
    <p:extLst>
      <p:ext uri="{BB962C8B-B14F-4D97-AF65-F5344CB8AC3E}">
        <p14:creationId xmlns:p14="http://schemas.microsoft.com/office/powerpoint/2010/main" val="2720501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C764106-7CB5-4AD9-A7AB-676D4764414A}" type="slidenum">
              <a:rPr lang="en-US" smtClean="0"/>
              <a:pPr/>
              <a:t>21</a:t>
            </a:fld>
            <a:endParaRPr lang="en-US" dirty="0"/>
          </a:p>
        </p:txBody>
      </p:sp>
      <p:sp>
        <p:nvSpPr>
          <p:cNvPr id="33795" name="Rectangle 2"/>
          <p:cNvSpPr>
            <a:spLocks noGrp="1" noRot="1" noChangeAspect="1" noChangeArrowheads="1" noTextEdit="1"/>
          </p:cNvSpPr>
          <p:nvPr>
            <p:ph type="sldImg"/>
          </p:nvPr>
        </p:nvSpPr>
        <p:spPr>
          <a:xfrm>
            <a:off x="1219200" y="685800"/>
            <a:ext cx="4648200" cy="3486150"/>
          </a:xfrm>
          <a:ln/>
        </p:spPr>
      </p:sp>
      <p:sp>
        <p:nvSpPr>
          <p:cNvPr id="33796" name="Rectangle 3"/>
          <p:cNvSpPr>
            <a:spLocks noGrp="1" noChangeArrowheads="1"/>
          </p:cNvSpPr>
          <p:nvPr>
            <p:ph type="body" idx="1"/>
          </p:nvPr>
        </p:nvSpPr>
        <p:spPr>
          <a:noFill/>
          <a:ln/>
        </p:spPr>
        <p:txBody>
          <a:bodyPr/>
          <a:lstStyle/>
          <a:p>
            <a:r>
              <a:rPr lang="en-US" b="1" i="1" dirty="0" smtClean="0">
                <a:latin typeface="+mn-lt"/>
              </a:rPr>
              <a:t>Facilitator Notes:</a:t>
            </a:r>
            <a:r>
              <a:rPr lang="en-US" b="1" dirty="0" smtClean="0">
                <a:latin typeface="+mn-lt"/>
              </a:rPr>
              <a:t> (20 minutes)</a:t>
            </a:r>
            <a:endParaRPr lang="en-US" dirty="0" smtClean="0">
              <a:latin typeface="+mn-lt"/>
            </a:endParaRPr>
          </a:p>
        </p:txBody>
      </p:sp>
      <p:sp>
        <p:nvSpPr>
          <p:cNvPr id="6" name="TextBox 5"/>
          <p:cNvSpPr txBox="1"/>
          <p:nvPr/>
        </p:nvSpPr>
        <p:spPr>
          <a:xfrm>
            <a:off x="762000" y="47244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6.6:  What You Need to Know to Participate</a:t>
            </a:r>
          </a:p>
        </p:txBody>
      </p:sp>
      <p:sp>
        <p:nvSpPr>
          <p:cNvPr id="9" name="TextBox 8"/>
          <p:cNvSpPr txBox="1"/>
          <p:nvPr/>
        </p:nvSpPr>
        <p:spPr>
          <a:xfrm>
            <a:off x="762000" y="5105400"/>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“The Decision-Maker”: </a:t>
            </a:r>
            <a:r>
              <a:rPr lang="en-US" sz="1100" dirty="0" smtClean="0"/>
              <a:t>Set up chart paper on easel or wall entitled “Decision-Maker.”  Bring out charting pens.  Re-arrange the groups by asking them to change partners. </a:t>
            </a:r>
          </a:p>
        </p:txBody>
      </p:sp>
      <p:sp>
        <p:nvSpPr>
          <p:cNvPr id="10" name="TextBox 9"/>
          <p:cNvSpPr txBox="1"/>
          <p:nvPr/>
        </p:nvSpPr>
        <p:spPr>
          <a:xfrm>
            <a:off x="762000" y="5638800"/>
            <a:ext cx="5486400" cy="28007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  “The Decision-Maker”</a:t>
            </a:r>
          </a:p>
          <a:p>
            <a:pPr>
              <a:buFont typeface="Arial" pitchFamily="34" charset="0"/>
              <a:buChar char="•"/>
            </a:pPr>
            <a:r>
              <a:rPr lang="en-US" sz="1100" dirty="0" smtClean="0"/>
              <a:t> Ask each group to pick a person to be the Decision-Maker.  Their role will be to listen to everybody and make the final decision on the top three.  </a:t>
            </a:r>
          </a:p>
          <a:p>
            <a:pPr marL="0" lvl="1">
              <a:buFont typeface="Arial" pitchFamily="34" charset="0"/>
              <a:buChar char="•"/>
            </a:pPr>
            <a:r>
              <a:rPr lang="en-US" sz="1100" dirty="0" smtClean="0"/>
              <a:t> Introduce the handout “What You Need to Know to Participate” and review the purpose by reading the introduction at the top of the handout.  </a:t>
            </a:r>
          </a:p>
          <a:p>
            <a:pPr marL="0" lvl="1">
              <a:buFont typeface="Arial" pitchFamily="34" charset="0"/>
              <a:buChar char="•"/>
            </a:pPr>
            <a:r>
              <a:rPr lang="en-US" sz="1100" dirty="0" smtClean="0"/>
              <a:t> Again ask each member to silently read the list and individually pick their top three bullets.  When everyone is finished, each group should discuss their top three choices, and why they chose them.  The Decision-Maker should just listen at this point.  </a:t>
            </a:r>
          </a:p>
          <a:p>
            <a:pPr marL="0" lvl="1">
              <a:buFont typeface="Arial" pitchFamily="34" charset="0"/>
              <a:buChar char="•"/>
            </a:pPr>
            <a:r>
              <a:rPr lang="en-US" sz="1100" dirty="0" smtClean="0"/>
              <a:t> Then, the Decision-Maker will select the top three choices and inform the group of their final decision.   </a:t>
            </a:r>
          </a:p>
          <a:p>
            <a:pPr>
              <a:buFont typeface="Arial" pitchFamily="34" charset="0"/>
              <a:buChar char="•"/>
            </a:pPr>
            <a:r>
              <a:rPr lang="en-US" sz="1100" dirty="0" smtClean="0"/>
              <a:t>Ask the questions below and chart the responses:</a:t>
            </a:r>
          </a:p>
          <a:p>
            <a:pPr lvl="1">
              <a:buFont typeface="Arial" pitchFamily="34" charset="0"/>
              <a:buChar char="•"/>
            </a:pPr>
            <a:r>
              <a:rPr lang="en-US" sz="1100" i="1" dirty="0" smtClean="0"/>
              <a:t> How did you decide on your top three?</a:t>
            </a:r>
          </a:p>
          <a:p>
            <a:pPr lvl="1">
              <a:buFont typeface="Arial" pitchFamily="34" charset="0"/>
              <a:buChar char="•"/>
            </a:pPr>
            <a:r>
              <a:rPr lang="en-US" sz="1100" i="1" dirty="0" smtClean="0"/>
              <a:t> How did it feel if you did not get your top three?</a:t>
            </a:r>
          </a:p>
          <a:p>
            <a:pPr lvl="1">
              <a:buFont typeface="Arial" pitchFamily="34" charset="0"/>
              <a:buChar char="•"/>
            </a:pPr>
            <a:r>
              <a:rPr lang="en-US" sz="1100" i="1" dirty="0" smtClean="0"/>
              <a:t> How did the group feel about the process – were you satisfied with the choices that were made for your group?</a:t>
            </a:r>
          </a:p>
          <a:p>
            <a:pPr lvl="1">
              <a:buFont typeface="Arial" pitchFamily="34" charset="0"/>
              <a:buChar char="•"/>
            </a:pPr>
            <a:r>
              <a:rPr lang="en-US" sz="1100" i="1" dirty="0" smtClean="0"/>
              <a:t> How did the Decision-Maker feel?</a:t>
            </a:r>
          </a:p>
        </p:txBody>
      </p:sp>
    </p:spTree>
    <p:extLst>
      <p:ext uri="{BB962C8B-B14F-4D97-AF65-F5344CB8AC3E}">
        <p14:creationId xmlns:p14="http://schemas.microsoft.com/office/powerpoint/2010/main" val="3471723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8340CF3-34B7-46BE-87DA-FDE817E3E0CE}" type="slidenum">
              <a:rPr lang="en-US" smtClean="0"/>
              <a:pPr/>
              <a:t>22</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685800" y="4414838"/>
            <a:ext cx="5624513" cy="4119562"/>
          </a:xfrm>
          <a:noFill/>
          <a:ln/>
        </p:spPr>
        <p:txBody>
          <a:bodyPr/>
          <a:lstStyle/>
          <a:p>
            <a:pPr>
              <a:lnSpc>
                <a:spcPct val="80000"/>
              </a:lnSpc>
              <a:spcBef>
                <a:spcPts val="0"/>
              </a:spcBef>
            </a:pPr>
            <a:r>
              <a:rPr lang="en-US" b="1" i="1" dirty="0" smtClean="0">
                <a:latin typeface="+mn-lt"/>
              </a:rPr>
              <a:t>Facilitator Notes:</a:t>
            </a:r>
            <a:r>
              <a:rPr lang="en-US" b="1" dirty="0" smtClean="0">
                <a:latin typeface="+mn-lt"/>
              </a:rPr>
              <a:t>   (20 minutes)</a:t>
            </a:r>
          </a:p>
          <a:p>
            <a:pPr>
              <a:lnSpc>
                <a:spcPct val="80000"/>
              </a:lnSpc>
              <a:spcBef>
                <a:spcPts val="0"/>
              </a:spcBef>
            </a:pPr>
            <a:endParaRPr lang="en-US" b="1" dirty="0" smtClean="0">
              <a:latin typeface="+mn-lt"/>
            </a:endParaRPr>
          </a:p>
          <a:p>
            <a:pPr>
              <a:lnSpc>
                <a:spcPct val="80000"/>
              </a:lnSpc>
              <a:spcBef>
                <a:spcPts val="0"/>
              </a:spcBef>
            </a:pPr>
            <a:endParaRPr lang="en-US" b="1" dirty="0" smtClean="0">
              <a:latin typeface="+mn-lt"/>
            </a:endParaRPr>
          </a:p>
          <a:p>
            <a:pPr>
              <a:lnSpc>
                <a:spcPct val="80000"/>
              </a:lnSpc>
              <a:spcBef>
                <a:spcPts val="0"/>
              </a:spcBef>
            </a:pPr>
            <a:endParaRPr lang="en-US" b="1" dirty="0" smtClean="0">
              <a:latin typeface="+mn-lt"/>
            </a:endParaRPr>
          </a:p>
          <a:p>
            <a:pPr>
              <a:lnSpc>
                <a:spcPct val="80000"/>
              </a:lnSpc>
              <a:spcBef>
                <a:spcPts val="0"/>
              </a:spcBef>
            </a:pPr>
            <a:endParaRPr lang="en-US" b="1" dirty="0" smtClean="0">
              <a:latin typeface="+mn-lt"/>
            </a:endParaRPr>
          </a:p>
          <a:p>
            <a:pPr>
              <a:lnSpc>
                <a:spcPct val="80000"/>
              </a:lnSpc>
              <a:spcBef>
                <a:spcPts val="0"/>
              </a:spcBef>
            </a:pPr>
            <a:endParaRPr lang="en-US" b="1" dirty="0" smtClean="0">
              <a:latin typeface="+mn-lt"/>
            </a:endParaRPr>
          </a:p>
          <a:p>
            <a:pPr>
              <a:lnSpc>
                <a:spcPct val="80000"/>
              </a:lnSpc>
              <a:spcBef>
                <a:spcPts val="0"/>
              </a:spcBef>
            </a:pPr>
            <a:endParaRPr lang="en-US" b="1" dirty="0" smtClean="0">
              <a:latin typeface="+mn-lt"/>
            </a:endParaRPr>
          </a:p>
          <a:p>
            <a:pPr>
              <a:lnSpc>
                <a:spcPct val="80000"/>
              </a:lnSpc>
              <a:spcBef>
                <a:spcPts val="0"/>
              </a:spcBef>
            </a:pPr>
            <a:endParaRPr lang="en-US" b="1"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nSpc>
                <a:spcPct val="80000"/>
              </a:lnSpc>
              <a:spcBef>
                <a:spcPts val="0"/>
              </a:spcBef>
            </a:pPr>
            <a:endParaRPr lang="en-US" dirty="0" smtClean="0">
              <a:latin typeface="+mn-lt"/>
            </a:endParaRPr>
          </a:p>
          <a:p>
            <a:pPr algn="r">
              <a:lnSpc>
                <a:spcPct val="80000"/>
              </a:lnSpc>
              <a:spcBef>
                <a:spcPts val="0"/>
              </a:spcBef>
            </a:pPr>
            <a:r>
              <a:rPr lang="en-US" b="1" dirty="0" smtClean="0">
                <a:latin typeface="+mn-lt"/>
              </a:rPr>
              <a:t>Continued on next page …</a:t>
            </a:r>
          </a:p>
          <a:p>
            <a:pPr>
              <a:lnSpc>
                <a:spcPct val="80000"/>
              </a:lnSpc>
            </a:pPr>
            <a:endParaRPr lang="en-US" sz="1000" dirty="0" smtClean="0"/>
          </a:p>
          <a:p>
            <a:pPr>
              <a:lnSpc>
                <a:spcPct val="80000"/>
              </a:lnSpc>
            </a:pPr>
            <a:r>
              <a:rPr lang="en-US" sz="1000" dirty="0" smtClean="0"/>
              <a:t/>
            </a:r>
            <a:br>
              <a:rPr lang="en-US" sz="1000" dirty="0" smtClean="0"/>
            </a:br>
            <a:endParaRPr lang="en-US" sz="1000" dirty="0" smtClean="0"/>
          </a:p>
        </p:txBody>
      </p:sp>
      <p:sp>
        <p:nvSpPr>
          <p:cNvPr id="5" name="TextBox 4"/>
          <p:cNvSpPr txBox="1"/>
          <p:nvPr/>
        </p:nvSpPr>
        <p:spPr>
          <a:xfrm>
            <a:off x="762000" y="48006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6.7:  How to be Effective</a:t>
            </a:r>
          </a:p>
        </p:txBody>
      </p:sp>
      <p:sp>
        <p:nvSpPr>
          <p:cNvPr id="7" name="TextBox 6"/>
          <p:cNvSpPr txBox="1"/>
          <p:nvPr/>
        </p:nvSpPr>
        <p:spPr>
          <a:xfrm>
            <a:off x="762000" y="5181600"/>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“Consensus”: </a:t>
            </a:r>
            <a:r>
              <a:rPr lang="en-US" sz="1100" dirty="0" smtClean="0"/>
              <a:t>Set up chart paper on easel or wall entitled “Consensus.”  Re-arrange the groups one more time by asking them to change partners again. </a:t>
            </a:r>
          </a:p>
        </p:txBody>
      </p:sp>
      <p:sp>
        <p:nvSpPr>
          <p:cNvPr id="9" name="TextBox 8"/>
          <p:cNvSpPr txBox="1"/>
          <p:nvPr/>
        </p:nvSpPr>
        <p:spPr>
          <a:xfrm>
            <a:off x="762000" y="5715000"/>
            <a:ext cx="5486400" cy="22647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80000"/>
              </a:lnSpc>
            </a:pPr>
            <a:r>
              <a:rPr lang="en-US" sz="1100" b="1" dirty="0" smtClean="0"/>
              <a:t>ACTIVITY:  “Consensus”</a:t>
            </a:r>
          </a:p>
          <a:p>
            <a:pPr>
              <a:lnSpc>
                <a:spcPct val="80000"/>
              </a:lnSpc>
              <a:buFont typeface="Arial" pitchFamily="34" charset="0"/>
              <a:buChar char="•"/>
            </a:pPr>
            <a:r>
              <a:rPr lang="en-US" sz="1100" dirty="0" smtClean="0"/>
              <a:t> Ask if anyone can explain the term “consensus” (everyone agrees).  </a:t>
            </a:r>
          </a:p>
          <a:p>
            <a:pPr>
              <a:lnSpc>
                <a:spcPct val="80000"/>
              </a:lnSpc>
              <a:buFont typeface="Arial" pitchFamily="34" charset="0"/>
              <a:buChar char="•"/>
            </a:pPr>
            <a:r>
              <a:rPr lang="en-US" sz="1100" dirty="0" smtClean="0"/>
              <a:t> Assign each group a “facilitator” – explain they are not the decision-maker; they will assist the group to come to “consensus.” </a:t>
            </a:r>
          </a:p>
          <a:p>
            <a:pPr>
              <a:lnSpc>
                <a:spcPct val="80000"/>
              </a:lnSpc>
              <a:buFont typeface="Arial" pitchFamily="34" charset="0"/>
              <a:buChar char="•"/>
            </a:pPr>
            <a:r>
              <a:rPr lang="en-US" sz="1100" dirty="0" smtClean="0"/>
              <a:t> Introduce the handout “How to Be Effective” and review the purpose by reading the introduction at the top of the handout.  </a:t>
            </a:r>
          </a:p>
          <a:p>
            <a:pPr>
              <a:lnSpc>
                <a:spcPct val="80000"/>
              </a:lnSpc>
              <a:buFont typeface="Arial" pitchFamily="34" charset="0"/>
              <a:buChar char="•"/>
            </a:pPr>
            <a:r>
              <a:rPr lang="en-US" sz="1100" dirty="0" smtClean="0"/>
              <a:t>Ask each member to individually pick their top three most important criteria from the handout.  </a:t>
            </a:r>
          </a:p>
          <a:p>
            <a:pPr>
              <a:lnSpc>
                <a:spcPct val="80000"/>
              </a:lnSpc>
              <a:buFont typeface="Arial" pitchFamily="34" charset="0"/>
              <a:buChar char="•"/>
            </a:pPr>
            <a:r>
              <a:rPr lang="en-US" sz="1100" dirty="0" smtClean="0"/>
              <a:t>When they are ready, instruct the assigned facilitator in each small group to assist their group in coming to consensus of the top three. </a:t>
            </a:r>
          </a:p>
          <a:p>
            <a:pPr>
              <a:lnSpc>
                <a:spcPct val="80000"/>
              </a:lnSpc>
              <a:buFont typeface="Arial" pitchFamily="34" charset="0"/>
              <a:buChar char="•"/>
            </a:pPr>
            <a:r>
              <a:rPr lang="en-US" sz="1100" dirty="0" smtClean="0"/>
              <a:t>Ask the questions below, charting the responses:</a:t>
            </a:r>
          </a:p>
          <a:p>
            <a:pPr lvl="1">
              <a:lnSpc>
                <a:spcPct val="80000"/>
              </a:lnSpc>
              <a:buFont typeface="Arial" pitchFamily="34" charset="0"/>
              <a:buChar char="•"/>
            </a:pPr>
            <a:r>
              <a:rPr lang="en-US" sz="1100" i="1" dirty="0" smtClean="0"/>
              <a:t> How did you decide on your top three?</a:t>
            </a:r>
          </a:p>
          <a:p>
            <a:pPr lvl="1">
              <a:lnSpc>
                <a:spcPct val="80000"/>
              </a:lnSpc>
              <a:buFont typeface="Arial" pitchFamily="34" charset="0"/>
              <a:buChar char="•"/>
            </a:pPr>
            <a:r>
              <a:rPr lang="en-US" sz="1100" i="1" dirty="0" smtClean="0"/>
              <a:t> How did it feel if you did not get your top three?</a:t>
            </a:r>
          </a:p>
          <a:p>
            <a:pPr lvl="1">
              <a:lnSpc>
                <a:spcPct val="80000"/>
              </a:lnSpc>
              <a:buFont typeface="Arial" pitchFamily="34" charset="0"/>
              <a:buChar char="•"/>
            </a:pPr>
            <a:r>
              <a:rPr lang="en-US" sz="1100" i="1" dirty="0" smtClean="0"/>
              <a:t> How did you feel about the process – were you satisfied with the choices your group made?</a:t>
            </a:r>
          </a:p>
          <a:p>
            <a:pPr lvl="1">
              <a:lnSpc>
                <a:spcPct val="80000"/>
              </a:lnSpc>
              <a:buFont typeface="Arial" pitchFamily="34" charset="0"/>
              <a:buChar char="•"/>
            </a:pPr>
            <a:r>
              <a:rPr lang="en-US" sz="1100" i="1" dirty="0" smtClean="0"/>
              <a:t> How did you resolve your differences?</a:t>
            </a:r>
          </a:p>
        </p:txBody>
      </p:sp>
    </p:spTree>
    <p:extLst>
      <p:ext uri="{BB962C8B-B14F-4D97-AF65-F5344CB8AC3E}">
        <p14:creationId xmlns:p14="http://schemas.microsoft.com/office/powerpoint/2010/main" val="4139858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0088" y="533400"/>
            <a:ext cx="5610225" cy="8066088"/>
          </a:xfrm>
        </p:spPr>
        <p:txBody>
          <a:bodyPr>
            <a:normAutofit/>
          </a:bodyPr>
          <a:lstStyle/>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smtClean="0">
              <a:latin typeface="+mn-lt"/>
            </a:endParaRPr>
          </a:p>
          <a:p>
            <a:endParaRPr lang="en-US" b="1" dirty="0">
              <a:latin typeface="+mn-lt"/>
            </a:endParaRPr>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23</a:t>
            </a:fld>
            <a:endParaRPr lang="en-US" dirty="0"/>
          </a:p>
        </p:txBody>
      </p:sp>
      <p:sp>
        <p:nvSpPr>
          <p:cNvPr id="6" name="TextBox 5"/>
          <p:cNvSpPr txBox="1"/>
          <p:nvPr/>
        </p:nvSpPr>
        <p:spPr>
          <a:xfrm>
            <a:off x="762000" y="381000"/>
            <a:ext cx="5486400" cy="16214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DISCUSSION: </a:t>
            </a:r>
          </a:p>
          <a:p>
            <a:pPr>
              <a:lnSpc>
                <a:spcPct val="80000"/>
              </a:lnSpc>
            </a:pPr>
            <a:r>
              <a:rPr lang="en-US" sz="1100" dirty="0" smtClean="0"/>
              <a:t>Ask the group what it was like to experience the different models – Majority Rules, Decision-Maker, and Consensus.</a:t>
            </a:r>
          </a:p>
          <a:p>
            <a:pPr lvl="1">
              <a:lnSpc>
                <a:spcPct val="80000"/>
              </a:lnSpc>
              <a:buFont typeface="Arial" pitchFamily="34" charset="0"/>
              <a:buChar char="•"/>
            </a:pPr>
            <a:r>
              <a:rPr lang="en-US" sz="1100" i="1" dirty="0" smtClean="0"/>
              <a:t> Which one did you like best?</a:t>
            </a:r>
          </a:p>
          <a:p>
            <a:pPr lvl="1">
              <a:lnSpc>
                <a:spcPct val="80000"/>
              </a:lnSpc>
              <a:buFont typeface="Arial" pitchFamily="34" charset="0"/>
              <a:buChar char="•"/>
            </a:pPr>
            <a:r>
              <a:rPr lang="en-US" sz="1100" i="1" dirty="0" smtClean="0"/>
              <a:t> Did it feel different with different personalities?</a:t>
            </a:r>
          </a:p>
          <a:p>
            <a:pPr lvl="1">
              <a:lnSpc>
                <a:spcPct val="80000"/>
              </a:lnSpc>
              <a:buFont typeface="Arial" pitchFamily="34" charset="0"/>
              <a:buChar char="•"/>
            </a:pPr>
            <a:r>
              <a:rPr lang="en-US" sz="1100" i="1" dirty="0" smtClean="0"/>
              <a:t> Did one take more time than the others?</a:t>
            </a:r>
          </a:p>
          <a:p>
            <a:pPr lvl="1">
              <a:lnSpc>
                <a:spcPct val="80000"/>
              </a:lnSpc>
              <a:buFont typeface="Arial" pitchFamily="34" charset="0"/>
              <a:buChar char="•"/>
            </a:pPr>
            <a:r>
              <a:rPr lang="en-US" sz="1100" i="1" dirty="0" smtClean="0"/>
              <a:t> What felt the most empowering?</a:t>
            </a:r>
            <a:endParaRPr lang="en-US" sz="1100" b="1" i="1" dirty="0" smtClean="0"/>
          </a:p>
          <a:p>
            <a:pPr>
              <a:lnSpc>
                <a:spcPct val="80000"/>
              </a:lnSpc>
            </a:pPr>
            <a:endParaRPr lang="en-US" sz="1100" b="1" dirty="0" smtClean="0"/>
          </a:p>
          <a:p>
            <a:pPr>
              <a:lnSpc>
                <a:spcPct val="80000"/>
              </a:lnSpc>
            </a:pPr>
            <a:r>
              <a:rPr lang="en-US" sz="1100" b="1" dirty="0" smtClean="0"/>
              <a:t>Important:</a:t>
            </a:r>
            <a:endParaRPr lang="en-US" sz="1100" dirty="0" smtClean="0"/>
          </a:p>
          <a:p>
            <a:pPr>
              <a:lnSpc>
                <a:spcPct val="80000"/>
              </a:lnSpc>
            </a:pPr>
            <a:r>
              <a:rPr lang="en-US" sz="1100" dirty="0" smtClean="0"/>
              <a:t>Facilitator should remind members to ask what their role will be on a committee (advisory, input, decision-making) and that they should always know who will be the decision-maker.</a:t>
            </a:r>
          </a:p>
        </p:txBody>
      </p:sp>
    </p:spTree>
    <p:extLst>
      <p:ext uri="{BB962C8B-B14F-4D97-AF65-F5344CB8AC3E}">
        <p14:creationId xmlns:p14="http://schemas.microsoft.com/office/powerpoint/2010/main" val="3406923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8D85E42-445B-4D73-91F3-D594D86FC13E}" type="slidenum">
              <a:rPr lang="en-US" smtClean="0"/>
              <a:pPr/>
              <a:t>24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endParaRPr lang="en-US" b="1" dirty="0" smtClean="0">
              <a:latin typeface="+mn-lt"/>
            </a:endParaRPr>
          </a:p>
          <a:p>
            <a:pPr>
              <a:spcBef>
                <a:spcPts val="0"/>
              </a:spcBef>
            </a:pPr>
            <a:endParaRPr lang="en-US" b="1" dirty="0" smtClean="0">
              <a:latin typeface="+mn-lt"/>
            </a:endParaRPr>
          </a:p>
          <a:p>
            <a:pPr>
              <a:spcBef>
                <a:spcPts val="0"/>
              </a:spcBef>
            </a:pPr>
            <a:r>
              <a:rPr lang="en-US" i="1" dirty="0" smtClean="0">
                <a:latin typeface="+mn-lt"/>
              </a:rPr>
              <a:t>Now we will cover the fourth and final section, “Rules for Participation.”</a:t>
            </a:r>
          </a:p>
          <a:p>
            <a:pPr>
              <a:spcBef>
                <a:spcPts val="0"/>
              </a:spcBef>
            </a:pPr>
            <a:endParaRPr lang="en-US" i="1" dirty="0" smtClean="0">
              <a:latin typeface="+mn-lt"/>
            </a:endParaRPr>
          </a:p>
          <a:p>
            <a:pPr>
              <a:spcBef>
                <a:spcPts val="0"/>
              </a:spcBef>
            </a:pPr>
            <a:r>
              <a:rPr lang="en-US" i="1" dirty="0" smtClean="0">
                <a:latin typeface="+mn-lt"/>
              </a:rPr>
              <a:t>When joining a group you should know its “Rules for Participation.”  Sometimes they are unspoken rules; sometimes the group establishes rules before they begin work.  Sometimes they are very formal.  </a:t>
            </a:r>
          </a:p>
          <a:p>
            <a:pPr>
              <a:spcBef>
                <a:spcPts val="0"/>
              </a:spcBef>
            </a:pPr>
            <a:r>
              <a:rPr lang="en-US" dirty="0" smtClean="0">
                <a:latin typeface="+mn-lt"/>
              </a:rPr>
              <a:t>Refer to the rules on the chart</a:t>
            </a:r>
            <a:r>
              <a:rPr lang="en-US" dirty="0"/>
              <a:t> </a:t>
            </a:r>
            <a:r>
              <a:rPr lang="en-US" dirty="0" smtClean="0"/>
              <a:t>that you created at the beginning of the session.</a:t>
            </a:r>
          </a:p>
          <a:p>
            <a:pPr>
              <a:spcBef>
                <a:spcPts val="0"/>
              </a:spcBef>
            </a:pPr>
            <a:endParaRPr lang="en-US" dirty="0">
              <a:latin typeface="+mn-lt"/>
            </a:endParaRPr>
          </a:p>
          <a:p>
            <a:pPr>
              <a:spcBef>
                <a:spcPts val="0"/>
              </a:spcBef>
            </a:pPr>
            <a:r>
              <a:rPr lang="en-US" dirty="0" smtClean="0"/>
              <a:t>Explain that the purpose of this section is to make participants aware that some boards / committees / groups like we created today or they follow a more formal meeting process. It’s important to know ahead of time what the format of the group you join is. </a:t>
            </a:r>
            <a:endParaRPr lang="en-US" dirty="0" smtClean="0">
              <a:latin typeface="+mn-lt"/>
            </a:endParaRPr>
          </a:p>
        </p:txBody>
      </p:sp>
    </p:spTree>
    <p:extLst>
      <p:ext uri="{BB962C8B-B14F-4D97-AF65-F5344CB8AC3E}">
        <p14:creationId xmlns:p14="http://schemas.microsoft.com/office/powerpoint/2010/main" val="2960925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1BCA8F5-B0BC-4A7A-A3B3-8AD070D9C9AC}" type="slidenum">
              <a:rPr lang="en-US" smtClean="0"/>
              <a:pPr/>
              <a:t>25</a:t>
            </a:fld>
            <a:endParaRPr lang="en-US" dirty="0"/>
          </a:p>
        </p:txBody>
      </p:sp>
      <p:sp>
        <p:nvSpPr>
          <p:cNvPr id="36867" name="Rectangle 2"/>
          <p:cNvSpPr>
            <a:spLocks noGrp="1" noRot="1" noChangeAspect="1" noChangeArrowheads="1" noTextEdit="1"/>
          </p:cNvSpPr>
          <p:nvPr>
            <p:ph type="sldImg"/>
          </p:nvPr>
        </p:nvSpPr>
        <p:spPr>
          <a:xfrm>
            <a:off x="1371600" y="679450"/>
            <a:ext cx="4648200" cy="3486150"/>
          </a:xfrm>
          <a:ln/>
        </p:spPr>
      </p:sp>
      <p:sp>
        <p:nvSpPr>
          <p:cNvPr id="36868"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endParaRPr lang="en-US" b="1" dirty="0" smtClean="0">
              <a:latin typeface="+mn-lt"/>
            </a:endParaRPr>
          </a:p>
          <a:p>
            <a:pPr>
              <a:spcBef>
                <a:spcPts val="0"/>
              </a:spcBef>
            </a:pPr>
            <a:endParaRPr lang="en-US" b="1" dirty="0" smtClean="0">
              <a:latin typeface="+mn-lt"/>
            </a:endParaRPr>
          </a:p>
          <a:p>
            <a:pPr>
              <a:spcBef>
                <a:spcPts val="0"/>
              </a:spcBef>
            </a:pPr>
            <a:endParaRPr lang="en-US" b="1" dirty="0" smtClean="0">
              <a:latin typeface="+mn-lt"/>
            </a:endParaRPr>
          </a:p>
          <a:p>
            <a:pPr>
              <a:spcBef>
                <a:spcPts val="0"/>
              </a:spcBef>
            </a:pPr>
            <a:endParaRPr lang="en-US" i="1" dirty="0" smtClean="0">
              <a:latin typeface="+mn-lt"/>
            </a:endParaRPr>
          </a:p>
          <a:p>
            <a:pPr>
              <a:spcBef>
                <a:spcPts val="0"/>
              </a:spcBef>
            </a:pPr>
            <a:r>
              <a:rPr lang="en-US" i="1" dirty="0" smtClean="0">
                <a:latin typeface="+mn-lt"/>
              </a:rPr>
              <a:t>Parliamentary law is a system of maintaining order in organizations. It provides an approved and uniform method of conducting meetings in a fair, orderly, and expeditious manner.</a:t>
            </a:r>
          </a:p>
          <a:p>
            <a:pPr>
              <a:spcBef>
                <a:spcPts val="0"/>
              </a:spcBef>
            </a:pPr>
            <a:endParaRPr lang="en-US" i="1" dirty="0" smtClean="0">
              <a:latin typeface="+mn-lt"/>
            </a:endParaRPr>
          </a:p>
          <a:p>
            <a:pPr>
              <a:spcBef>
                <a:spcPts val="0"/>
              </a:spcBef>
            </a:pPr>
            <a:r>
              <a:rPr lang="en-US" i="1" dirty="0" smtClean="0">
                <a:latin typeface="+mn-lt"/>
              </a:rPr>
              <a:t>Respect for law is a basic characteristic of democratic government. This respect is clearly shown by a willingness to practice in an orderly method of procedure in organizations so as to follow the will of the majority, to protect the rights of the minority, and to protect the interests of those absent.</a:t>
            </a:r>
          </a:p>
          <a:p>
            <a:pPr>
              <a:spcBef>
                <a:spcPts val="0"/>
              </a:spcBef>
            </a:pPr>
            <a:endParaRPr lang="en-US" i="1" dirty="0" smtClean="0">
              <a:latin typeface="+mn-lt"/>
            </a:endParaRPr>
          </a:p>
          <a:p>
            <a:pPr>
              <a:spcBef>
                <a:spcPts val="0"/>
              </a:spcBef>
            </a:pPr>
            <a:r>
              <a:rPr lang="en-US" i="1" dirty="0" smtClean="0">
                <a:latin typeface="+mn-lt"/>
              </a:rPr>
              <a:t>The use of parliamentary procedure in itself, however, does not insure that these ideals will be met. Everyone involved with an organization must also work to create an atmosphere of trust, mutual respect, and shared purpose.</a:t>
            </a:r>
          </a:p>
          <a:p>
            <a:pPr>
              <a:spcBef>
                <a:spcPts val="0"/>
              </a:spcBef>
            </a:pPr>
            <a:endParaRPr lang="en-US" i="1" dirty="0" smtClean="0">
              <a:latin typeface="+mn-lt"/>
            </a:endParaRPr>
          </a:p>
          <a:p>
            <a:pPr>
              <a:spcBef>
                <a:spcPts val="0"/>
              </a:spcBef>
            </a:pPr>
            <a:r>
              <a:rPr lang="en-US" i="1" dirty="0" smtClean="0">
                <a:latin typeface="+mn-lt"/>
              </a:rPr>
              <a:t>Robert's Rules of Order was written by General Henry M. Robert, a U.S. Army engineer, and was published in 1876. His work is still regarded as the basic authority on the subject of parliamentary law. The most recent edition of the work, Robert's Rules of Order Newly Revised (2000), is the accepted authority for almost all organizations today. </a:t>
            </a:r>
          </a:p>
        </p:txBody>
      </p:sp>
      <p:sp>
        <p:nvSpPr>
          <p:cNvPr id="5" name="TextBox 4"/>
          <p:cNvSpPr txBox="1"/>
          <p:nvPr/>
        </p:nvSpPr>
        <p:spPr>
          <a:xfrm>
            <a:off x="762000" y="47244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6.8: Parliamentary Procedure--Its Purpose and Use</a:t>
            </a:r>
          </a:p>
        </p:txBody>
      </p:sp>
    </p:spTree>
    <p:extLst>
      <p:ext uri="{BB962C8B-B14F-4D97-AF65-F5344CB8AC3E}">
        <p14:creationId xmlns:p14="http://schemas.microsoft.com/office/powerpoint/2010/main" val="933723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229AC3D-1B00-4A71-AAB0-92D9ED869E08}" type="slidenum">
              <a:rPr lang="en-US" smtClean="0"/>
              <a:pPr/>
              <a:t>26</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endParaRPr lang="en-US" b="1" dirty="0" smtClean="0">
              <a:latin typeface="+mn-lt"/>
            </a:endParaRPr>
          </a:p>
          <a:p>
            <a:pPr>
              <a:spcBef>
                <a:spcPts val="0"/>
              </a:spcBef>
            </a:pPr>
            <a:endParaRPr lang="en-US" b="1"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r>
              <a:rPr lang="en-US" dirty="0" smtClean="0"/>
              <a:t/>
            </a:r>
            <a:br>
              <a:rPr lang="en-US" dirty="0" smtClean="0"/>
            </a:br>
            <a:r>
              <a:rPr lang="en-US" dirty="0" smtClean="0"/>
              <a:t/>
            </a:r>
            <a:br>
              <a:rPr lang="en-US" dirty="0" smtClean="0"/>
            </a:br>
            <a:endParaRPr lang="en-US" dirty="0" smtClean="0"/>
          </a:p>
        </p:txBody>
      </p:sp>
      <p:sp>
        <p:nvSpPr>
          <p:cNvPr id="5" name="TextBox 4"/>
          <p:cNvSpPr txBox="1"/>
          <p:nvPr/>
        </p:nvSpPr>
        <p:spPr>
          <a:xfrm>
            <a:off x="762000" y="49530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6.9: General Principles of Parliamentary Procedure</a:t>
            </a:r>
          </a:p>
        </p:txBody>
      </p:sp>
      <p:sp>
        <p:nvSpPr>
          <p:cNvPr id="6" name="TextBox 5"/>
          <p:cNvSpPr txBox="1"/>
          <p:nvPr/>
        </p:nvSpPr>
        <p:spPr>
          <a:xfrm>
            <a:off x="762000" y="5334000"/>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a:t>
            </a:r>
            <a:r>
              <a:rPr lang="en-US" sz="1100" dirty="0" smtClean="0"/>
              <a:t>: </a:t>
            </a:r>
            <a:r>
              <a:rPr lang="en-US" sz="1100" b="1" dirty="0" smtClean="0"/>
              <a:t>“Parliamentary Procedures”</a:t>
            </a:r>
          </a:p>
          <a:p>
            <a:r>
              <a:rPr lang="en-US" sz="1100" dirty="0" smtClean="0"/>
              <a:t> Break participants up into two groups.</a:t>
            </a:r>
          </a:p>
        </p:txBody>
      </p:sp>
      <p:sp>
        <p:nvSpPr>
          <p:cNvPr id="7" name="TextBox 6"/>
          <p:cNvSpPr txBox="1"/>
          <p:nvPr/>
        </p:nvSpPr>
        <p:spPr>
          <a:xfrm>
            <a:off x="762000" y="5867400"/>
            <a:ext cx="5486400" cy="19543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Bef>
                <a:spcPts val="0"/>
              </a:spcBef>
            </a:pPr>
            <a:r>
              <a:rPr lang="en-US" sz="1100" b="1" dirty="0" smtClean="0"/>
              <a:t>ACTIVITY</a:t>
            </a:r>
            <a:r>
              <a:rPr lang="en-US" sz="1100" dirty="0" smtClean="0"/>
              <a:t>: </a:t>
            </a:r>
            <a:r>
              <a:rPr lang="en-US" sz="1100" b="1" dirty="0" smtClean="0"/>
              <a:t>“Parliamentary Procedures”</a:t>
            </a:r>
            <a:endParaRPr lang="en-US" sz="1100" dirty="0" smtClean="0"/>
          </a:p>
          <a:p>
            <a:pPr>
              <a:spcBef>
                <a:spcPts val="0"/>
              </a:spcBef>
            </a:pPr>
            <a:r>
              <a:rPr lang="en-US" sz="1100" dirty="0" smtClean="0"/>
              <a:t>Ask each group to identify a Recorder and a Facilitator.  Assign one group the odd numbered principles and the other group the even numbered principles.  </a:t>
            </a:r>
          </a:p>
          <a:p>
            <a:pPr>
              <a:spcBef>
                <a:spcPts val="0"/>
              </a:spcBef>
            </a:pPr>
            <a:endParaRPr lang="en-US" sz="1100" dirty="0" smtClean="0"/>
          </a:p>
          <a:p>
            <a:pPr>
              <a:spcBef>
                <a:spcPts val="0"/>
              </a:spcBef>
            </a:pPr>
            <a:r>
              <a:rPr lang="en-US" sz="1100" dirty="0" smtClean="0"/>
              <a:t>Each group should discuss and explain each of their assigned principles in accessible language.  The Facilitator should conduct the discussion while the Recorder transcribes the accessible language descriptions of each principle. </a:t>
            </a:r>
          </a:p>
          <a:p>
            <a:pPr>
              <a:spcBef>
                <a:spcPts val="0"/>
              </a:spcBef>
            </a:pPr>
            <a:endParaRPr lang="en-US" sz="1100" dirty="0" smtClean="0"/>
          </a:p>
          <a:p>
            <a:pPr>
              <a:spcBef>
                <a:spcPts val="0"/>
              </a:spcBef>
            </a:pPr>
            <a:r>
              <a:rPr lang="en-US" sz="1100" dirty="0" smtClean="0"/>
              <a:t>Ask each group to report back.  Assure members that the purpose is not to memorize the rules, but to understand that adherence to Parliamentary Procedures assures that all voices at the table will be heard.</a:t>
            </a:r>
          </a:p>
        </p:txBody>
      </p:sp>
    </p:spTree>
    <p:extLst>
      <p:ext uri="{BB962C8B-B14F-4D97-AF65-F5344CB8AC3E}">
        <p14:creationId xmlns:p14="http://schemas.microsoft.com/office/powerpoint/2010/main" val="14059152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7429207-CD86-4EA5-AFEA-EDD89F94AC77}" type="slidenum">
              <a:rPr lang="en-US" smtClean="0"/>
              <a:pPr/>
              <a:t>27</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endParaRPr lang="en-US" b="1" dirty="0" smtClean="0">
              <a:latin typeface="+mn-lt"/>
            </a:endParaRP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endParaRPr lang="en-US" b="1" i="1"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p:txBody>
      </p:sp>
      <p:sp>
        <p:nvSpPr>
          <p:cNvPr id="5" name="TextBox 4"/>
          <p:cNvSpPr txBox="1"/>
          <p:nvPr/>
        </p:nvSpPr>
        <p:spPr>
          <a:xfrm>
            <a:off x="762000" y="48768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6.10: Match the Parliamentary Terms with their Definitions</a:t>
            </a:r>
          </a:p>
        </p:txBody>
      </p:sp>
      <p:sp>
        <p:nvSpPr>
          <p:cNvPr id="7" name="TextBox 6"/>
          <p:cNvSpPr txBox="1"/>
          <p:nvPr/>
        </p:nvSpPr>
        <p:spPr>
          <a:xfrm>
            <a:off x="762000" y="5257800"/>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“Parliamentary Terms”</a:t>
            </a:r>
          </a:p>
          <a:p>
            <a:r>
              <a:rPr lang="en-US" sz="1100" dirty="0" smtClean="0"/>
              <a:t> Pass out Handout 6.10: Match the Parliamentary Terms with their Definitions.</a:t>
            </a:r>
          </a:p>
        </p:txBody>
      </p:sp>
      <p:sp>
        <p:nvSpPr>
          <p:cNvPr id="8" name="TextBox 7"/>
          <p:cNvSpPr txBox="1"/>
          <p:nvPr/>
        </p:nvSpPr>
        <p:spPr>
          <a:xfrm>
            <a:off x="762000" y="5791200"/>
            <a:ext cx="5486400"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a:t>
            </a:r>
            <a:r>
              <a:rPr lang="en-US" sz="1100" dirty="0" smtClean="0"/>
              <a:t>:  </a:t>
            </a:r>
            <a:r>
              <a:rPr lang="en-US" sz="1100" b="1" dirty="0" smtClean="0"/>
              <a:t>“Parliamentary Terms”</a:t>
            </a:r>
            <a:endParaRPr lang="en-US" sz="1100" dirty="0" smtClean="0"/>
          </a:p>
          <a:p>
            <a:r>
              <a:rPr lang="en-US" sz="1100" dirty="0" smtClean="0"/>
              <a:t>Ask participants to write the number of the term next to the matching definition on Handout 6.10.  </a:t>
            </a:r>
          </a:p>
          <a:p>
            <a:endParaRPr lang="en-US" sz="1100" dirty="0" smtClean="0"/>
          </a:p>
          <a:p>
            <a:r>
              <a:rPr lang="en-US" sz="1100" dirty="0" smtClean="0"/>
              <a:t>Once participants complete the activity, instruct them to check their answers with the correct answers on the back of the worksheet.</a:t>
            </a:r>
          </a:p>
        </p:txBody>
      </p:sp>
    </p:spTree>
    <p:extLst>
      <p:ext uri="{BB962C8B-B14F-4D97-AF65-F5344CB8AC3E}">
        <p14:creationId xmlns:p14="http://schemas.microsoft.com/office/powerpoint/2010/main" val="3974174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AB5B03B-5E43-4F23-A0C1-47CE10C339FC}" type="slidenum">
              <a:rPr lang="en-US" smtClean="0"/>
              <a:pPr/>
              <a:t>28</a:t>
            </a:fld>
            <a:endParaRPr 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8600" indent="-228600">
              <a:spcBef>
                <a:spcPts val="0"/>
              </a:spcBef>
            </a:pPr>
            <a:r>
              <a:rPr lang="en-US" b="1" i="1" dirty="0" smtClean="0">
                <a:latin typeface="+mn-lt"/>
              </a:rPr>
              <a:t>Facilitator Notes:</a:t>
            </a:r>
            <a:endParaRPr lang="en-US" b="1" dirty="0" smtClean="0">
              <a:latin typeface="+mn-lt"/>
            </a:endParaRPr>
          </a:p>
          <a:p>
            <a:pPr marL="228600" indent="-228600">
              <a:spcBef>
                <a:spcPts val="0"/>
              </a:spcBef>
            </a:pPr>
            <a:endParaRPr lang="en-US" dirty="0" smtClean="0">
              <a:latin typeface="+mn-lt"/>
            </a:endParaRPr>
          </a:p>
          <a:p>
            <a:pPr marL="228600" indent="-228600">
              <a:spcBef>
                <a:spcPts val="0"/>
              </a:spcBef>
            </a:pPr>
            <a:endParaRPr lang="en-US" dirty="0" smtClean="0">
              <a:latin typeface="+mn-lt"/>
            </a:endParaRPr>
          </a:p>
          <a:p>
            <a:pPr marL="228600" indent="-228600">
              <a:spcBef>
                <a:spcPts val="0"/>
              </a:spcBef>
            </a:pPr>
            <a:endParaRPr lang="en-US" dirty="0" smtClean="0">
              <a:latin typeface="+mn-lt"/>
            </a:endParaRPr>
          </a:p>
          <a:p>
            <a:pPr marL="228600" indent="-228600">
              <a:spcBef>
                <a:spcPts val="0"/>
              </a:spcBef>
            </a:pPr>
            <a:r>
              <a:rPr lang="en-US" i="1" dirty="0" smtClean="0">
                <a:latin typeface="+mn-lt"/>
              </a:rPr>
              <a:t>If an organization's established rules do not specify an order of business, parliamentary law provides the following standard agenda for a meeting:</a:t>
            </a:r>
          </a:p>
          <a:p>
            <a:pPr marL="685800" lvl="1" indent="-228600">
              <a:spcBef>
                <a:spcPts val="0"/>
              </a:spcBef>
              <a:buFont typeface="Arial" pitchFamily="34" charset="0"/>
              <a:buChar char="•"/>
            </a:pPr>
            <a:r>
              <a:rPr lang="en-US" i="1" dirty="0" smtClean="0">
                <a:latin typeface="+mn-lt"/>
              </a:rPr>
              <a:t>Call to order </a:t>
            </a:r>
          </a:p>
          <a:p>
            <a:pPr marL="685800" lvl="1" indent="-228600">
              <a:spcBef>
                <a:spcPts val="0"/>
              </a:spcBef>
              <a:buFont typeface="Arial" pitchFamily="34" charset="0"/>
              <a:buChar char="•"/>
            </a:pPr>
            <a:r>
              <a:rPr lang="en-US" i="1" dirty="0" smtClean="0">
                <a:latin typeface="+mn-lt"/>
              </a:rPr>
              <a:t>Reading and approval of minutes </a:t>
            </a:r>
          </a:p>
          <a:p>
            <a:pPr marL="685800" lvl="1" indent="-228600">
              <a:spcBef>
                <a:spcPts val="0"/>
              </a:spcBef>
              <a:buFont typeface="Arial" pitchFamily="34" charset="0"/>
              <a:buChar char="•"/>
            </a:pPr>
            <a:r>
              <a:rPr lang="en-US" i="1" dirty="0" smtClean="0">
                <a:latin typeface="+mn-lt"/>
              </a:rPr>
              <a:t>Reports of officers and standing committees </a:t>
            </a:r>
          </a:p>
          <a:p>
            <a:pPr marL="685800" lvl="1" indent="-228600">
              <a:spcBef>
                <a:spcPts val="0"/>
              </a:spcBef>
              <a:buFont typeface="Arial" pitchFamily="34" charset="0"/>
              <a:buChar char="•"/>
            </a:pPr>
            <a:r>
              <a:rPr lang="en-US" i="1" dirty="0" smtClean="0">
                <a:latin typeface="+mn-lt"/>
              </a:rPr>
              <a:t>Reports of </a:t>
            </a:r>
            <a:r>
              <a:rPr lang="en-US" i="1" u="sng" dirty="0" smtClean="0">
                <a:latin typeface="+mn-lt"/>
              </a:rPr>
              <a:t>ad</a:t>
            </a:r>
            <a:r>
              <a:rPr lang="en-US" i="1" dirty="0" smtClean="0">
                <a:latin typeface="+mn-lt"/>
              </a:rPr>
              <a:t> </a:t>
            </a:r>
            <a:r>
              <a:rPr lang="en-US" i="1" u="sng" dirty="0" smtClean="0">
                <a:latin typeface="+mn-lt"/>
              </a:rPr>
              <a:t>hoc</a:t>
            </a:r>
            <a:r>
              <a:rPr lang="en-US" i="1" dirty="0" smtClean="0">
                <a:latin typeface="+mn-lt"/>
              </a:rPr>
              <a:t> committees </a:t>
            </a:r>
          </a:p>
          <a:p>
            <a:pPr marL="685800" lvl="1" indent="-228600">
              <a:spcBef>
                <a:spcPts val="0"/>
              </a:spcBef>
              <a:buFont typeface="Arial" pitchFamily="34" charset="0"/>
              <a:buChar char="•"/>
            </a:pPr>
            <a:r>
              <a:rPr lang="en-US" i="1" dirty="0" smtClean="0">
                <a:latin typeface="+mn-lt"/>
              </a:rPr>
              <a:t>Unfinished business </a:t>
            </a:r>
          </a:p>
          <a:p>
            <a:pPr marL="685800" lvl="1" indent="-228600">
              <a:spcBef>
                <a:spcPts val="0"/>
              </a:spcBef>
              <a:buFont typeface="Arial" pitchFamily="34" charset="0"/>
              <a:buChar char="•"/>
            </a:pPr>
            <a:r>
              <a:rPr lang="en-US" i="1" dirty="0" smtClean="0">
                <a:latin typeface="+mn-lt"/>
              </a:rPr>
              <a:t>New business </a:t>
            </a:r>
          </a:p>
          <a:p>
            <a:pPr marL="685800" lvl="1" indent="-228600">
              <a:spcBef>
                <a:spcPts val="0"/>
              </a:spcBef>
              <a:buFont typeface="Arial" pitchFamily="34" charset="0"/>
              <a:buChar char="•"/>
            </a:pPr>
            <a:r>
              <a:rPr lang="en-US" i="1" dirty="0" smtClean="0">
                <a:latin typeface="+mn-lt"/>
              </a:rPr>
              <a:t>Announcements </a:t>
            </a:r>
          </a:p>
          <a:p>
            <a:pPr marL="685800" lvl="1" indent="-228600">
              <a:spcBef>
                <a:spcPts val="0"/>
              </a:spcBef>
              <a:buFont typeface="Arial" pitchFamily="34" charset="0"/>
              <a:buChar char="•"/>
            </a:pPr>
            <a:r>
              <a:rPr lang="en-US" i="1" dirty="0" smtClean="0">
                <a:latin typeface="+mn-lt"/>
              </a:rPr>
              <a:t>Adjournment </a:t>
            </a:r>
          </a:p>
          <a:p>
            <a:pPr marL="228600" indent="-228600">
              <a:spcBef>
                <a:spcPts val="0"/>
              </a:spcBef>
              <a:buFont typeface="Arial" pitchFamily="34" charset="0"/>
              <a:buChar char="•"/>
            </a:pPr>
            <a:endParaRPr lang="en-US" dirty="0" smtClean="0">
              <a:latin typeface="+mn-lt"/>
            </a:endParaRPr>
          </a:p>
          <a:p>
            <a:pPr marL="228600" indent="-228600">
              <a:spcBef>
                <a:spcPts val="0"/>
              </a:spcBef>
              <a:buFont typeface="Wingdings" pitchFamily="2" charset="2"/>
              <a:buChar char="Ø"/>
            </a:pPr>
            <a:r>
              <a:rPr lang="en-US" dirty="0" smtClean="0">
                <a:latin typeface="+mn-lt"/>
              </a:rPr>
              <a:t>Note:  </a:t>
            </a:r>
            <a:r>
              <a:rPr lang="en-US" i="1" dirty="0" smtClean="0">
                <a:latin typeface="+mn-lt"/>
              </a:rPr>
              <a:t>Not all groups follow parliamentary procedure.  Some may adhere to part of the rules; others may develop their own system for conducting meetings. </a:t>
            </a:r>
          </a:p>
        </p:txBody>
      </p:sp>
      <p:sp>
        <p:nvSpPr>
          <p:cNvPr id="5" name="TextBox 4"/>
          <p:cNvSpPr txBox="1"/>
          <p:nvPr/>
        </p:nvSpPr>
        <p:spPr>
          <a:xfrm>
            <a:off x="762000" y="48006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6.11: A Standard Agenda</a:t>
            </a:r>
          </a:p>
        </p:txBody>
      </p:sp>
    </p:spTree>
    <p:extLst>
      <p:ext uri="{BB962C8B-B14F-4D97-AF65-F5344CB8AC3E}">
        <p14:creationId xmlns:p14="http://schemas.microsoft.com/office/powerpoint/2010/main" val="2227212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AB1124C-E531-41E8-A417-0B1C991B982D}" type="slidenum">
              <a:rPr lang="en-US" smtClean="0"/>
              <a:pPr/>
              <a:t>29</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700088" y="4343400"/>
            <a:ext cx="5610225" cy="2590800"/>
          </a:xfrm>
          <a:noFill/>
          <a:ln/>
        </p:spPr>
        <p:txBody>
          <a:bodyPr/>
          <a:lstStyle/>
          <a:p>
            <a:pPr marL="228600" indent="-228600">
              <a:spcBef>
                <a:spcPts val="0"/>
              </a:spcBef>
            </a:pPr>
            <a:r>
              <a:rPr lang="en-US" b="1" i="1" dirty="0" smtClean="0">
                <a:latin typeface="+mn-lt"/>
              </a:rPr>
              <a:t>Facilitator Notes:</a:t>
            </a:r>
            <a:endParaRPr lang="en-US" b="1" dirty="0" smtClean="0">
              <a:latin typeface="+mn-lt"/>
            </a:endParaRPr>
          </a:p>
          <a:p>
            <a:pPr marL="228600" indent="-228600">
              <a:spcBef>
                <a:spcPts val="0"/>
              </a:spcBef>
            </a:pPr>
            <a:endParaRPr lang="en-US" dirty="0" smtClean="0">
              <a:latin typeface="+mn-lt"/>
            </a:endParaRPr>
          </a:p>
          <a:p>
            <a:pPr marL="228600" indent="-228600">
              <a:spcBef>
                <a:spcPts val="0"/>
              </a:spcBef>
            </a:pPr>
            <a:endParaRPr lang="en-US" dirty="0" smtClean="0">
              <a:latin typeface="+mn-lt"/>
            </a:endParaRPr>
          </a:p>
          <a:p>
            <a:pPr marL="228600" indent="-228600">
              <a:spcBef>
                <a:spcPts val="0"/>
              </a:spcBef>
              <a:buFont typeface="+mj-lt"/>
              <a:buAutoNum type="arabicPeriod"/>
            </a:pPr>
            <a:r>
              <a:rPr lang="en-US" dirty="0" smtClean="0">
                <a:latin typeface="+mn-lt"/>
              </a:rPr>
              <a:t>A member rises and addresses the presiding officer. </a:t>
            </a:r>
          </a:p>
          <a:p>
            <a:pPr marL="228600" indent="-228600">
              <a:spcBef>
                <a:spcPts val="0"/>
              </a:spcBef>
              <a:buFont typeface="+mj-lt"/>
              <a:buAutoNum type="arabicPeriod"/>
            </a:pPr>
            <a:r>
              <a:rPr lang="en-US" dirty="0" smtClean="0">
                <a:latin typeface="+mn-lt"/>
              </a:rPr>
              <a:t>The presiding officer recognizes the member. </a:t>
            </a:r>
          </a:p>
          <a:p>
            <a:pPr marL="228600" indent="-228600">
              <a:spcBef>
                <a:spcPts val="0"/>
              </a:spcBef>
              <a:buFont typeface="+mj-lt"/>
              <a:buAutoNum type="arabicPeriod"/>
            </a:pPr>
            <a:r>
              <a:rPr lang="en-US" dirty="0" smtClean="0">
                <a:latin typeface="+mn-lt"/>
              </a:rPr>
              <a:t>The member states the motion. </a:t>
            </a:r>
          </a:p>
          <a:p>
            <a:pPr marL="228600" indent="-228600">
              <a:spcBef>
                <a:spcPts val="0"/>
              </a:spcBef>
              <a:buFont typeface="+mj-lt"/>
              <a:buAutoNum type="arabicPeriod"/>
            </a:pPr>
            <a:r>
              <a:rPr lang="en-US" dirty="0" smtClean="0">
                <a:latin typeface="+mn-lt"/>
              </a:rPr>
              <a:t>Another member seconds the motion. </a:t>
            </a:r>
          </a:p>
          <a:p>
            <a:pPr marL="228600" indent="-228600">
              <a:spcBef>
                <a:spcPts val="0"/>
              </a:spcBef>
              <a:buFont typeface="+mj-lt"/>
              <a:buAutoNum type="arabicPeriod"/>
            </a:pPr>
            <a:r>
              <a:rPr lang="en-US" dirty="0" smtClean="0">
                <a:latin typeface="+mn-lt"/>
              </a:rPr>
              <a:t>The presiding officer restates the motion, thus placing it before the assembly for consideration. </a:t>
            </a:r>
          </a:p>
          <a:p>
            <a:pPr marL="228600" indent="-228600">
              <a:spcBef>
                <a:spcPts val="0"/>
              </a:spcBef>
              <a:buFont typeface="+mj-lt"/>
              <a:buAutoNum type="arabicPeriod"/>
            </a:pPr>
            <a:r>
              <a:rPr lang="en-US" dirty="0" smtClean="0">
                <a:latin typeface="+mn-lt"/>
              </a:rPr>
              <a:t>The assembly may discuss the motion if it is debatable and amend the motion if it is amendable. </a:t>
            </a:r>
          </a:p>
          <a:p>
            <a:pPr marL="228600" indent="-228600">
              <a:spcBef>
                <a:spcPts val="0"/>
              </a:spcBef>
              <a:buFont typeface="+mj-lt"/>
              <a:buAutoNum type="arabicPeriod"/>
            </a:pPr>
            <a:r>
              <a:rPr lang="en-US" dirty="0" smtClean="0">
                <a:latin typeface="+mn-lt"/>
              </a:rPr>
              <a:t>The presiding officer takes the vote. </a:t>
            </a:r>
          </a:p>
          <a:p>
            <a:pPr marL="228600" indent="-228600">
              <a:spcBef>
                <a:spcPts val="0"/>
              </a:spcBef>
              <a:buFont typeface="+mj-lt"/>
              <a:buAutoNum type="arabicPeriod"/>
            </a:pPr>
            <a:r>
              <a:rPr lang="en-US" dirty="0" smtClean="0">
                <a:latin typeface="+mn-lt"/>
              </a:rPr>
              <a:t>The presiding officer announces the result. </a:t>
            </a:r>
          </a:p>
          <a:p>
            <a:pPr marL="228600" indent="-228600">
              <a:spcBef>
                <a:spcPts val="0"/>
              </a:spcBef>
            </a:pPr>
            <a:endParaRPr lang="en-US" dirty="0" smtClean="0">
              <a:latin typeface="+mn-lt"/>
            </a:endParaRPr>
          </a:p>
          <a:p>
            <a:pPr marL="228600" indent="-228600">
              <a:spcBef>
                <a:spcPts val="0"/>
              </a:spcBef>
            </a:pPr>
            <a:endParaRPr lang="en-US" dirty="0" smtClean="0">
              <a:latin typeface="+mn-lt"/>
            </a:endParaRPr>
          </a:p>
          <a:p>
            <a:pPr marL="228600" indent="-228600">
              <a:spcBef>
                <a:spcPts val="0"/>
              </a:spcBef>
            </a:pPr>
            <a:endParaRPr lang="en-US" dirty="0" smtClean="0">
              <a:latin typeface="+mn-lt"/>
            </a:endParaRPr>
          </a:p>
          <a:p>
            <a:pPr marL="228600" indent="-228600">
              <a:spcBef>
                <a:spcPts val="0"/>
              </a:spcBef>
            </a:pPr>
            <a:endParaRPr lang="en-US" dirty="0" smtClean="0">
              <a:latin typeface="+mn-lt"/>
            </a:endParaRPr>
          </a:p>
        </p:txBody>
      </p:sp>
      <p:sp>
        <p:nvSpPr>
          <p:cNvPr id="5" name="TextBox 4"/>
          <p:cNvSpPr txBox="1"/>
          <p:nvPr/>
        </p:nvSpPr>
        <p:spPr>
          <a:xfrm>
            <a:off x="762000" y="45720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6.12: Summary of Steps in Handling a Motion</a:t>
            </a:r>
          </a:p>
        </p:txBody>
      </p:sp>
      <p:sp>
        <p:nvSpPr>
          <p:cNvPr id="7" name="TextBox 6"/>
          <p:cNvSpPr txBox="1"/>
          <p:nvPr/>
        </p:nvSpPr>
        <p:spPr>
          <a:xfrm>
            <a:off x="762000" y="6781800"/>
            <a:ext cx="5486400"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28600" indent="-228600">
              <a:spcBef>
                <a:spcPts val="0"/>
              </a:spcBef>
            </a:pPr>
            <a:r>
              <a:rPr lang="en-US" sz="1100" b="1" dirty="0" smtClean="0"/>
              <a:t>ACTIVITY</a:t>
            </a:r>
            <a:r>
              <a:rPr lang="en-US" sz="1100" dirty="0" smtClean="0"/>
              <a:t>: </a:t>
            </a:r>
          </a:p>
          <a:p>
            <a:pPr marL="228600" indent="-228600">
              <a:spcBef>
                <a:spcPts val="0"/>
              </a:spcBef>
            </a:pPr>
            <a:r>
              <a:rPr lang="en-US" sz="1100" dirty="0" smtClean="0"/>
              <a:t>1. Facilitator explains that the group will vote to move to the next slide as a demonstration of how to handle a motion.  </a:t>
            </a:r>
          </a:p>
          <a:p>
            <a:pPr marL="228600" indent="-228600">
              <a:spcBef>
                <a:spcPts val="0"/>
              </a:spcBef>
            </a:pPr>
            <a:r>
              <a:rPr lang="en-US" sz="1100" dirty="0" smtClean="0"/>
              <a:t>2. Facilitator assigns someone to be the presiding officer, assigns someone else to make a motion to move to the next slide, and assigns someone else to second the motion.</a:t>
            </a:r>
          </a:p>
          <a:p>
            <a:pPr marL="228600" indent="-228600">
              <a:spcBef>
                <a:spcPts val="0"/>
              </a:spcBef>
            </a:pPr>
            <a:r>
              <a:rPr lang="en-US" sz="1100" dirty="0" smtClean="0"/>
              <a:t>3. Presiding officer asks group to follow the steps to the vote.</a:t>
            </a:r>
          </a:p>
          <a:p>
            <a:pPr marL="228600" indent="-228600">
              <a:spcBef>
                <a:spcPts val="0"/>
              </a:spcBef>
            </a:pPr>
            <a:r>
              <a:rPr lang="en-US" sz="1100" dirty="0" smtClean="0"/>
              <a:t>4. Group votes, then moves to next slide.</a:t>
            </a:r>
          </a:p>
        </p:txBody>
      </p:sp>
    </p:spTree>
    <p:extLst>
      <p:ext uri="{BB962C8B-B14F-4D97-AF65-F5344CB8AC3E}">
        <p14:creationId xmlns:p14="http://schemas.microsoft.com/office/powerpoint/2010/main" val="2890139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b="1" i="1" dirty="0" smtClean="0">
                <a:latin typeface="+mn-lt"/>
              </a:rPr>
              <a:t>Facilitator Notes:</a:t>
            </a:r>
          </a:p>
          <a:p>
            <a:pPr>
              <a:spcBef>
                <a:spcPts val="0"/>
              </a:spcBef>
            </a:pPr>
            <a:endParaRPr lang="en-US" dirty="0">
              <a:latin typeface="+mn-lt"/>
            </a:endParaRPr>
          </a:p>
        </p:txBody>
      </p:sp>
      <p:sp>
        <p:nvSpPr>
          <p:cNvPr id="4" name="Slide Number Placeholder 3"/>
          <p:cNvSpPr>
            <a:spLocks noGrp="1"/>
          </p:cNvSpPr>
          <p:nvPr>
            <p:ph type="sldNum" sz="quarter" idx="10"/>
          </p:nvPr>
        </p:nvSpPr>
        <p:spPr/>
        <p:txBody>
          <a:bodyPr/>
          <a:lstStyle/>
          <a:p>
            <a:pPr>
              <a:defRPr/>
            </a:pPr>
            <a:r>
              <a:rPr lang="en-US" dirty="0"/>
              <a:t>3</a:t>
            </a:r>
          </a:p>
        </p:txBody>
      </p:sp>
      <p:sp>
        <p:nvSpPr>
          <p:cNvPr id="5" name="TextBox 4"/>
          <p:cNvSpPr txBox="1"/>
          <p:nvPr/>
        </p:nvSpPr>
        <p:spPr>
          <a:xfrm>
            <a:off x="762000" y="4724400"/>
            <a:ext cx="5486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PRE-DISCUSSION:  </a:t>
            </a:r>
          </a:p>
          <a:p>
            <a:r>
              <a:rPr lang="en-US" sz="1100" dirty="0" smtClean="0"/>
              <a:t>Divide participants into pairs.</a:t>
            </a:r>
          </a:p>
        </p:txBody>
      </p:sp>
      <p:sp>
        <p:nvSpPr>
          <p:cNvPr id="6" name="TextBox 5"/>
          <p:cNvSpPr txBox="1"/>
          <p:nvPr/>
        </p:nvSpPr>
        <p:spPr>
          <a:xfrm>
            <a:off x="762000" y="5257800"/>
            <a:ext cx="5486400" cy="19543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DISCUSSION:  </a:t>
            </a:r>
          </a:p>
          <a:p>
            <a:r>
              <a:rPr lang="en-US" sz="1100" dirty="0" smtClean="0"/>
              <a:t>Instruct participants to share their updated Action Planning Template with their partners.  Allow partners to provide feedback.</a:t>
            </a:r>
          </a:p>
          <a:p>
            <a:endParaRPr lang="en-US" sz="1100" dirty="0" smtClean="0"/>
          </a:p>
          <a:p>
            <a:r>
              <a:rPr lang="en-US" sz="1100" dirty="0" smtClean="0"/>
              <a:t>Bring group together again and ask:</a:t>
            </a:r>
          </a:p>
          <a:p>
            <a:pPr>
              <a:buFont typeface="Arial" pitchFamily="34" charset="0"/>
              <a:buChar char="•"/>
            </a:pPr>
            <a:r>
              <a:rPr lang="en-US" sz="1100" dirty="0" smtClean="0"/>
              <a:t> </a:t>
            </a:r>
            <a:r>
              <a:rPr lang="en-US" sz="1100" i="1" dirty="0" smtClean="0"/>
              <a:t>What did you all find out in your research about local boards and/or organizations?</a:t>
            </a:r>
          </a:p>
          <a:p>
            <a:pPr>
              <a:buFont typeface="Arial" pitchFamily="34" charset="0"/>
              <a:buChar char="•"/>
            </a:pPr>
            <a:r>
              <a:rPr lang="en-US" sz="1100" i="1" dirty="0" smtClean="0"/>
              <a:t> Which boards/organizations did you look at?</a:t>
            </a:r>
          </a:p>
          <a:p>
            <a:pPr>
              <a:buFont typeface="Arial" pitchFamily="34" charset="0"/>
              <a:buChar char="•"/>
            </a:pPr>
            <a:r>
              <a:rPr lang="en-US" sz="1100" i="1" dirty="0" smtClean="0"/>
              <a:t> Who are the board members?</a:t>
            </a:r>
          </a:p>
          <a:p>
            <a:pPr>
              <a:buFont typeface="Arial" pitchFamily="34" charset="0"/>
              <a:buChar char="•"/>
            </a:pPr>
            <a:r>
              <a:rPr lang="en-US" sz="1100" i="1" dirty="0" smtClean="0"/>
              <a:t> How are they elected?</a:t>
            </a:r>
          </a:p>
          <a:p>
            <a:pPr>
              <a:buFont typeface="Arial" pitchFamily="34" charset="0"/>
              <a:buChar char="•"/>
            </a:pPr>
            <a:r>
              <a:rPr lang="en-US" sz="1100" i="1" dirty="0" smtClean="0"/>
              <a:t> Would you be interested in attending meetings, serving on the board, or getting involved somehow?</a:t>
            </a:r>
          </a:p>
        </p:txBody>
      </p:sp>
    </p:spTree>
    <p:extLst>
      <p:ext uri="{BB962C8B-B14F-4D97-AF65-F5344CB8AC3E}">
        <p14:creationId xmlns:p14="http://schemas.microsoft.com/office/powerpoint/2010/main" val="1187393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044F65C-D565-4003-950D-9522FBD3A532}" type="slidenum">
              <a:rPr lang="en-US" smtClean="0"/>
              <a:pPr/>
              <a:t>30</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r>
              <a:rPr lang="en-US" b="1" dirty="0" smtClean="0">
                <a:latin typeface="+mn-lt"/>
              </a:rPr>
              <a:t>  (10 Minutes)</a:t>
            </a:r>
          </a:p>
          <a:p>
            <a:endParaRPr lang="en-US" dirty="0" smtClean="0"/>
          </a:p>
        </p:txBody>
      </p:sp>
      <p:sp>
        <p:nvSpPr>
          <p:cNvPr id="5" name="TextBox 4"/>
          <p:cNvSpPr txBox="1"/>
          <p:nvPr/>
        </p:nvSpPr>
        <p:spPr>
          <a:xfrm>
            <a:off x="762000" y="4953000"/>
            <a:ext cx="548640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a:t>
            </a:r>
          </a:p>
          <a:p>
            <a:r>
              <a:rPr lang="en-US" sz="1100" u="sng" dirty="0" smtClean="0"/>
              <a:t>Materials</a:t>
            </a:r>
            <a:r>
              <a:rPr lang="en-US" sz="1100" dirty="0" smtClean="0"/>
              <a:t>:</a:t>
            </a:r>
          </a:p>
          <a:p>
            <a:pPr lvl="0">
              <a:buFont typeface="Arial" pitchFamily="34" charset="0"/>
              <a:buChar char="•"/>
            </a:pPr>
            <a:r>
              <a:rPr lang="en-US" sz="1100" dirty="0" smtClean="0"/>
              <a:t>Chart titled “Review of Content Learned”</a:t>
            </a:r>
          </a:p>
          <a:p>
            <a:pPr lvl="0">
              <a:buFont typeface="Arial" pitchFamily="34" charset="0"/>
              <a:buChar char="•"/>
            </a:pPr>
            <a:r>
              <a:rPr lang="en-US" sz="1100" dirty="0" smtClean="0"/>
              <a:t>Blank paper for each participant</a:t>
            </a:r>
            <a:endParaRPr lang="en-US" sz="1100" dirty="0"/>
          </a:p>
        </p:txBody>
      </p:sp>
      <p:sp>
        <p:nvSpPr>
          <p:cNvPr id="7" name="TextBox 6"/>
          <p:cNvSpPr txBox="1"/>
          <p:nvPr/>
        </p:nvSpPr>
        <p:spPr>
          <a:xfrm>
            <a:off x="762000" y="5867400"/>
            <a:ext cx="5486400" cy="9387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a:t>
            </a:r>
            <a:r>
              <a:rPr lang="en-US" sz="1100" dirty="0" smtClean="0"/>
              <a:t>:  </a:t>
            </a:r>
          </a:p>
          <a:p>
            <a:r>
              <a:rPr lang="en-US" sz="1100" dirty="0" smtClean="0"/>
              <a:t>Facilitator directs everybody to quickly write down on a piece of paper everything they have learned in this section.  Facilitator charts as the group members share what they have learned.  (While charting, the group may notice that different members remember different things.  If this should happen, the facilitator should point it out.)</a:t>
            </a:r>
            <a:endParaRPr lang="en-US" sz="1100" dirty="0"/>
          </a:p>
        </p:txBody>
      </p:sp>
    </p:spTree>
    <p:extLst>
      <p:ext uri="{BB962C8B-B14F-4D97-AF65-F5344CB8AC3E}">
        <p14:creationId xmlns:p14="http://schemas.microsoft.com/office/powerpoint/2010/main" val="10423241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610225" cy="4184650"/>
          </a:xfrm>
        </p:spPr>
        <p:txBody>
          <a:bodyPr>
            <a:normAutofit/>
          </a:bodyPr>
          <a:lstStyle/>
          <a:p>
            <a:r>
              <a:rPr lang="en-US" b="1" i="1" dirty="0" smtClean="0">
                <a:latin typeface="+mn-lt"/>
              </a:rPr>
              <a:t>Facilitator Notes:</a:t>
            </a:r>
          </a:p>
          <a:p>
            <a:endParaRPr lang="en-US" dirty="0"/>
          </a:p>
        </p:txBody>
      </p:sp>
      <p:sp>
        <p:nvSpPr>
          <p:cNvPr id="4" name="Slide Number Placeholder 3"/>
          <p:cNvSpPr>
            <a:spLocks noGrp="1"/>
          </p:cNvSpPr>
          <p:nvPr>
            <p:ph type="sldNum" sz="quarter" idx="10"/>
          </p:nvPr>
        </p:nvSpPr>
        <p:spPr/>
        <p:txBody>
          <a:bodyPr/>
          <a:lstStyle/>
          <a:p>
            <a:pPr>
              <a:defRPr/>
            </a:pPr>
            <a:fld id="{122E07F3-1BAF-4D0C-BEFC-B993EB6062BB}" type="slidenum">
              <a:rPr lang="en-US" smtClean="0"/>
              <a:pPr>
                <a:defRPr/>
              </a:pPr>
              <a:t>31</a:t>
            </a:fld>
            <a:endParaRPr lang="en-US" dirty="0"/>
          </a:p>
        </p:txBody>
      </p:sp>
      <p:sp>
        <p:nvSpPr>
          <p:cNvPr id="5" name="TextBox 4"/>
          <p:cNvSpPr txBox="1"/>
          <p:nvPr/>
        </p:nvSpPr>
        <p:spPr>
          <a:xfrm>
            <a:off x="762000" y="5562600"/>
            <a:ext cx="5486400" cy="229293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HOMEWORK: </a:t>
            </a:r>
          </a:p>
          <a:p>
            <a:pPr marL="228600" indent="-228600">
              <a:buFont typeface="+mj-lt"/>
              <a:buAutoNum type="arabicPeriod"/>
            </a:pPr>
            <a:r>
              <a:rPr lang="en-US" sz="1100" dirty="0" smtClean="0"/>
              <a:t>Instruct participants to review the contact information on the Places to Serve handout.  Encourage participants to visit a meeting of their choice.  </a:t>
            </a:r>
          </a:p>
          <a:p>
            <a:pPr marL="685800" lvl="1" indent="-228600">
              <a:buFont typeface="Wingdings" pitchFamily="2" charset="2"/>
              <a:buChar char="Ø"/>
            </a:pPr>
            <a:r>
              <a:rPr lang="en-US" sz="1100" dirty="0" smtClean="0"/>
              <a:t>Reminder: Participants should call first – DO NOT JUST SHOW UP – and inquire about meeting times, whether meetings are open to visitors, etc.</a:t>
            </a:r>
            <a:endParaRPr lang="en-US" sz="1100" dirty="0"/>
          </a:p>
          <a:p>
            <a:pPr marL="228600" indent="-228600">
              <a:buAutoNum type="arabicPeriod" startAt="2"/>
            </a:pPr>
            <a:r>
              <a:rPr lang="en-US" sz="1100" dirty="0" smtClean="0"/>
              <a:t>Instruct participants to finish/revise their Action Planning Templates.  Participants should be prepared to share their completed APT at the next meeting.</a:t>
            </a:r>
          </a:p>
          <a:p>
            <a:pPr marL="228600" indent="-228600">
              <a:buAutoNum type="arabicPeriod" startAt="2"/>
            </a:pPr>
            <a:r>
              <a:rPr lang="en-US" sz="1100" dirty="0" smtClean="0"/>
              <a:t>Announce the guest speakers for the next class.  Instruct participants to do research on the guests / organizations or group they represent and come prepared to ask them questions.</a:t>
            </a:r>
          </a:p>
          <a:p>
            <a:pPr marL="228600" indent="-228600">
              <a:buAutoNum type="arabicPeriod" startAt="2"/>
            </a:pPr>
            <a:endParaRPr lang="en-US" sz="1100" dirty="0" smtClean="0"/>
          </a:p>
          <a:p>
            <a:pPr marL="228600" indent="-228600">
              <a:buFont typeface="Wingdings" pitchFamily="2" charset="2"/>
              <a:buChar char="Ø"/>
            </a:pPr>
            <a:r>
              <a:rPr lang="en-US" sz="1100" dirty="0" smtClean="0"/>
              <a:t>Discuss what participants want to do for the final celebration at the end of Session 7.  Decide who will bring food, drinks, plates, etc. </a:t>
            </a:r>
          </a:p>
        </p:txBody>
      </p:sp>
      <p:sp>
        <p:nvSpPr>
          <p:cNvPr id="6" name="TextBox 5"/>
          <p:cNvSpPr txBox="1"/>
          <p:nvPr/>
        </p:nvSpPr>
        <p:spPr>
          <a:xfrm>
            <a:off x="762000" y="47244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6.13: Chapter 6 Homework</a:t>
            </a:r>
          </a:p>
        </p:txBody>
      </p:sp>
      <p:sp>
        <p:nvSpPr>
          <p:cNvPr id="7" name="TextBox 6"/>
          <p:cNvSpPr txBox="1"/>
          <p:nvPr/>
        </p:nvSpPr>
        <p:spPr>
          <a:xfrm>
            <a:off x="762000" y="51054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6.4: Contact Information – Places to Serve (Completed by Facilitator in Advance)</a:t>
            </a:r>
          </a:p>
        </p:txBody>
      </p:sp>
    </p:spTree>
    <p:extLst>
      <p:ext uri="{BB962C8B-B14F-4D97-AF65-F5344CB8AC3E}">
        <p14:creationId xmlns:p14="http://schemas.microsoft.com/office/powerpoint/2010/main" val="1458614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51E4719-81ED-4009-98CA-F51CDE11D97B}" type="slidenum">
              <a:rPr lang="en-US" smtClean="0">
                <a:latin typeface="Arial" pitchFamily="34" charset="0"/>
              </a:rPr>
              <a:pPr/>
              <a:t>32</a:t>
            </a:fld>
            <a:endParaRPr lang="en-US" dirty="0" smtClean="0">
              <a:latin typeface="Arial" pitchFamily="34" charset="0"/>
            </a:endParaRPr>
          </a:p>
        </p:txBody>
      </p:sp>
      <p:sp>
        <p:nvSpPr>
          <p:cNvPr id="50179" name="Rectangle 2"/>
          <p:cNvSpPr>
            <a:spLocks noGrp="1" noRot="1" noChangeAspect="1" noChangeArrowheads="1" noTextEdit="1"/>
          </p:cNvSpPr>
          <p:nvPr>
            <p:ph type="sldImg"/>
          </p:nvPr>
        </p:nvSpPr>
        <p:spPr>
          <a:xfrm>
            <a:off x="1143000" y="685800"/>
            <a:ext cx="4648200" cy="3486150"/>
          </a:xfrm>
          <a:ln/>
        </p:spPr>
      </p:sp>
      <p:sp>
        <p:nvSpPr>
          <p:cNvPr id="50180" name="Rectangle 3"/>
          <p:cNvSpPr>
            <a:spLocks noGrp="1" noChangeArrowheads="1"/>
          </p:cNvSpPr>
          <p:nvPr>
            <p:ph type="body" idx="1"/>
          </p:nvPr>
        </p:nvSpPr>
        <p:spPr>
          <a:noFill/>
          <a:ln/>
        </p:spPr>
        <p:txBody>
          <a:bodyPr/>
          <a:lstStyle/>
          <a:p>
            <a:r>
              <a:rPr lang="en-US" b="1" dirty="0" smtClean="0">
                <a:latin typeface="+mn-lt"/>
              </a:rPr>
              <a:t>Evaluation:</a:t>
            </a:r>
          </a:p>
          <a:p>
            <a:endParaRPr lang="en-US" b="1" dirty="0" smtClean="0">
              <a:latin typeface="+mn-lt"/>
            </a:endParaRPr>
          </a:p>
          <a:p>
            <a:endParaRPr lang="en-US" b="1" dirty="0" smtClean="0">
              <a:latin typeface="+mn-lt"/>
            </a:endParaRPr>
          </a:p>
          <a:p>
            <a:r>
              <a:rPr lang="en-US" u="sng" dirty="0" smtClean="0">
                <a:latin typeface="+mn-lt"/>
              </a:rPr>
              <a:t>Purpose</a:t>
            </a:r>
            <a:endParaRPr lang="en-US" dirty="0" smtClean="0">
              <a:latin typeface="+mn-lt"/>
            </a:endParaRPr>
          </a:p>
          <a:p>
            <a:r>
              <a:rPr lang="en-US" i="1" dirty="0" smtClean="0">
                <a:latin typeface="+mn-lt"/>
              </a:rPr>
              <a:t> The purpose of the Evaluation is to get feedback on the effectiveness of this training. The information you provide will tell us what information you learned from the training and identify areas where the training can be improved. Please take a few minutes to complete this evaluation form. </a:t>
            </a:r>
          </a:p>
          <a:p>
            <a:r>
              <a:rPr lang="en-US" i="1" dirty="0" smtClean="0">
                <a:latin typeface="+mn-lt"/>
              </a:rPr>
              <a:t> </a:t>
            </a:r>
          </a:p>
          <a:p>
            <a:r>
              <a:rPr lang="en-US" i="1" dirty="0" smtClean="0">
                <a:latin typeface="+mn-lt"/>
              </a:rPr>
              <a:t>In the table at the top, after each statement, please circle the number that best describes how much you agree with the statement. “5” means you agree strongly, with a “1” meaning you strongly disagree. </a:t>
            </a:r>
          </a:p>
          <a:p>
            <a:r>
              <a:rPr lang="en-US" i="1" dirty="0" smtClean="0">
                <a:latin typeface="+mn-lt"/>
              </a:rPr>
              <a:t> </a:t>
            </a:r>
          </a:p>
          <a:p>
            <a:r>
              <a:rPr lang="en-US" i="1" dirty="0" smtClean="0">
                <a:latin typeface="+mn-lt"/>
              </a:rPr>
              <a:t>Any comments you provide will be very helpful to us.</a:t>
            </a:r>
          </a:p>
          <a:p>
            <a:r>
              <a:rPr lang="en-US" i="1" dirty="0" smtClean="0">
                <a:latin typeface="+mn-lt"/>
              </a:rPr>
              <a:t> </a:t>
            </a:r>
          </a:p>
          <a:p>
            <a:r>
              <a:rPr lang="en-US" i="1" dirty="0" smtClean="0">
                <a:latin typeface="+mn-lt"/>
              </a:rPr>
              <a:t>When you are done please put it on the table (designate a place to collect them) and you may leave. I look forward to seeing you on _________________ (date and time) at the next training.</a:t>
            </a:r>
          </a:p>
          <a:p>
            <a:endParaRPr lang="en-US" b="1" dirty="0" smtClean="0"/>
          </a:p>
          <a:p>
            <a:endParaRPr lang="en-US" b="1" dirty="0" smtClean="0"/>
          </a:p>
          <a:p>
            <a:endParaRPr lang="en-US" dirty="0" smtClean="0"/>
          </a:p>
          <a:p>
            <a:pPr eaLnBrk="1" hangingPunct="1"/>
            <a:endParaRPr lang="en-US" b="1" dirty="0" smtClean="0">
              <a:latin typeface="Arial" pitchFamily="34" charset="0"/>
            </a:endParaRPr>
          </a:p>
        </p:txBody>
      </p:sp>
      <p:sp>
        <p:nvSpPr>
          <p:cNvPr id="6" name="TextBox 5"/>
          <p:cNvSpPr txBox="1"/>
          <p:nvPr/>
        </p:nvSpPr>
        <p:spPr>
          <a:xfrm flipH="1">
            <a:off x="762000" y="4724400"/>
            <a:ext cx="548640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t>HANDOUT 6.14: Evaluation</a:t>
            </a:r>
            <a:endParaRPr lang="en-US" sz="1100" dirty="0"/>
          </a:p>
        </p:txBody>
      </p:sp>
    </p:spTree>
    <p:extLst>
      <p:ext uri="{BB962C8B-B14F-4D97-AF65-F5344CB8AC3E}">
        <p14:creationId xmlns:p14="http://schemas.microsoft.com/office/powerpoint/2010/main" val="101247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r>
              <a:rPr lang="en-US" dirty="0"/>
              <a:t>4</a:t>
            </a: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701675" y="4416425"/>
            <a:ext cx="5607050" cy="4183063"/>
          </a:xfrm>
          <a:noFill/>
          <a:ln/>
        </p:spPr>
        <p:txBody>
          <a:bodyPr/>
          <a:lstStyle/>
          <a:p>
            <a:r>
              <a:rPr lang="en-US" b="1" i="1" dirty="0"/>
              <a:t>Facilitator Notes:</a:t>
            </a:r>
            <a:endParaRPr lang="en-US" b="1" dirty="0"/>
          </a:p>
          <a:p>
            <a:pPr marL="171450" lvl="0" indent="-171450">
              <a:buFont typeface="Wingdings" panose="05000000000000000000" pitchFamily="2" charset="2"/>
              <a:buChar char="Ø"/>
            </a:pPr>
            <a:r>
              <a:rPr lang="en-US" b="1" dirty="0"/>
              <a:t>NOTE: Family Voices of California (FVCA) grants permission for the printing and implementation of FVCA Project Leadership curriculum as long as FVCA is given credit. This curriculum is intended for use as a seven-session training series, or chapters can be used for individual training workshops. Please refer to the Manual Introduction pages for general information about the training. If you are using individual chapters, please present Chapter 0 prior to beginning the chapter session.</a:t>
            </a:r>
            <a:endParaRPr lang="en-US" dirty="0"/>
          </a:p>
          <a:p>
            <a:pPr marL="171450" lvl="0" indent="-171450">
              <a:buFont typeface="Wingdings" panose="05000000000000000000" pitchFamily="2" charset="2"/>
              <a:buChar char="Ø"/>
            </a:pPr>
            <a:r>
              <a:rPr lang="en-US" b="1" dirty="0"/>
              <a:t>Start here if these are families who are going through the series of 7 trainings.</a:t>
            </a:r>
            <a:endParaRPr lang="en-US" dirty="0"/>
          </a:p>
          <a:p>
            <a:pPr>
              <a:spcBef>
                <a:spcPts val="0"/>
              </a:spcBef>
              <a:defRPr/>
            </a:pPr>
            <a:r>
              <a:rPr lang="en-US" i="1" dirty="0" smtClean="0">
                <a:latin typeface="+mn-lt"/>
              </a:rPr>
              <a:t> </a:t>
            </a:r>
            <a:endParaRPr lang="en-US" dirty="0" smtClean="0">
              <a:latin typeface="+mn-lt"/>
            </a:endParaRPr>
          </a:p>
          <a:p>
            <a:pPr eaLnBrk="1" hangingPunct="1">
              <a:spcBef>
                <a:spcPts val="0"/>
              </a:spcBef>
              <a:defRPr/>
            </a:pPr>
            <a:r>
              <a:rPr lang="en-US" i="1" dirty="0" smtClean="0">
                <a:latin typeface="+mn-lt"/>
              </a:rPr>
              <a:t>Today’s training, “Ways You Can Serve,” is the sixth in the series.</a:t>
            </a:r>
          </a:p>
          <a:p>
            <a:pPr eaLnBrk="1" hangingPunct="1">
              <a:spcBef>
                <a:spcPts val="0"/>
              </a:spcBef>
              <a:defRPr/>
            </a:pPr>
            <a:endParaRPr lang="en-US" i="1" dirty="0" smtClean="0">
              <a:latin typeface="+mn-lt"/>
            </a:endParaRPr>
          </a:p>
          <a:p>
            <a:pPr eaLnBrk="1" hangingPunct="1">
              <a:spcBef>
                <a:spcPts val="0"/>
              </a:spcBef>
              <a:defRPr/>
            </a:pPr>
            <a:r>
              <a:rPr lang="en-US" i="1" dirty="0" smtClean="0">
                <a:latin typeface="+mn-lt"/>
              </a:rPr>
              <a:t>So far we have covered:</a:t>
            </a:r>
          </a:p>
          <a:p>
            <a:pPr eaLnBrk="1" hangingPunct="1">
              <a:spcBef>
                <a:spcPts val="0"/>
              </a:spcBef>
              <a:buFont typeface="Arial" pitchFamily="34" charset="0"/>
              <a:buChar char="•"/>
              <a:defRPr/>
            </a:pPr>
            <a:r>
              <a:rPr lang="en-US" i="1" dirty="0" smtClean="0">
                <a:latin typeface="+mn-lt"/>
              </a:rPr>
              <a:t> The History and Purpose of Advocacy</a:t>
            </a:r>
          </a:p>
          <a:p>
            <a:pPr eaLnBrk="1" hangingPunct="1">
              <a:spcBef>
                <a:spcPts val="0"/>
              </a:spcBef>
              <a:buFont typeface="Arial" pitchFamily="34" charset="0"/>
              <a:buChar char="•"/>
              <a:defRPr/>
            </a:pPr>
            <a:r>
              <a:rPr lang="en-US" i="1" dirty="0" smtClean="0">
                <a:latin typeface="+mn-lt"/>
              </a:rPr>
              <a:t> Systems, Laws, and Entitlements</a:t>
            </a:r>
          </a:p>
          <a:p>
            <a:pPr eaLnBrk="1" hangingPunct="1">
              <a:spcBef>
                <a:spcPts val="0"/>
              </a:spcBef>
              <a:buFont typeface="Arial" pitchFamily="34" charset="0"/>
              <a:buChar char="•"/>
              <a:defRPr/>
            </a:pPr>
            <a:r>
              <a:rPr lang="en-US" i="1" dirty="0" smtClean="0">
                <a:latin typeface="+mn-lt"/>
              </a:rPr>
              <a:t> Working with Decision-Makers for Change</a:t>
            </a:r>
          </a:p>
          <a:p>
            <a:pPr eaLnBrk="1" hangingPunct="1">
              <a:spcBef>
                <a:spcPts val="0"/>
              </a:spcBef>
              <a:buFont typeface="Arial" pitchFamily="34" charset="0"/>
              <a:buChar char="•"/>
              <a:defRPr/>
            </a:pPr>
            <a:r>
              <a:rPr lang="en-US" i="1" dirty="0" smtClean="0">
                <a:latin typeface="+mn-lt"/>
              </a:rPr>
              <a:t> Enhancing Communication</a:t>
            </a:r>
          </a:p>
          <a:p>
            <a:pPr eaLnBrk="1" hangingPunct="1">
              <a:spcBef>
                <a:spcPts val="0"/>
              </a:spcBef>
              <a:buFont typeface="Arial" pitchFamily="34" charset="0"/>
              <a:buChar char="•"/>
              <a:defRPr/>
            </a:pPr>
            <a:r>
              <a:rPr lang="en-US" i="1" dirty="0" smtClean="0">
                <a:latin typeface="+mn-lt"/>
              </a:rPr>
              <a:t> Developing and Presenting your Story to Others</a:t>
            </a:r>
          </a:p>
          <a:p>
            <a:pPr eaLnBrk="1" hangingPunct="1">
              <a:spcBef>
                <a:spcPts val="0"/>
              </a:spcBef>
              <a:buFont typeface="Arial" pitchFamily="34" charset="0"/>
              <a:buChar char="•"/>
              <a:defRPr/>
            </a:pPr>
            <a:endParaRPr lang="en-US" i="1" dirty="0"/>
          </a:p>
          <a:p>
            <a:pPr eaLnBrk="1" hangingPunct="1">
              <a:spcBef>
                <a:spcPts val="0"/>
              </a:spcBef>
              <a:defRPr/>
            </a:pPr>
            <a:endParaRPr lang="en-US" i="1" dirty="0" smtClean="0">
              <a:latin typeface="+mn-lt"/>
            </a:endParaRPr>
          </a:p>
        </p:txBody>
      </p:sp>
    </p:spTree>
    <p:extLst>
      <p:ext uri="{BB962C8B-B14F-4D97-AF65-F5344CB8AC3E}">
        <p14:creationId xmlns:p14="http://schemas.microsoft.com/office/powerpoint/2010/main" val="2465989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r>
              <a:rPr lang="en-US" dirty="0"/>
              <a:t>5</a:t>
            </a: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609600" y="4267200"/>
            <a:ext cx="5686425" cy="2667000"/>
          </a:xfrm>
          <a:noFill/>
          <a:ln/>
        </p:spPr>
        <p:txBody>
          <a:bodyPr/>
          <a:lstStyle/>
          <a:p>
            <a:pPr marL="228600" indent="-228600"/>
            <a:r>
              <a:rPr lang="en-US" b="1" i="1" dirty="0" smtClean="0">
                <a:latin typeface="+mn-lt"/>
              </a:rPr>
              <a:t>Facilitator Notes:</a:t>
            </a:r>
            <a:endParaRPr lang="en-US" u="sng" dirty="0" smtClean="0">
              <a:latin typeface="+mn-lt"/>
            </a:endParaRPr>
          </a:p>
          <a:p>
            <a:pPr marL="228600" indent="-228600"/>
            <a:r>
              <a:rPr lang="en-US" u="sng" dirty="0" smtClean="0">
                <a:latin typeface="+mn-lt"/>
              </a:rPr>
              <a:t>Purpose</a:t>
            </a:r>
            <a:endParaRPr lang="en-US" dirty="0" smtClean="0">
              <a:latin typeface="+mn-lt"/>
            </a:endParaRPr>
          </a:p>
          <a:p>
            <a:pPr marL="228600" indent="-228600">
              <a:buFont typeface="Arial" pitchFamily="34" charset="0"/>
              <a:buChar char="•"/>
            </a:pPr>
            <a:r>
              <a:rPr lang="en-US" i="1" dirty="0" smtClean="0">
                <a:latin typeface="+mn-lt"/>
              </a:rPr>
              <a:t>Families of children with special health care needs provide a unique and valuable perspective to discussions about systems of care and services for these children.</a:t>
            </a:r>
          </a:p>
          <a:p>
            <a:pPr marL="228600" indent="-228600">
              <a:buFont typeface="Arial" pitchFamily="34" charset="0"/>
              <a:buChar char="•"/>
            </a:pPr>
            <a:r>
              <a:rPr lang="en-US" i="1" dirty="0" smtClean="0">
                <a:latin typeface="+mn-lt"/>
              </a:rPr>
              <a:t> Many opportunities exist for families to bring their perspective to the table and be involved in helping to change systems to better serve children with special health care needs.  </a:t>
            </a:r>
          </a:p>
          <a:p>
            <a:pPr marL="228600" indent="-228600">
              <a:buFont typeface="Arial" pitchFamily="34" charset="0"/>
              <a:buChar char="•"/>
            </a:pPr>
            <a:r>
              <a:rPr lang="en-US" i="1" dirty="0" smtClean="0">
                <a:latin typeface="+mn-lt"/>
              </a:rPr>
              <a:t>At the end of this training you will have a better understanding of the value of participating in decision making bodies, places to serve, how to plan for success, and rules for participation.  </a:t>
            </a:r>
          </a:p>
          <a:p>
            <a:pPr marL="228600" indent="-228600">
              <a:buFont typeface="Arial" pitchFamily="34" charset="0"/>
              <a:buChar char="•"/>
            </a:pPr>
            <a:r>
              <a:rPr lang="en-US" i="1" dirty="0" smtClean="0">
                <a:latin typeface="+mn-lt"/>
              </a:rPr>
              <a:t>Meaningful participation that results in successful achievement of objectives requires all group members to adhere to certain standards of behavior.  </a:t>
            </a:r>
          </a:p>
          <a:p>
            <a:pPr marL="685800" lvl="1" indent="-228600"/>
            <a:r>
              <a:rPr lang="en-US" i="1" dirty="0" smtClean="0">
                <a:latin typeface="+mn-lt"/>
              </a:rPr>
              <a:t>- 	If everyone follows these standards, the process will be orderly and democratic, and will allow for everyone to be heard.</a:t>
            </a:r>
          </a:p>
          <a:p>
            <a:pPr marL="228600" indent="-228600"/>
            <a:endParaRPr lang="en-US" dirty="0" smtClean="0">
              <a:latin typeface="+mn-lt"/>
            </a:endParaRPr>
          </a:p>
          <a:p>
            <a:pPr marL="228600" indent="-228600"/>
            <a:endParaRPr lang="en-US" dirty="0" smtClean="0">
              <a:latin typeface="+mn-lt"/>
            </a:endParaRPr>
          </a:p>
        </p:txBody>
      </p:sp>
      <p:sp>
        <p:nvSpPr>
          <p:cNvPr id="5" name="TextBox 4"/>
          <p:cNvSpPr txBox="1"/>
          <p:nvPr/>
        </p:nvSpPr>
        <p:spPr>
          <a:xfrm>
            <a:off x="685800" y="7696200"/>
            <a:ext cx="5562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28600" indent="-228600"/>
            <a:r>
              <a:rPr lang="en-US" sz="1200" b="1" dirty="0" smtClean="0"/>
              <a:t>ACTIVITY:  “Rules for Participation”</a:t>
            </a:r>
          </a:p>
          <a:p>
            <a:pPr marL="228600" indent="-228600"/>
            <a:r>
              <a:rPr lang="en-US" sz="1200" dirty="0" smtClean="0"/>
              <a:t>Ask the group to suggest ground rules for participating in the group for today.  Chart ideas on paper; then ask if everyone will agree to the rules.  Ideas might include: no talking while others are talking, listen, put cell phones on vibrate, feel free to ask questions, etc.</a:t>
            </a:r>
          </a:p>
        </p:txBody>
      </p:sp>
      <p:sp>
        <p:nvSpPr>
          <p:cNvPr id="6" name="TextBox 5"/>
          <p:cNvSpPr txBox="1"/>
          <p:nvPr/>
        </p:nvSpPr>
        <p:spPr>
          <a:xfrm>
            <a:off x="685800" y="7162800"/>
            <a:ext cx="55626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dirty="0" smtClean="0"/>
              <a:t>PRE-ACTIVITY: “Rules for Participation” </a:t>
            </a:r>
            <a:r>
              <a:rPr lang="en-US" sz="1200" dirty="0" smtClean="0"/>
              <a:t>Attach chart paper to easel or wall.  Pull out charting pens. </a:t>
            </a:r>
            <a:endParaRPr lang="en-US" sz="1200" dirty="0"/>
          </a:p>
        </p:txBody>
      </p:sp>
      <p:sp>
        <p:nvSpPr>
          <p:cNvPr id="7" name="TextBox 6"/>
          <p:cNvSpPr txBox="1"/>
          <p:nvPr/>
        </p:nvSpPr>
        <p:spPr>
          <a:xfrm>
            <a:off x="609600" y="6781800"/>
            <a:ext cx="5562600" cy="276999"/>
          </a:xfrm>
          <a:prstGeom prst="rect">
            <a:avLst/>
          </a:prstGeom>
          <a:noFill/>
        </p:spPr>
        <p:txBody>
          <a:bodyPr wrap="square" rtlCol="0">
            <a:spAutoFit/>
          </a:bodyPr>
          <a:lstStyle/>
          <a:p>
            <a:r>
              <a:rPr lang="en-US" sz="1200" b="1" i="1" dirty="0" smtClean="0">
                <a:latin typeface="+mn-lt"/>
              </a:rPr>
              <a:t>Facilitator Notes</a:t>
            </a:r>
            <a:r>
              <a:rPr lang="en-US" sz="1200" b="1" dirty="0" smtClean="0">
                <a:latin typeface="+mn-lt"/>
              </a:rPr>
              <a:t>:  (5 minutes)</a:t>
            </a:r>
            <a:endParaRPr lang="en-US" sz="1200" b="1" dirty="0">
              <a:latin typeface="+mn-lt"/>
            </a:endParaRPr>
          </a:p>
        </p:txBody>
      </p:sp>
    </p:spTree>
    <p:extLst>
      <p:ext uri="{BB962C8B-B14F-4D97-AF65-F5344CB8AC3E}">
        <p14:creationId xmlns:p14="http://schemas.microsoft.com/office/powerpoint/2010/main" val="4066824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r>
              <a:rPr lang="en-US" b="1" i="1" dirty="0" smtClean="0">
                <a:latin typeface="+mn-lt"/>
              </a:rPr>
              <a:t>Facilitator Notes:</a:t>
            </a:r>
          </a:p>
          <a:p>
            <a:pPr>
              <a:spcBef>
                <a:spcPts val="0"/>
              </a:spcBef>
            </a:pPr>
            <a:endParaRPr lang="en-US" b="1" i="1" dirty="0" smtClean="0">
              <a:latin typeface="+mn-lt"/>
            </a:endParaRPr>
          </a:p>
          <a:p>
            <a:pPr>
              <a:spcBef>
                <a:spcPts val="0"/>
              </a:spcBef>
            </a:pPr>
            <a:r>
              <a:rPr lang="en-US" i="1" dirty="0" smtClean="0">
                <a:latin typeface="+mn-lt"/>
              </a:rPr>
              <a:t>We will begin with the first section, “The Value of Participation.”</a:t>
            </a:r>
          </a:p>
          <a:p>
            <a:endParaRPr lang="en-US" i="1" dirty="0"/>
          </a:p>
        </p:txBody>
      </p:sp>
      <p:sp>
        <p:nvSpPr>
          <p:cNvPr id="4" name="Slide Number Placeholder 3"/>
          <p:cNvSpPr>
            <a:spLocks noGrp="1"/>
          </p:cNvSpPr>
          <p:nvPr>
            <p:ph type="sldNum" sz="quarter" idx="10"/>
          </p:nvPr>
        </p:nvSpPr>
        <p:spPr/>
        <p:txBody>
          <a:bodyPr/>
          <a:lstStyle/>
          <a:p>
            <a:pPr>
              <a:defRPr/>
            </a:pPr>
            <a:r>
              <a:rPr lang="en-US" dirty="0"/>
              <a:t>6</a:t>
            </a:r>
          </a:p>
        </p:txBody>
      </p:sp>
    </p:spTree>
    <p:extLst>
      <p:ext uri="{BB962C8B-B14F-4D97-AF65-F5344CB8AC3E}">
        <p14:creationId xmlns:p14="http://schemas.microsoft.com/office/powerpoint/2010/main" val="2830142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r>
              <a:rPr lang="en-US" dirty="0"/>
              <a:t>7</a:t>
            </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a:spcBef>
                <a:spcPts val="0"/>
              </a:spcBef>
            </a:pPr>
            <a:r>
              <a:rPr lang="en-US" b="1" i="1" dirty="0" smtClean="0">
                <a:latin typeface="+mn-lt"/>
              </a:rPr>
              <a:t>Facilitator Notes:</a:t>
            </a:r>
            <a:endParaRPr lang="en-US" b="1" dirty="0" smtClean="0">
              <a:latin typeface="+mn-lt"/>
            </a:endParaRPr>
          </a:p>
          <a:p>
            <a:pPr>
              <a:spcBef>
                <a:spcPts val="0"/>
              </a:spcBef>
            </a:pPr>
            <a:endParaRPr lang="en-US" dirty="0" smtClean="0">
              <a:latin typeface="+mn-lt"/>
            </a:endParaRPr>
          </a:p>
          <a:p>
            <a:pPr>
              <a:spcBef>
                <a:spcPts val="0"/>
              </a:spcBef>
            </a:pPr>
            <a:r>
              <a:rPr lang="en-US" i="1" dirty="0" smtClean="0">
                <a:latin typeface="+mn-lt"/>
              </a:rPr>
              <a:t>The benefits of involving families as consultants and advisors are enormous. </a:t>
            </a:r>
          </a:p>
          <a:p>
            <a:pPr>
              <a:spcBef>
                <a:spcPts val="0"/>
              </a:spcBef>
            </a:pPr>
            <a:endParaRPr lang="en-US" i="1" dirty="0" smtClean="0">
              <a:latin typeface="+mn-lt"/>
            </a:endParaRPr>
          </a:p>
          <a:p>
            <a:pPr>
              <a:spcBef>
                <a:spcPts val="0"/>
              </a:spcBef>
            </a:pPr>
            <a:r>
              <a:rPr lang="en-US" i="1" dirty="0" smtClean="0">
                <a:latin typeface="+mn-lt"/>
              </a:rPr>
              <a:t>The comments on the slide are from a survey by the University Affiliated Programs (UAPs) of interdisciplinary training programs that prepares professionals for careers in the field of developmental disabilities.</a:t>
            </a:r>
          </a:p>
          <a:p>
            <a:pPr>
              <a:spcBef>
                <a:spcPts val="0"/>
              </a:spcBef>
            </a:pPr>
            <a:endParaRPr lang="en-US" i="1" dirty="0" smtClean="0">
              <a:latin typeface="+mn-lt"/>
            </a:endParaRPr>
          </a:p>
          <a:p>
            <a:pPr>
              <a:spcBef>
                <a:spcPts val="0"/>
              </a:spcBef>
            </a:pPr>
            <a:r>
              <a:rPr lang="en-US" i="1" dirty="0" smtClean="0">
                <a:latin typeface="+mn-lt"/>
              </a:rPr>
              <a:t>A more recent study conducted at the Beach Center on Disability* found that “shared power” which develops among families, the professional team, and the community leads to a model of collective empowerment enabling all participants to work together to make creative decisions that best meet the needs of child and family.</a:t>
            </a: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r>
              <a:rPr lang="en-US" dirty="0" smtClean="0">
                <a:latin typeface="+mn-lt"/>
              </a:rPr>
              <a:t>*</a:t>
            </a:r>
            <a:r>
              <a:rPr lang="en-US" sz="1000" dirty="0" smtClean="0">
                <a:latin typeface="+mn-lt"/>
              </a:rPr>
              <a:t>Turnbull, A.P. </a:t>
            </a:r>
            <a:r>
              <a:rPr lang="en-US" sz="1000" u="sng" dirty="0" smtClean="0">
                <a:latin typeface="+mn-lt"/>
              </a:rPr>
              <a:t>et</a:t>
            </a:r>
            <a:r>
              <a:rPr lang="en-US" sz="1000" dirty="0" smtClean="0">
                <a:latin typeface="+mn-lt"/>
              </a:rPr>
              <a:t> </a:t>
            </a:r>
            <a:r>
              <a:rPr lang="en-US" sz="1000" u="sng" dirty="0" smtClean="0">
                <a:latin typeface="+mn-lt"/>
              </a:rPr>
              <a:t>al</a:t>
            </a:r>
            <a:r>
              <a:rPr lang="en-US" sz="1000" dirty="0" smtClean="0">
                <a:latin typeface="+mn-lt"/>
              </a:rPr>
              <a:t> (2000).  Evolution of family-professional partnership models: Collective empowerment as the model for the early 21st century.  </a:t>
            </a:r>
            <a:r>
              <a:rPr lang="en-US" sz="1000" i="1" u="sng" dirty="0" smtClean="0">
                <a:latin typeface="+mn-lt"/>
              </a:rPr>
              <a:t>Handbook of early intervention</a:t>
            </a:r>
            <a:r>
              <a:rPr lang="en-US" sz="1000" dirty="0" smtClean="0">
                <a:latin typeface="+mn-lt"/>
              </a:rPr>
              <a:t>, Cambridge University Press.</a:t>
            </a:r>
          </a:p>
          <a:p>
            <a:pPr eaLnBrk="1" hangingPunct="1"/>
            <a:r>
              <a:rPr lang="en-US" dirty="0" smtClean="0"/>
              <a:t> </a:t>
            </a:r>
          </a:p>
        </p:txBody>
      </p:sp>
    </p:spTree>
    <p:extLst>
      <p:ext uri="{BB962C8B-B14F-4D97-AF65-F5344CB8AC3E}">
        <p14:creationId xmlns:p14="http://schemas.microsoft.com/office/powerpoint/2010/main" val="314406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r>
              <a:rPr lang="en-US" dirty="0"/>
              <a:t>8</a:t>
            </a:r>
          </a:p>
        </p:txBody>
      </p:sp>
      <p:sp>
        <p:nvSpPr>
          <p:cNvPr id="27651" name="Rectangle 2"/>
          <p:cNvSpPr>
            <a:spLocks noGrp="1" noRot="1" noChangeAspect="1" noChangeArrowheads="1" noTextEdit="1"/>
          </p:cNvSpPr>
          <p:nvPr>
            <p:ph type="sldImg"/>
          </p:nvPr>
        </p:nvSpPr>
        <p:spPr>
          <a:xfrm>
            <a:off x="1905000" y="696913"/>
            <a:ext cx="3617913" cy="2713037"/>
          </a:xfrm>
          <a:ln/>
        </p:spPr>
      </p:sp>
      <p:sp>
        <p:nvSpPr>
          <p:cNvPr id="27652" name="Rectangle 3"/>
          <p:cNvSpPr>
            <a:spLocks noGrp="1" noChangeArrowheads="1"/>
          </p:cNvSpPr>
          <p:nvPr>
            <p:ph type="body" idx="1"/>
          </p:nvPr>
        </p:nvSpPr>
        <p:spPr>
          <a:xfrm>
            <a:off x="700088" y="3505200"/>
            <a:ext cx="5610225" cy="4724400"/>
          </a:xfrm>
          <a:noFill/>
          <a:ln/>
        </p:spPr>
        <p:txBody>
          <a:bodyPr/>
          <a:lstStyle/>
          <a:p>
            <a:pPr>
              <a:spcBef>
                <a:spcPts val="0"/>
              </a:spcBef>
            </a:pPr>
            <a:r>
              <a:rPr lang="en-US" b="1" i="1" dirty="0" smtClean="0">
                <a:latin typeface="+mn-lt"/>
              </a:rPr>
              <a:t>Facilitator Notes:</a:t>
            </a:r>
            <a:endParaRPr lang="en-US" b="1" dirty="0" smtClean="0">
              <a:latin typeface="+mn-lt"/>
            </a:endParaRPr>
          </a:p>
          <a:p>
            <a:pPr>
              <a:spcBef>
                <a:spcPts val="0"/>
              </a:spcBef>
            </a:pPr>
            <a:r>
              <a:rPr lang="en-US" i="1" dirty="0" smtClean="0">
                <a:latin typeface="+mn-lt"/>
              </a:rPr>
              <a:t>As consumers, families:</a:t>
            </a:r>
          </a:p>
          <a:p>
            <a:pPr lvl="1">
              <a:spcBef>
                <a:spcPts val="0"/>
              </a:spcBef>
              <a:buFont typeface="Arial" pitchFamily="34" charset="0"/>
              <a:buChar char="•"/>
            </a:pPr>
            <a:r>
              <a:rPr lang="en-US" i="1" dirty="0" smtClean="0">
                <a:latin typeface="+mn-lt"/>
              </a:rPr>
              <a:t> are resourceful.</a:t>
            </a:r>
          </a:p>
          <a:p>
            <a:pPr lvl="1">
              <a:spcBef>
                <a:spcPts val="0"/>
              </a:spcBef>
              <a:buFont typeface="Arial" pitchFamily="34" charset="0"/>
              <a:buChar char="•"/>
            </a:pPr>
            <a:r>
              <a:rPr lang="en-US" i="1" dirty="0" smtClean="0">
                <a:latin typeface="+mn-lt"/>
              </a:rPr>
              <a:t> experience the system from a unique perspective. </a:t>
            </a:r>
          </a:p>
          <a:p>
            <a:pPr lvl="1">
              <a:spcBef>
                <a:spcPts val="0"/>
              </a:spcBef>
              <a:buFont typeface="Arial" pitchFamily="34" charset="0"/>
              <a:buChar char="•"/>
            </a:pPr>
            <a:r>
              <a:rPr lang="en-US" i="1" dirty="0" smtClean="0">
                <a:latin typeface="+mn-lt"/>
              </a:rPr>
              <a:t> can offer their observations, insights, and ideas to improve quality of services.</a:t>
            </a:r>
          </a:p>
          <a:p>
            <a:pPr lvl="1">
              <a:spcBef>
                <a:spcPts val="0"/>
              </a:spcBef>
              <a:buFont typeface="Arial" pitchFamily="34" charset="0"/>
              <a:buChar char="•"/>
            </a:pPr>
            <a:r>
              <a:rPr lang="en-US" i="1" dirty="0" smtClean="0">
                <a:latin typeface="+mn-lt"/>
              </a:rPr>
              <a:t> see problems or inconsistencies to which professionals have become accustomed.</a:t>
            </a:r>
          </a:p>
          <a:p>
            <a:pPr lvl="1">
              <a:spcBef>
                <a:spcPts val="0"/>
              </a:spcBef>
              <a:buFont typeface="Arial" pitchFamily="34" charset="0"/>
              <a:buChar char="•"/>
            </a:pPr>
            <a:r>
              <a:rPr lang="en-US" i="1" dirty="0" smtClean="0">
                <a:latin typeface="+mn-lt"/>
              </a:rPr>
              <a:t> often see solutions that may have eluded providers. </a:t>
            </a:r>
          </a:p>
          <a:p>
            <a:pPr>
              <a:spcBef>
                <a:spcPts val="0"/>
              </a:spcBef>
            </a:pPr>
            <a:endParaRPr lang="en-US" i="1" dirty="0" smtClean="0">
              <a:latin typeface="+mn-lt"/>
            </a:endParaRPr>
          </a:p>
          <a:p>
            <a:pPr>
              <a:spcBef>
                <a:spcPts val="0"/>
              </a:spcBef>
            </a:pPr>
            <a:r>
              <a:rPr lang="en-US" i="1" dirty="0" smtClean="0">
                <a:latin typeface="+mn-lt"/>
              </a:rPr>
              <a:t>Family involvement:</a:t>
            </a:r>
          </a:p>
          <a:p>
            <a:pPr lvl="1">
              <a:spcBef>
                <a:spcPts val="0"/>
              </a:spcBef>
              <a:buFont typeface="Arial" pitchFamily="34" charset="0"/>
              <a:buChar char="•"/>
            </a:pPr>
            <a:r>
              <a:rPr lang="en-US" i="1" dirty="0" smtClean="0">
                <a:latin typeface="+mn-lt"/>
              </a:rPr>
              <a:t>  Increases the chance of buy-in.  </a:t>
            </a:r>
          </a:p>
          <a:p>
            <a:pPr lvl="1">
              <a:spcBef>
                <a:spcPts val="0"/>
              </a:spcBef>
              <a:buFont typeface="Arial" pitchFamily="34" charset="0"/>
              <a:buChar char="•"/>
            </a:pPr>
            <a:r>
              <a:rPr lang="en-US" i="1" dirty="0" smtClean="0">
                <a:latin typeface="+mn-lt"/>
              </a:rPr>
              <a:t> Ensures that the design of programs and the services offered really meet family needs.</a:t>
            </a:r>
          </a:p>
          <a:p>
            <a:pPr lvl="1">
              <a:spcBef>
                <a:spcPts val="0"/>
              </a:spcBef>
              <a:buFont typeface="Arial" pitchFamily="34" charset="0"/>
              <a:buChar char="•"/>
            </a:pPr>
            <a:r>
              <a:rPr lang="en-US" i="1" dirty="0" smtClean="0">
                <a:latin typeface="+mn-lt"/>
              </a:rPr>
              <a:t> Increases the likelihood of developing effective, responsive services.</a:t>
            </a:r>
          </a:p>
          <a:p>
            <a:pPr>
              <a:spcBef>
                <a:spcPts val="0"/>
              </a:spcBef>
            </a:pPr>
            <a:endParaRPr lang="en-US" i="1" dirty="0" smtClean="0">
              <a:latin typeface="+mn-lt"/>
            </a:endParaRPr>
          </a:p>
          <a:p>
            <a:pPr>
              <a:spcBef>
                <a:spcPts val="0"/>
              </a:spcBef>
            </a:pPr>
            <a:r>
              <a:rPr lang="en-US" i="1" dirty="0" smtClean="0">
                <a:latin typeface="+mn-lt"/>
              </a:rPr>
              <a:t>Now that we have established the value of family participation, let’s move to a discussion of how we get into a position to effectively participate.</a:t>
            </a:r>
          </a:p>
          <a:p>
            <a:pPr>
              <a:spcBef>
                <a:spcPts val="0"/>
              </a:spcBef>
            </a:pPr>
            <a:endParaRPr lang="en-US" dirty="0" smtClean="0">
              <a:latin typeface="+mn-lt"/>
            </a:endParaRPr>
          </a:p>
          <a:p>
            <a:pPr>
              <a:spcBef>
                <a:spcPts val="0"/>
              </a:spcBef>
            </a:pPr>
            <a:r>
              <a:rPr lang="en-US" b="1" i="1" dirty="0" smtClean="0">
                <a:latin typeface="+mn-lt"/>
              </a:rPr>
              <a:t>Facilitator Notes</a:t>
            </a:r>
            <a:r>
              <a:rPr lang="en-US" b="1" dirty="0" smtClean="0">
                <a:latin typeface="+mn-lt"/>
              </a:rPr>
              <a:t>: (15 minutes</a:t>
            </a:r>
            <a:r>
              <a:rPr lang="en-US" dirty="0" smtClean="0">
                <a:latin typeface="+mn-lt"/>
              </a:rPr>
              <a:t>)</a:t>
            </a: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dirty="0" smtClean="0">
              <a:latin typeface="+mn-lt"/>
            </a:endParaRPr>
          </a:p>
          <a:p>
            <a:pPr>
              <a:spcBef>
                <a:spcPts val="0"/>
              </a:spcBef>
            </a:pPr>
            <a:endParaRPr lang="en-US" b="1" dirty="0" smtClean="0">
              <a:latin typeface="+mn-lt"/>
            </a:endParaRPr>
          </a:p>
          <a:p>
            <a:pPr>
              <a:spcBef>
                <a:spcPts val="0"/>
              </a:spcBef>
            </a:pPr>
            <a:endParaRPr lang="en-US" b="1" dirty="0" smtClean="0">
              <a:latin typeface="+mn-lt"/>
            </a:endParaRPr>
          </a:p>
          <a:p>
            <a:pPr>
              <a:spcBef>
                <a:spcPts val="0"/>
              </a:spcBef>
            </a:pPr>
            <a:endParaRPr lang="en-US" b="1" dirty="0" smtClean="0">
              <a:latin typeface="+mn-lt"/>
            </a:endParaRPr>
          </a:p>
          <a:p>
            <a:pPr>
              <a:spcBef>
                <a:spcPts val="0"/>
              </a:spcBef>
            </a:pPr>
            <a:endParaRPr lang="en-US" b="1" dirty="0"/>
          </a:p>
          <a:p>
            <a:pPr>
              <a:spcBef>
                <a:spcPts val="0"/>
              </a:spcBef>
            </a:pPr>
            <a:r>
              <a:rPr lang="en-US" b="1" dirty="0" smtClean="0">
                <a:latin typeface="+mn-lt"/>
              </a:rPr>
              <a:t>			Activity continued on next page …</a:t>
            </a:r>
          </a:p>
        </p:txBody>
      </p:sp>
      <p:sp>
        <p:nvSpPr>
          <p:cNvPr id="6" name="TextBox 5"/>
          <p:cNvSpPr txBox="1"/>
          <p:nvPr/>
        </p:nvSpPr>
        <p:spPr>
          <a:xfrm>
            <a:off x="700088" y="6467013"/>
            <a:ext cx="5486400"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PRE-ACTIVITY:  “Chamber of Commerce”</a:t>
            </a:r>
          </a:p>
          <a:p>
            <a:r>
              <a:rPr lang="en-US" sz="1100" dirty="0" smtClean="0"/>
              <a:t>Set up 4 pieces of chart paper around the room.  Each piece should have one of the following titles:</a:t>
            </a:r>
          </a:p>
          <a:p>
            <a:pPr lvl="1"/>
            <a:r>
              <a:rPr lang="en-US" sz="1100" dirty="0" smtClean="0"/>
              <a:t>1. Unique Perspectives</a:t>
            </a:r>
          </a:p>
          <a:p>
            <a:pPr lvl="1"/>
            <a:r>
              <a:rPr lang="en-US" sz="1100" dirty="0" smtClean="0"/>
              <a:t>2. Solutions with Few Resources</a:t>
            </a:r>
          </a:p>
          <a:p>
            <a:pPr lvl="1"/>
            <a:r>
              <a:rPr lang="en-US" sz="1100" dirty="0" smtClean="0"/>
              <a:t>3. Design Meets Family Need</a:t>
            </a:r>
          </a:p>
          <a:p>
            <a:pPr lvl="1"/>
            <a:r>
              <a:rPr lang="en-US" sz="1100" dirty="0" smtClean="0"/>
              <a:t>4. Increase Buy-In from Families</a:t>
            </a:r>
          </a:p>
        </p:txBody>
      </p:sp>
    </p:spTree>
    <p:extLst>
      <p:ext uri="{BB962C8B-B14F-4D97-AF65-F5344CB8AC3E}">
        <p14:creationId xmlns:p14="http://schemas.microsoft.com/office/powerpoint/2010/main" val="1373945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00088" y="381000"/>
            <a:ext cx="5610225" cy="8218488"/>
          </a:xfrm>
        </p:spPr>
        <p:txBody>
          <a:bodyPr>
            <a:normAutofit/>
          </a:bodyPr>
          <a:lstStyle/>
          <a:p>
            <a:endParaRPr lang="en-US" dirty="0" smtClean="0">
              <a:latin typeface="+mn-lt"/>
            </a:endParaRPr>
          </a:p>
          <a:p>
            <a:endParaRPr lang="en-US" dirty="0">
              <a:latin typeface="+mn-lt"/>
            </a:endParaRPr>
          </a:p>
        </p:txBody>
      </p:sp>
      <p:sp>
        <p:nvSpPr>
          <p:cNvPr id="4" name="Slide Number Placeholder 3"/>
          <p:cNvSpPr>
            <a:spLocks noGrp="1"/>
          </p:cNvSpPr>
          <p:nvPr>
            <p:ph type="sldNum" sz="quarter" idx="10"/>
          </p:nvPr>
        </p:nvSpPr>
        <p:spPr/>
        <p:txBody>
          <a:bodyPr/>
          <a:lstStyle/>
          <a:p>
            <a:pPr>
              <a:defRPr/>
            </a:pPr>
            <a:r>
              <a:rPr lang="en-US" dirty="0"/>
              <a:t>9</a:t>
            </a:r>
          </a:p>
        </p:txBody>
      </p:sp>
      <p:sp>
        <p:nvSpPr>
          <p:cNvPr id="5" name="TextBox 4"/>
          <p:cNvSpPr txBox="1"/>
          <p:nvPr/>
        </p:nvSpPr>
        <p:spPr>
          <a:xfrm>
            <a:off x="762000" y="685800"/>
            <a:ext cx="5486400" cy="48474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b="1" dirty="0" smtClean="0"/>
              <a:t>ACTIVITY: “Chamber of Commerce”</a:t>
            </a:r>
          </a:p>
          <a:p>
            <a:r>
              <a:rPr lang="en-US" sz="1100" dirty="0" smtClean="0"/>
              <a:t>1. Tell participants the following scenario:</a:t>
            </a:r>
          </a:p>
          <a:p>
            <a:pPr lvl="1"/>
            <a:r>
              <a:rPr lang="en-US" sz="1100" i="1" dirty="0" smtClean="0"/>
              <a:t>The local chamber of commerce wants to sponsor a new summer camp.  The chamber of commerce is meeting to discuss camp eligibility requirements, set-up, necessary supplies/materials, staffing, etc.  Keeping costs down is a priority for the members. </a:t>
            </a:r>
          </a:p>
          <a:p>
            <a:endParaRPr lang="en-US" sz="1100" i="1" dirty="0" smtClean="0"/>
          </a:p>
          <a:p>
            <a:r>
              <a:rPr lang="en-US" sz="1100" dirty="0" smtClean="0"/>
              <a:t>2. Ask participants: </a:t>
            </a:r>
            <a:r>
              <a:rPr lang="en-US" sz="1100" i="1" dirty="0" smtClean="0"/>
              <a:t>If you were part of the Chamber of Commerce, what input would you provide?</a:t>
            </a:r>
          </a:p>
          <a:p>
            <a:pPr>
              <a:buFont typeface="Arial" pitchFamily="34" charset="0"/>
              <a:buChar char="•"/>
            </a:pPr>
            <a:endParaRPr lang="en-US" sz="1100" dirty="0" smtClean="0"/>
          </a:p>
          <a:p>
            <a:r>
              <a:rPr lang="en-US" sz="1100" dirty="0" smtClean="0"/>
              <a:t>3. Instruct participants to circulate around the room to the four chart papers and write down what they could contribute specific to each chart title.  </a:t>
            </a:r>
          </a:p>
          <a:p>
            <a:endParaRPr lang="en-US" sz="1100" dirty="0" smtClean="0"/>
          </a:p>
          <a:p>
            <a:r>
              <a:rPr lang="en-US" sz="1100" dirty="0" smtClean="0"/>
              <a:t>4. Give examples if participants need assistance.</a:t>
            </a:r>
          </a:p>
          <a:p>
            <a:pPr lvl="1">
              <a:buFont typeface="Arial" pitchFamily="34" charset="0"/>
              <a:buChar char="•"/>
            </a:pPr>
            <a:r>
              <a:rPr lang="en-US" sz="1100" dirty="0" smtClean="0"/>
              <a:t> </a:t>
            </a:r>
            <a:r>
              <a:rPr lang="en-US" sz="1100" i="1" dirty="0" smtClean="0"/>
              <a:t>What unique perspectives do they bring to the Chamber of Commerce?</a:t>
            </a:r>
          </a:p>
          <a:p>
            <a:pPr lvl="2"/>
            <a:r>
              <a:rPr lang="en-US" sz="1100" dirty="0" smtClean="0"/>
              <a:t>   Ex: They have a child with a physical disability.</a:t>
            </a:r>
          </a:p>
          <a:p>
            <a:pPr lvl="1">
              <a:buFont typeface="Arial" pitchFamily="34" charset="0"/>
              <a:buChar char="•"/>
            </a:pPr>
            <a:r>
              <a:rPr lang="en-US" sz="1100" dirty="0" smtClean="0"/>
              <a:t> </a:t>
            </a:r>
            <a:r>
              <a:rPr lang="en-US" sz="1100" i="1" dirty="0" smtClean="0"/>
              <a:t>How could they create solutions with few resources?</a:t>
            </a:r>
          </a:p>
          <a:p>
            <a:pPr marL="1005840" lvl="2"/>
            <a:r>
              <a:rPr lang="en-US" sz="1100" dirty="0" smtClean="0"/>
              <a:t>Ex: They could suggest partnering with a local organization that runs camps for CSHCN to reduce costs.</a:t>
            </a:r>
          </a:p>
          <a:p>
            <a:pPr lvl="1">
              <a:buFont typeface="Arial" pitchFamily="34" charset="0"/>
              <a:buChar char="•"/>
            </a:pPr>
            <a:r>
              <a:rPr lang="en-US" sz="1100" i="1" dirty="0" smtClean="0"/>
              <a:t> How could they ensure the camp design meets family needs?</a:t>
            </a:r>
          </a:p>
          <a:p>
            <a:pPr marL="1005840" lvl="2"/>
            <a:r>
              <a:rPr lang="en-US" sz="1100" dirty="0" smtClean="0"/>
              <a:t>Ex: They understand accessibility needs for CSHCN.</a:t>
            </a:r>
          </a:p>
          <a:p>
            <a:pPr lvl="1">
              <a:buFont typeface="Arial" pitchFamily="34" charset="0"/>
              <a:buChar char="•"/>
            </a:pPr>
            <a:r>
              <a:rPr lang="en-US" sz="1100" dirty="0" smtClean="0"/>
              <a:t> </a:t>
            </a:r>
            <a:r>
              <a:rPr lang="en-US" sz="1100" i="1" dirty="0" smtClean="0"/>
              <a:t>How could they increase buy-in from families?</a:t>
            </a:r>
          </a:p>
          <a:p>
            <a:pPr marL="1005840" lvl="2"/>
            <a:r>
              <a:rPr lang="en-US" sz="1100" dirty="0" smtClean="0"/>
              <a:t>Ex: Participants could send their own kids and tell friends/neighbors to do the same.</a:t>
            </a:r>
          </a:p>
          <a:p>
            <a:endParaRPr lang="en-US" sz="1100" dirty="0" smtClean="0"/>
          </a:p>
          <a:p>
            <a:r>
              <a:rPr lang="en-US" sz="1100" dirty="0" smtClean="0"/>
              <a:t>5. After participants have the opportunity to write their perspectives on each chart, bring the group together for discussion.  Share answers and discuss how their participation on the Chamber of Commerce would benefit their children and other kids with disabilities. </a:t>
            </a:r>
          </a:p>
          <a:p>
            <a:endParaRPr lang="en-US" sz="1200" dirty="0" smtClean="0"/>
          </a:p>
        </p:txBody>
      </p:sp>
    </p:spTree>
    <p:extLst>
      <p:ext uri="{BB962C8B-B14F-4D97-AF65-F5344CB8AC3E}">
        <p14:creationId xmlns:p14="http://schemas.microsoft.com/office/powerpoint/2010/main" val="128679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524F9431-7A33-4E97-A215-87D93113235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6A6DF3-0254-41F3-A304-45FF3E8F372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4305D4-B1E9-4572-A08A-B9EEE585A5F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30BF973D-DF14-405F-B303-8F78C38AB281}"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1992AFD0-0CF3-4FB5-A7F3-FD52870C757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89DD2E0-AEF7-48C9-92C9-D9F8FD3B0CA6}"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6BCEA5C-B142-467D-A131-1237572E10E7}"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02BE6307-FD8C-4B3F-B64E-BD2689868C2E}"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736FB87-228B-4508-8FD0-4E33CF9F22F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A189BBA5-80AB-4302-BBBB-1D3FB9206DC8}"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2289062F-9B4B-4117-B25D-5CCA2D020086}"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CFDEE879-990C-4C5D-8E2A-BA0DD34995F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4.wmf"/><Relationship Id="rId5" Type="http://schemas.openxmlformats.org/officeDocument/2006/relationships/oleObject" Target="../embeddings/oleObject7.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4.wmf"/><Relationship Id="rId5" Type="http://schemas.openxmlformats.org/officeDocument/2006/relationships/oleObject" Target="../embeddings/oleObject8.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4.wmf"/><Relationship Id="rId5" Type="http://schemas.openxmlformats.org/officeDocument/2006/relationships/oleObject" Target="../embeddings/oleObject9.bin"/><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wmf"/><Relationship Id="rId5" Type="http://schemas.openxmlformats.org/officeDocument/2006/relationships/oleObject" Target="../embeddings/oleObject10.bin"/><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wmf"/><Relationship Id="rId5" Type="http://schemas.openxmlformats.org/officeDocument/2006/relationships/oleObject" Target="../embeddings/oleObject11.bin"/><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wmf"/><Relationship Id="rId5" Type="http://schemas.openxmlformats.org/officeDocument/2006/relationships/oleObject" Target="../embeddings/oleObject12.bin"/><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wmf"/><Relationship Id="rId5" Type="http://schemas.openxmlformats.org/officeDocument/2006/relationships/oleObject" Target="../embeddings/oleObject13.bin"/><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4.wmf"/><Relationship Id="rId5" Type="http://schemas.openxmlformats.org/officeDocument/2006/relationships/oleObject" Target="../embeddings/oleObject14.bin"/><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wmf"/><Relationship Id="rId5" Type="http://schemas.openxmlformats.org/officeDocument/2006/relationships/oleObject" Target="../embeddings/oleObject15.bin"/><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4.wmf"/><Relationship Id="rId5" Type="http://schemas.openxmlformats.org/officeDocument/2006/relationships/oleObject" Target="../embeddings/oleObject16.bin"/><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wmf"/><Relationship Id="rId5" Type="http://schemas.openxmlformats.org/officeDocument/2006/relationships/oleObject" Target="../embeddings/oleObject17.bin"/><Relationship Id="rId4" Type="http://schemas.openxmlformats.org/officeDocument/2006/relationships/image" Target="../media/image3.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4.wmf"/><Relationship Id="rId5" Type="http://schemas.openxmlformats.org/officeDocument/2006/relationships/oleObject" Target="../embeddings/oleObject18.bin"/><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4.wmf"/><Relationship Id="rId5" Type="http://schemas.openxmlformats.org/officeDocument/2006/relationships/oleObject" Target="../embeddings/oleObject19.bin"/><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image" Target="../media/image4.wmf"/><Relationship Id="rId5" Type="http://schemas.openxmlformats.org/officeDocument/2006/relationships/oleObject" Target="../embeddings/oleObject20.bin"/><Relationship Id="rId4" Type="http://schemas.openxmlformats.org/officeDocument/2006/relationships/image" Target="../media/image3.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vmlDrawing" Target="../drawings/vmlDrawing20.vml"/><Relationship Id="rId6" Type="http://schemas.openxmlformats.org/officeDocument/2006/relationships/image" Target="../media/image4.wmf"/><Relationship Id="rId5" Type="http://schemas.openxmlformats.org/officeDocument/2006/relationships/oleObject" Target="../embeddings/oleObject21.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4.wmf"/><Relationship Id="rId5" Type="http://schemas.openxmlformats.org/officeDocument/2006/relationships/oleObject" Target="../embeddings/oleObject6.bin"/><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r>
              <a:rPr lang="en-US" smtClean="0"/>
              <a:t>Blank Slide (Hidden)</a:t>
            </a:r>
          </a:p>
        </p:txBody>
      </p:sp>
      <p:sp>
        <p:nvSpPr>
          <p:cNvPr id="3" name="Slide Number Placeholder 2"/>
          <p:cNvSpPr>
            <a:spLocks noGrp="1"/>
          </p:cNvSpPr>
          <p:nvPr>
            <p:ph type="sldNum" sz="quarter" idx="11"/>
          </p:nvPr>
        </p:nvSpPr>
        <p:spPr>
          <a:ln>
            <a:solidFill>
              <a:schemeClr val="bg1"/>
            </a:solidFill>
          </a:ln>
        </p:spPr>
        <p:txBody>
          <a:bodyPr>
            <a:normAutofit/>
          </a:bodyPr>
          <a:lstStyle/>
          <a:p>
            <a:pPr>
              <a:defRPr/>
            </a:pPr>
            <a:fld id="{3CD23BFE-24B1-4045-B8F8-63D1903FFF29}" type="slidenum">
              <a:rPr lang="en-US" smtClean="0">
                <a:solidFill>
                  <a:schemeClr val="bg1"/>
                </a:solidFill>
              </a:rPr>
              <a:pPr>
                <a:defRPr/>
              </a:pPr>
              <a:t>1</a:t>
            </a:fld>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3"/>
          <p:cNvSpPr>
            <a:spLocks noGrp="1"/>
          </p:cNvSpPr>
          <p:nvPr>
            <p:ph type="sldNum" sz="quarter" idx="12"/>
          </p:nvPr>
        </p:nvSpPr>
        <p:spPr>
          <a:noFill/>
        </p:spPr>
        <p:txBody>
          <a:bodyPr/>
          <a:lstStyle/>
          <a:p>
            <a:r>
              <a:rPr lang="en-US" dirty="0" smtClean="0"/>
              <a:t>10</a:t>
            </a:r>
            <a:endParaRPr lang="en-US" dirty="0"/>
          </a:p>
        </p:txBody>
      </p:sp>
      <p:sp>
        <p:nvSpPr>
          <p:cNvPr id="6148" name="Text Box 2"/>
          <p:cNvSpPr txBox="1">
            <a:spLocks noChangeArrowheads="1"/>
          </p:cNvSpPr>
          <p:nvPr/>
        </p:nvSpPr>
        <p:spPr bwMode="auto">
          <a:xfrm>
            <a:off x="457200" y="990600"/>
            <a:ext cx="8153400" cy="366713"/>
          </a:xfrm>
          <a:prstGeom prst="rect">
            <a:avLst/>
          </a:prstGeom>
          <a:noFill/>
          <a:ln w="9525">
            <a:noFill/>
            <a:miter lim="800000"/>
            <a:headEnd/>
            <a:tailEnd/>
          </a:ln>
        </p:spPr>
        <p:txBody>
          <a:bodyPr>
            <a:spAutoFit/>
          </a:bodyPr>
          <a:lstStyle/>
          <a:p>
            <a:pPr>
              <a:spcBef>
                <a:spcPct val="50000"/>
              </a:spcBef>
            </a:pPr>
            <a:endParaRPr lang="en-US"/>
          </a:p>
        </p:txBody>
      </p:sp>
      <p:sp>
        <p:nvSpPr>
          <p:cNvPr id="6149" name="Text Box 3"/>
          <p:cNvSpPr txBox="1">
            <a:spLocks noChangeArrowheads="1"/>
          </p:cNvSpPr>
          <p:nvPr/>
        </p:nvSpPr>
        <p:spPr bwMode="auto">
          <a:xfrm>
            <a:off x="609600" y="457201"/>
            <a:ext cx="7696200" cy="6863417"/>
          </a:xfrm>
          <a:prstGeom prst="rect">
            <a:avLst/>
          </a:prstGeom>
          <a:noFill/>
          <a:ln w="9525">
            <a:noFill/>
            <a:miter lim="800000"/>
            <a:headEnd/>
            <a:tailEnd/>
          </a:ln>
        </p:spPr>
        <p:txBody>
          <a:bodyPr wrap="square">
            <a:spAutoFit/>
          </a:bodyPr>
          <a:lstStyle/>
          <a:p>
            <a:pPr algn="ctr"/>
            <a:r>
              <a:rPr lang="en-US" sz="3600" b="1" dirty="0">
                <a:solidFill>
                  <a:schemeClr val="tx2"/>
                </a:solidFill>
                <a:latin typeface="+mj-lt"/>
              </a:rPr>
              <a:t>What’s </a:t>
            </a:r>
            <a:r>
              <a:rPr lang="en-US" sz="3600" b="1" dirty="0" smtClean="0">
                <a:solidFill>
                  <a:schemeClr val="tx2"/>
                </a:solidFill>
                <a:latin typeface="+mj-lt"/>
              </a:rPr>
              <a:t>in </a:t>
            </a:r>
            <a:r>
              <a:rPr lang="en-US" sz="3600" b="1" dirty="0">
                <a:solidFill>
                  <a:schemeClr val="tx2"/>
                </a:solidFill>
                <a:latin typeface="+mj-lt"/>
              </a:rPr>
              <a:t>i</a:t>
            </a:r>
            <a:r>
              <a:rPr lang="en-US" sz="3600" b="1" dirty="0" smtClean="0">
                <a:solidFill>
                  <a:schemeClr val="tx2"/>
                </a:solidFill>
                <a:latin typeface="+mj-lt"/>
              </a:rPr>
              <a:t>t </a:t>
            </a:r>
            <a:r>
              <a:rPr lang="en-US" sz="3600" b="1" dirty="0">
                <a:solidFill>
                  <a:schemeClr val="tx2"/>
                </a:solidFill>
                <a:latin typeface="+mj-lt"/>
              </a:rPr>
              <a:t>f</a:t>
            </a:r>
            <a:r>
              <a:rPr lang="en-US" sz="3600" b="1" dirty="0" smtClean="0">
                <a:solidFill>
                  <a:schemeClr val="tx2"/>
                </a:solidFill>
                <a:latin typeface="+mj-lt"/>
              </a:rPr>
              <a:t>or </a:t>
            </a:r>
            <a:r>
              <a:rPr lang="en-US" sz="3600" b="1" dirty="0">
                <a:solidFill>
                  <a:schemeClr val="tx2"/>
                </a:solidFill>
                <a:latin typeface="+mj-lt"/>
              </a:rPr>
              <a:t>y</a:t>
            </a:r>
            <a:r>
              <a:rPr lang="en-US" sz="3600" b="1" dirty="0" smtClean="0">
                <a:solidFill>
                  <a:schemeClr val="tx2"/>
                </a:solidFill>
                <a:latin typeface="+mj-lt"/>
              </a:rPr>
              <a:t>ou</a:t>
            </a:r>
            <a:r>
              <a:rPr lang="en-US" sz="3600" b="1" dirty="0">
                <a:solidFill>
                  <a:schemeClr val="tx2"/>
                </a:solidFill>
                <a:latin typeface="+mj-lt"/>
              </a:rPr>
              <a:t>?</a:t>
            </a:r>
          </a:p>
          <a:p>
            <a:endParaRPr lang="en-US" sz="3600" dirty="0">
              <a:latin typeface="+mj-lt"/>
            </a:endParaRPr>
          </a:p>
          <a:p>
            <a:pPr marL="571500" indent="-571500">
              <a:buClr>
                <a:schemeClr val="accent1"/>
              </a:buClr>
              <a:buSzPct val="80000"/>
              <a:buFont typeface="Arial"/>
              <a:buChar char="•"/>
            </a:pPr>
            <a:r>
              <a:rPr lang="en-US" sz="3600" dirty="0">
                <a:latin typeface="+mn-lt"/>
              </a:rPr>
              <a:t> </a:t>
            </a:r>
            <a:r>
              <a:rPr lang="en-US" sz="2800" dirty="0" smtClean="0">
                <a:latin typeface="+mn-lt"/>
              </a:rPr>
              <a:t>Provide opportunity </a:t>
            </a:r>
            <a:r>
              <a:rPr lang="en-US" sz="2800" dirty="0">
                <a:latin typeface="+mn-lt"/>
              </a:rPr>
              <a:t>to help </a:t>
            </a:r>
            <a:r>
              <a:rPr lang="en-US" sz="2800" dirty="0" smtClean="0">
                <a:latin typeface="+mn-lt"/>
              </a:rPr>
              <a:t>others </a:t>
            </a:r>
            <a:endParaRPr lang="en-US" sz="2800" dirty="0">
              <a:latin typeface="+mn-lt"/>
            </a:endParaRPr>
          </a:p>
          <a:p>
            <a:pPr marL="457200" indent="-457200">
              <a:buClr>
                <a:schemeClr val="accent1"/>
              </a:buClr>
              <a:buFont typeface="Arial"/>
              <a:buChar char="•"/>
            </a:pPr>
            <a:endParaRPr lang="en-US" sz="1200" dirty="0">
              <a:latin typeface="+mn-lt"/>
            </a:endParaRPr>
          </a:p>
          <a:p>
            <a:pPr marL="457200" indent="-457200">
              <a:buClr>
                <a:schemeClr val="accent1"/>
              </a:buClr>
              <a:buFont typeface="Arial"/>
              <a:buChar char="•"/>
            </a:pPr>
            <a:r>
              <a:rPr lang="en-US" sz="2800" dirty="0">
                <a:latin typeface="+mn-lt"/>
              </a:rPr>
              <a:t>  Influence policy </a:t>
            </a:r>
            <a:r>
              <a:rPr lang="en-US" sz="2800" dirty="0" smtClean="0">
                <a:latin typeface="+mn-lt"/>
              </a:rPr>
              <a:t>makers</a:t>
            </a:r>
            <a:endParaRPr lang="en-US" sz="2800" dirty="0">
              <a:latin typeface="+mn-lt"/>
            </a:endParaRPr>
          </a:p>
          <a:p>
            <a:pPr marL="457200" indent="-457200">
              <a:buClr>
                <a:schemeClr val="accent1"/>
              </a:buClr>
              <a:buFont typeface="Arial"/>
              <a:buChar char="•"/>
            </a:pPr>
            <a:endParaRPr lang="en-US" sz="1200" dirty="0">
              <a:latin typeface="+mn-lt"/>
            </a:endParaRPr>
          </a:p>
          <a:p>
            <a:pPr marL="457200" indent="-457200">
              <a:buClr>
                <a:schemeClr val="accent1"/>
              </a:buClr>
              <a:buFont typeface="Arial"/>
              <a:buChar char="•"/>
            </a:pPr>
            <a:r>
              <a:rPr lang="en-US" sz="2800" dirty="0">
                <a:latin typeface="+mn-lt"/>
              </a:rPr>
              <a:t>  Learn about </a:t>
            </a:r>
            <a:r>
              <a:rPr lang="en-US" sz="2800" dirty="0" smtClean="0">
                <a:latin typeface="+mn-lt"/>
              </a:rPr>
              <a:t>programs</a:t>
            </a:r>
            <a:endParaRPr lang="en-US" sz="2800" dirty="0">
              <a:latin typeface="+mn-lt"/>
            </a:endParaRPr>
          </a:p>
          <a:p>
            <a:pPr marL="457200" indent="-457200">
              <a:buClr>
                <a:schemeClr val="accent1"/>
              </a:buClr>
              <a:buFont typeface="Arial"/>
              <a:buChar char="•"/>
            </a:pPr>
            <a:endParaRPr lang="en-US" sz="1200" dirty="0">
              <a:latin typeface="+mn-lt"/>
            </a:endParaRPr>
          </a:p>
          <a:p>
            <a:pPr marL="457200" indent="-457200">
              <a:buClr>
                <a:schemeClr val="accent1"/>
              </a:buClr>
              <a:buFont typeface="Arial"/>
              <a:buChar char="•"/>
            </a:pPr>
            <a:r>
              <a:rPr lang="en-US" sz="2800" dirty="0">
                <a:latin typeface="+mn-lt"/>
              </a:rPr>
              <a:t>  </a:t>
            </a:r>
            <a:r>
              <a:rPr lang="en-US" sz="2800" dirty="0" smtClean="0">
                <a:latin typeface="+mn-lt"/>
              </a:rPr>
              <a:t>Acquire </a:t>
            </a:r>
            <a:r>
              <a:rPr lang="en-US" sz="2800" dirty="0">
                <a:latin typeface="+mn-lt"/>
              </a:rPr>
              <a:t>new </a:t>
            </a:r>
            <a:r>
              <a:rPr lang="en-US" sz="2800" dirty="0" smtClean="0">
                <a:latin typeface="+mn-lt"/>
              </a:rPr>
              <a:t>skills</a:t>
            </a:r>
          </a:p>
          <a:p>
            <a:pPr>
              <a:buClr>
                <a:schemeClr val="accent1"/>
              </a:buClr>
            </a:pPr>
            <a:r>
              <a:rPr lang="en-US" sz="1200" dirty="0" smtClean="0">
                <a:latin typeface="+mn-lt"/>
              </a:rPr>
              <a:t> </a:t>
            </a:r>
          </a:p>
          <a:p>
            <a:pPr marL="623888" indent="-623888">
              <a:buClr>
                <a:schemeClr val="accent1"/>
              </a:buClr>
              <a:buFont typeface="Arial"/>
              <a:buChar char="•"/>
            </a:pPr>
            <a:r>
              <a:rPr lang="en-US" sz="2800" dirty="0" smtClean="0">
                <a:latin typeface="+mn-lt"/>
              </a:rPr>
              <a:t>Add diversity to the group</a:t>
            </a:r>
            <a:endParaRPr lang="en-US" sz="2800" dirty="0">
              <a:latin typeface="+mn-lt"/>
            </a:endParaRPr>
          </a:p>
          <a:p>
            <a:pPr marL="457200" indent="-457200">
              <a:buClr>
                <a:schemeClr val="accent1"/>
              </a:buClr>
              <a:buFont typeface="Arial"/>
              <a:buChar char="•"/>
            </a:pPr>
            <a:endParaRPr lang="en-US" sz="1200" dirty="0">
              <a:latin typeface="+mn-lt"/>
            </a:endParaRPr>
          </a:p>
          <a:p>
            <a:pPr marL="457200" indent="-457200">
              <a:buClr>
                <a:schemeClr val="accent1"/>
              </a:buClr>
              <a:buFont typeface="Arial"/>
              <a:buChar char="•"/>
            </a:pPr>
            <a:r>
              <a:rPr lang="en-US" sz="2800" dirty="0">
                <a:latin typeface="+mn-lt"/>
              </a:rPr>
              <a:t> </a:t>
            </a:r>
            <a:r>
              <a:rPr lang="en-US" sz="2800" dirty="0" smtClean="0">
                <a:latin typeface="+mn-lt"/>
              </a:rPr>
              <a:t> Make </a:t>
            </a:r>
            <a:r>
              <a:rPr lang="en-US" sz="2800" dirty="0">
                <a:latin typeface="+mn-lt"/>
              </a:rPr>
              <a:t>a </a:t>
            </a:r>
            <a:r>
              <a:rPr lang="en-US" sz="2800" dirty="0" smtClean="0">
                <a:latin typeface="+mn-lt"/>
              </a:rPr>
              <a:t>difference</a:t>
            </a:r>
            <a:r>
              <a:rPr lang="en-US" sz="2800" dirty="0">
                <a:latin typeface="+mn-lt"/>
              </a:rPr>
              <a:t>!</a:t>
            </a:r>
            <a:endParaRPr lang="en-US" sz="2800" dirty="0" smtClean="0">
              <a:latin typeface="+mn-lt"/>
            </a:endParaRPr>
          </a:p>
          <a:p>
            <a:pPr>
              <a:buClr>
                <a:schemeClr val="accent1"/>
              </a:buClr>
            </a:pPr>
            <a:endParaRPr lang="en-US" sz="1200" dirty="0" smtClean="0">
              <a:latin typeface="+mn-lt"/>
            </a:endParaRPr>
          </a:p>
          <a:p>
            <a:pPr marL="623888" indent="-623888">
              <a:buClr>
                <a:schemeClr val="accent1"/>
              </a:buClr>
              <a:buFont typeface="Arial"/>
              <a:buChar char="•"/>
            </a:pPr>
            <a:r>
              <a:rPr lang="en-US" sz="2800" dirty="0">
                <a:latin typeface="+mn-lt"/>
              </a:rPr>
              <a:t>Feel </a:t>
            </a:r>
            <a:r>
              <a:rPr lang="en-US" sz="2800" dirty="0" smtClean="0">
                <a:latin typeface="+mn-lt"/>
              </a:rPr>
              <a:t>empowered!</a:t>
            </a:r>
            <a:endParaRPr lang="en-US" sz="2800" dirty="0">
              <a:latin typeface="+mn-lt"/>
            </a:endParaRPr>
          </a:p>
          <a:p>
            <a:pPr>
              <a:buClr>
                <a:schemeClr val="accent1"/>
              </a:buClr>
            </a:pPr>
            <a:endParaRPr lang="en-US" sz="2800" dirty="0" smtClean="0">
              <a:latin typeface="+mn-lt"/>
            </a:endParaRPr>
          </a:p>
          <a:p>
            <a:pPr>
              <a:buClr>
                <a:schemeClr val="accent1"/>
              </a:buClr>
            </a:pPr>
            <a:endParaRPr lang="en-US" sz="2800" dirty="0">
              <a:latin typeface="+mn-lt"/>
            </a:endParaRPr>
          </a:p>
          <a:p>
            <a:endParaRPr lang="en-US" sz="3600" dirty="0">
              <a:solidFill>
                <a:schemeClr val="tx2"/>
              </a:solidFill>
              <a:latin typeface="+mn-lt"/>
            </a:endParaRPr>
          </a:p>
        </p:txBody>
      </p:sp>
      <p:pic>
        <p:nvPicPr>
          <p:cNvPr id="6150" name="Picture 4"/>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6146" name="Object 5"/>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6178" name="Microsoft WordArt 3.2" r:id="rId5" imgW="2305412" imgH="551672" progId="">
                  <p:embed/>
                </p:oleObj>
              </mc:Choice>
              <mc:Fallback>
                <p:oleObj name="Microsoft WordArt 3.2" r:id="rId5" imgW="2305412" imgH="551672"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58314" y="3148995"/>
            <a:ext cx="2263775" cy="13335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3"/>
          <p:cNvSpPr>
            <a:spLocks noGrp="1"/>
          </p:cNvSpPr>
          <p:nvPr>
            <p:ph type="sldNum" sz="quarter" idx="12"/>
          </p:nvPr>
        </p:nvSpPr>
        <p:spPr>
          <a:noFill/>
        </p:spPr>
        <p:txBody>
          <a:bodyPr/>
          <a:lstStyle/>
          <a:p>
            <a:r>
              <a:rPr lang="en-US" dirty="0" smtClean="0"/>
              <a:t>11</a:t>
            </a:r>
            <a:endParaRPr lang="en-US" dirty="0"/>
          </a:p>
        </p:txBody>
      </p:sp>
      <p:sp>
        <p:nvSpPr>
          <p:cNvPr id="7172" name="Text Box 2"/>
          <p:cNvSpPr txBox="1">
            <a:spLocks noChangeArrowheads="1"/>
          </p:cNvSpPr>
          <p:nvPr/>
        </p:nvSpPr>
        <p:spPr bwMode="auto">
          <a:xfrm>
            <a:off x="228600" y="685800"/>
            <a:ext cx="8534400" cy="3416320"/>
          </a:xfrm>
          <a:prstGeom prst="rect">
            <a:avLst/>
          </a:prstGeom>
          <a:noFill/>
          <a:ln w="9525">
            <a:noFill/>
            <a:miter lim="800000"/>
            <a:headEnd/>
            <a:tailEnd/>
          </a:ln>
        </p:spPr>
        <p:txBody>
          <a:bodyPr wrap="square">
            <a:spAutoFit/>
          </a:bodyPr>
          <a:lstStyle/>
          <a:p>
            <a:pPr algn="ctr"/>
            <a:endParaRPr lang="en-US" sz="3600" dirty="0">
              <a:latin typeface="+mn-lt"/>
            </a:endParaRPr>
          </a:p>
          <a:p>
            <a:pPr marL="571500" indent="-571500">
              <a:buClr>
                <a:schemeClr val="accent1"/>
              </a:buClr>
              <a:buFont typeface="Wingdings" charset="2"/>
              <a:buChar char="Ø"/>
            </a:pPr>
            <a:r>
              <a:rPr lang="en-US" sz="3600" dirty="0" smtClean="0">
                <a:latin typeface="+mn-lt"/>
              </a:rPr>
              <a:t>What expertise do I </a:t>
            </a:r>
            <a:r>
              <a:rPr lang="en-US" sz="3600" dirty="0">
                <a:latin typeface="+mn-lt"/>
              </a:rPr>
              <a:t>b</a:t>
            </a:r>
            <a:r>
              <a:rPr lang="en-US" sz="3600" dirty="0" smtClean="0">
                <a:latin typeface="+mn-lt"/>
              </a:rPr>
              <a:t>ring</a:t>
            </a:r>
            <a:r>
              <a:rPr lang="en-US" sz="3600" dirty="0">
                <a:latin typeface="+mn-lt"/>
              </a:rPr>
              <a:t>?</a:t>
            </a:r>
          </a:p>
          <a:p>
            <a:pPr>
              <a:buClr>
                <a:schemeClr val="accent1"/>
              </a:buClr>
            </a:pPr>
            <a:endParaRPr lang="en-US" sz="3600" b="1" dirty="0">
              <a:latin typeface="+mn-lt"/>
            </a:endParaRPr>
          </a:p>
          <a:p>
            <a:pPr marL="571500" indent="-571500">
              <a:buClr>
                <a:schemeClr val="accent1"/>
              </a:buClr>
              <a:buFont typeface="Wingdings" charset="2"/>
              <a:buChar char="Ø"/>
            </a:pPr>
            <a:r>
              <a:rPr lang="en-US" sz="3600" dirty="0" smtClean="0">
                <a:latin typeface="+mn-lt"/>
              </a:rPr>
              <a:t>Do </a:t>
            </a:r>
            <a:r>
              <a:rPr lang="en-US" sz="3600" dirty="0">
                <a:latin typeface="+mn-lt"/>
              </a:rPr>
              <a:t>I </a:t>
            </a:r>
            <a:r>
              <a:rPr lang="en-US" sz="3600" dirty="0" smtClean="0">
                <a:latin typeface="+mn-lt"/>
              </a:rPr>
              <a:t>know </a:t>
            </a:r>
            <a:r>
              <a:rPr lang="en-US" sz="3600" dirty="0">
                <a:latin typeface="+mn-lt"/>
              </a:rPr>
              <a:t>e</a:t>
            </a:r>
            <a:r>
              <a:rPr lang="en-US" sz="3600" dirty="0" smtClean="0">
                <a:latin typeface="+mn-lt"/>
              </a:rPr>
              <a:t>nough </a:t>
            </a:r>
            <a:r>
              <a:rPr lang="en-US" sz="3600" dirty="0">
                <a:latin typeface="+mn-lt"/>
              </a:rPr>
              <a:t>t</a:t>
            </a:r>
            <a:r>
              <a:rPr lang="en-US" sz="3600" dirty="0" smtClean="0">
                <a:latin typeface="+mn-lt"/>
              </a:rPr>
              <a:t>o </a:t>
            </a:r>
            <a:r>
              <a:rPr lang="en-US" sz="3600" dirty="0">
                <a:latin typeface="+mn-lt"/>
              </a:rPr>
              <a:t>b</a:t>
            </a:r>
            <a:r>
              <a:rPr lang="en-US" sz="3600" dirty="0" smtClean="0">
                <a:latin typeface="+mn-lt"/>
              </a:rPr>
              <a:t>e </a:t>
            </a:r>
            <a:r>
              <a:rPr lang="en-US" sz="3600" dirty="0">
                <a:latin typeface="+mn-lt"/>
              </a:rPr>
              <a:t>o</a:t>
            </a:r>
            <a:r>
              <a:rPr lang="en-US" sz="3600" dirty="0" smtClean="0">
                <a:latin typeface="+mn-lt"/>
              </a:rPr>
              <a:t>n a</a:t>
            </a:r>
            <a:r>
              <a:rPr lang="en-US" sz="3600" dirty="0">
                <a:latin typeface="+mn-lt"/>
              </a:rPr>
              <a:t> </a:t>
            </a:r>
            <a:r>
              <a:rPr lang="en-US" sz="3600" dirty="0" smtClean="0">
                <a:latin typeface="+mn-lt"/>
              </a:rPr>
              <a:t>committee</a:t>
            </a:r>
            <a:r>
              <a:rPr lang="en-US" sz="3600" dirty="0">
                <a:latin typeface="+mn-lt"/>
              </a:rPr>
              <a:t>?</a:t>
            </a:r>
          </a:p>
          <a:p>
            <a:endParaRPr lang="en-US" sz="3600" dirty="0">
              <a:solidFill>
                <a:schemeClr val="tx2"/>
              </a:solidFill>
              <a:latin typeface="+mn-lt"/>
            </a:endParaRPr>
          </a:p>
        </p:txBody>
      </p:sp>
      <p:pic>
        <p:nvPicPr>
          <p:cNvPr id="7173" name="Picture 3"/>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7170" name="Object 4"/>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7195" name="Microsoft WordArt 3.2" r:id="rId5" imgW="2305412" imgH="551672" progId="">
                  <p:embed/>
                </p:oleObj>
              </mc:Choice>
              <mc:Fallback>
                <p:oleObj name="Microsoft WordArt 3.2" r:id="rId5" imgW="2305412" imgH="551672"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174" name="Picture 6" descr="C:\Users\trobinson\AppData\Local\Microsoft\Windows\Temporary Internet Files\Content.IE5\0DB2301P\MC900441902[1].wmf"/>
          <p:cNvPicPr>
            <a:picLocks noChangeAspect="1" noChangeArrowheads="1"/>
          </p:cNvPicPr>
          <p:nvPr/>
        </p:nvPicPr>
        <p:blipFill>
          <a:blip r:embed="rId7" cstate="print"/>
          <a:srcRect/>
          <a:stretch>
            <a:fillRect/>
          </a:stretch>
        </p:blipFill>
        <p:spPr bwMode="auto">
          <a:xfrm>
            <a:off x="3352800" y="3733800"/>
            <a:ext cx="2036723" cy="24066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Slide (Hidden)</a:t>
            </a:r>
            <a:endParaRPr lang="en-US" dirty="0"/>
          </a:p>
        </p:txBody>
      </p:sp>
      <p:sp>
        <p:nvSpPr>
          <p:cNvPr id="3" name="Slide Number Placeholder 2"/>
          <p:cNvSpPr>
            <a:spLocks noGrp="1"/>
          </p:cNvSpPr>
          <p:nvPr>
            <p:ph type="sldNum" sz="quarter" idx="11"/>
          </p:nvPr>
        </p:nvSpPr>
        <p:spPr/>
        <p:txBody>
          <a:bodyPr/>
          <a:lstStyle/>
          <a:p>
            <a:pPr>
              <a:defRPr/>
            </a:pPr>
            <a:r>
              <a:rPr lang="en-US" dirty="0" smtClean="0"/>
              <a:t>12</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Places to Serve</a:t>
            </a:r>
            <a:endParaRPr lang="en-US" sz="4000" b="1" dirty="0"/>
          </a:p>
        </p:txBody>
      </p:sp>
      <p:sp>
        <p:nvSpPr>
          <p:cNvPr id="3" name="Slide Number Placeholder 2"/>
          <p:cNvSpPr>
            <a:spLocks noGrp="1"/>
          </p:cNvSpPr>
          <p:nvPr>
            <p:ph type="sldNum" sz="quarter" idx="12"/>
          </p:nvPr>
        </p:nvSpPr>
        <p:spPr/>
        <p:txBody>
          <a:bodyPr/>
          <a:lstStyle/>
          <a:p>
            <a:pPr>
              <a:defRPr/>
            </a:pPr>
            <a:fld id="{02BE6307-FD8C-4B3F-B64E-BD2689868C2E}"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b="1" dirty="0" smtClean="0"/>
              <a:t>Places to Serve</a:t>
            </a:r>
            <a:endParaRPr lang="en-US" sz="3600" b="1" dirty="0"/>
          </a:p>
        </p:txBody>
      </p:sp>
      <p:sp>
        <p:nvSpPr>
          <p:cNvPr id="8195" name="Slide Number Placeholder 3"/>
          <p:cNvSpPr>
            <a:spLocks noGrp="1"/>
          </p:cNvSpPr>
          <p:nvPr>
            <p:ph type="sldNum" sz="quarter" idx="12"/>
          </p:nvPr>
        </p:nvSpPr>
        <p:spPr>
          <a:noFill/>
        </p:spPr>
        <p:txBody>
          <a:bodyPr/>
          <a:lstStyle/>
          <a:p>
            <a:r>
              <a:rPr lang="en-US" dirty="0" smtClean="0"/>
              <a:t>14</a:t>
            </a:r>
            <a:endParaRPr lang="en-US" dirty="0"/>
          </a:p>
        </p:txBody>
      </p:sp>
      <p:sp>
        <p:nvSpPr>
          <p:cNvPr id="12" name="Content Placeholder 11"/>
          <p:cNvSpPr>
            <a:spLocks noGrp="1"/>
          </p:cNvSpPr>
          <p:nvPr>
            <p:ph sz="quarter" idx="1"/>
          </p:nvPr>
        </p:nvSpPr>
        <p:spPr>
          <a:xfrm>
            <a:off x="381000" y="2057400"/>
            <a:ext cx="3657600" cy="3429000"/>
          </a:xfrm>
        </p:spPr>
        <p:txBody>
          <a:bodyPr>
            <a:normAutofit/>
          </a:bodyPr>
          <a:lstStyle/>
          <a:p>
            <a:r>
              <a:rPr lang="en-US" sz="2800" dirty="0" smtClean="0"/>
              <a:t>Advisory Groups</a:t>
            </a:r>
          </a:p>
          <a:p>
            <a:r>
              <a:rPr lang="en-US" sz="2800" dirty="0" smtClean="0"/>
              <a:t>Associations</a:t>
            </a:r>
          </a:p>
          <a:p>
            <a:r>
              <a:rPr lang="en-US" sz="2800" dirty="0" smtClean="0"/>
              <a:t>Boards of Directors</a:t>
            </a:r>
          </a:p>
          <a:p>
            <a:r>
              <a:rPr lang="en-US" sz="2800" dirty="0" smtClean="0"/>
              <a:t>Coalitions</a:t>
            </a:r>
          </a:p>
          <a:p>
            <a:r>
              <a:rPr lang="en-US" sz="2800" dirty="0" smtClean="0"/>
              <a:t>Commissions</a:t>
            </a:r>
          </a:p>
        </p:txBody>
      </p:sp>
      <p:sp>
        <p:nvSpPr>
          <p:cNvPr id="13" name="Content Placeholder 12"/>
          <p:cNvSpPr>
            <a:spLocks noGrp="1"/>
          </p:cNvSpPr>
          <p:nvPr>
            <p:ph sz="quarter" idx="2"/>
          </p:nvPr>
        </p:nvSpPr>
        <p:spPr>
          <a:xfrm>
            <a:off x="4259943" y="2014764"/>
            <a:ext cx="3657600" cy="3657600"/>
          </a:xfrm>
        </p:spPr>
        <p:txBody>
          <a:bodyPr>
            <a:normAutofit/>
          </a:bodyPr>
          <a:lstStyle/>
          <a:p>
            <a:r>
              <a:rPr lang="en-US" sz="2800" dirty="0" smtClean="0"/>
              <a:t>Committees  </a:t>
            </a:r>
          </a:p>
          <a:p>
            <a:r>
              <a:rPr lang="en-US" sz="2800" dirty="0" smtClean="0"/>
              <a:t>Councils</a:t>
            </a:r>
          </a:p>
          <a:p>
            <a:r>
              <a:rPr lang="en-US" sz="2800" dirty="0" smtClean="0"/>
              <a:t>Task Forces, Ad Hoc Committees, Work Groups</a:t>
            </a:r>
          </a:p>
          <a:p>
            <a:pPr>
              <a:buNone/>
            </a:pPr>
            <a:endParaRPr lang="en-US" sz="2800" dirty="0" smtClean="0"/>
          </a:p>
        </p:txBody>
      </p:sp>
      <p:pic>
        <p:nvPicPr>
          <p:cNvPr id="8197" name="Picture 3"/>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8194" name="Object 4"/>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8220"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leadership graduates – Examples of participation:</a:t>
            </a:r>
            <a:endParaRPr lang="en-US" dirty="0"/>
          </a:p>
        </p:txBody>
      </p:sp>
      <p:sp>
        <p:nvSpPr>
          <p:cNvPr id="3" name="Content Placeholder 2"/>
          <p:cNvSpPr>
            <a:spLocks noGrp="1"/>
          </p:cNvSpPr>
          <p:nvPr>
            <p:ph sz="quarter" idx="1"/>
          </p:nvPr>
        </p:nvSpPr>
        <p:spPr>
          <a:xfrm>
            <a:off x="457200" y="1600200"/>
            <a:ext cx="7772400" cy="4873752"/>
          </a:xfrm>
        </p:spPr>
        <p:txBody>
          <a:bodyPr>
            <a:normAutofit fontScale="85000" lnSpcReduction="10000"/>
          </a:bodyPr>
          <a:lstStyle/>
          <a:p>
            <a:r>
              <a:rPr lang="en-US" dirty="0"/>
              <a:t>Alameda County Committee on Children with Special Needs</a:t>
            </a:r>
          </a:p>
          <a:p>
            <a:r>
              <a:rPr lang="en-US" dirty="0" smtClean="0"/>
              <a:t>CCS Alameda County Family Centered Care Committee</a:t>
            </a:r>
          </a:p>
          <a:p>
            <a:r>
              <a:rPr lang="en-US" dirty="0"/>
              <a:t>CCS Needs Assessment Family Subcommittee</a:t>
            </a:r>
          </a:p>
          <a:p>
            <a:r>
              <a:rPr lang="en-US" dirty="0"/>
              <a:t>Children’s Hospital Oakland Family </a:t>
            </a:r>
            <a:r>
              <a:rPr lang="en-US"/>
              <a:t>Advisory </a:t>
            </a:r>
            <a:r>
              <a:rPr lang="en-US" smtClean="0"/>
              <a:t>Council</a:t>
            </a:r>
            <a:endParaRPr lang="en-US" dirty="0"/>
          </a:p>
          <a:p>
            <a:r>
              <a:rPr lang="en-US" dirty="0"/>
              <a:t>Children’s Regional Integrated Service System</a:t>
            </a:r>
          </a:p>
          <a:p>
            <a:r>
              <a:rPr lang="en-US" dirty="0"/>
              <a:t>Head Start Policy Committee</a:t>
            </a:r>
          </a:p>
          <a:p>
            <a:r>
              <a:rPr lang="en-US" dirty="0"/>
              <a:t>High Risk Infant Interagency Council (SF County)</a:t>
            </a:r>
          </a:p>
          <a:p>
            <a:r>
              <a:rPr lang="en-US" dirty="0"/>
              <a:t>Kaiser Patient &amp; Family Centered Care Advisory Council</a:t>
            </a:r>
          </a:p>
          <a:p>
            <a:r>
              <a:rPr lang="en-US" dirty="0"/>
              <a:t>SF City &amp; County Fatherhood Initiative Workgroup</a:t>
            </a:r>
          </a:p>
          <a:p>
            <a:r>
              <a:rPr lang="en-US" dirty="0"/>
              <a:t>SELPA Community Advisory Committee (various counties)</a:t>
            </a:r>
          </a:p>
          <a:p>
            <a:r>
              <a:rPr lang="en-US" dirty="0"/>
              <a:t>Support for Families </a:t>
            </a:r>
            <a:r>
              <a:rPr lang="en-US" dirty="0" smtClean="0"/>
              <a:t>Board</a:t>
            </a:r>
          </a:p>
          <a:p>
            <a:r>
              <a:rPr lang="en-US" dirty="0" smtClean="0"/>
              <a:t>Title V CCS Needs Assessment Stakeholder Meeting</a:t>
            </a:r>
          </a:p>
          <a:p>
            <a:r>
              <a:rPr lang="en-US" dirty="0" smtClean="0"/>
              <a:t>UCSF Parent Advisory Committee</a:t>
            </a:r>
          </a:p>
        </p:txBody>
      </p:sp>
      <p:sp>
        <p:nvSpPr>
          <p:cNvPr id="4" name="Slide Number Placeholder 3"/>
          <p:cNvSpPr>
            <a:spLocks noGrp="1"/>
          </p:cNvSpPr>
          <p:nvPr>
            <p:ph type="sldNum" sz="quarter" idx="15"/>
          </p:nvPr>
        </p:nvSpPr>
        <p:spPr/>
        <p:txBody>
          <a:bodyPr/>
          <a:lstStyle/>
          <a:p>
            <a:pPr>
              <a:defRPr/>
            </a:pPr>
            <a:fld id="{30BF973D-DF14-405F-B303-8F78C38AB281}" type="slidenum">
              <a:rPr lang="en-US" smtClean="0"/>
              <a:pPr>
                <a:defRPr/>
              </a:pPr>
              <a:t>15</a:t>
            </a:fld>
            <a:endParaRPr lang="en-US"/>
          </a:p>
        </p:txBody>
      </p:sp>
    </p:spTree>
    <p:extLst>
      <p:ext uri="{BB962C8B-B14F-4D97-AF65-F5344CB8AC3E}">
        <p14:creationId xmlns:p14="http://schemas.microsoft.com/office/powerpoint/2010/main" val="814288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Plan for Success</a:t>
            </a:r>
            <a:endParaRPr lang="en-US" sz="4400" b="1" dirty="0"/>
          </a:p>
        </p:txBody>
      </p:sp>
      <p:sp>
        <p:nvSpPr>
          <p:cNvPr id="3" name="Slide Number Placeholder 2"/>
          <p:cNvSpPr>
            <a:spLocks noGrp="1"/>
          </p:cNvSpPr>
          <p:nvPr>
            <p:ph type="sldNum" sz="quarter" idx="12"/>
          </p:nvPr>
        </p:nvSpPr>
        <p:spPr/>
        <p:txBody>
          <a:bodyPr/>
          <a:lstStyle/>
          <a:p>
            <a:pPr>
              <a:defRPr/>
            </a:pPr>
            <a:fld id="{02BE6307-FD8C-4B3F-B64E-BD2689868C2E}"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808038"/>
          </a:xfrm>
        </p:spPr>
        <p:txBody>
          <a:bodyPr>
            <a:normAutofit/>
          </a:bodyPr>
          <a:lstStyle/>
          <a:p>
            <a:r>
              <a:rPr lang="en-US" sz="3600" b="1" dirty="0" smtClean="0"/>
              <a:t>What might be hard for me:</a:t>
            </a:r>
            <a:endParaRPr lang="en-US" sz="3600" b="1" dirty="0"/>
          </a:p>
        </p:txBody>
      </p:sp>
      <p:sp>
        <p:nvSpPr>
          <p:cNvPr id="3" name="Content Placeholder 2"/>
          <p:cNvSpPr>
            <a:spLocks noGrp="1"/>
          </p:cNvSpPr>
          <p:nvPr>
            <p:ph sz="quarter" idx="1"/>
          </p:nvPr>
        </p:nvSpPr>
        <p:spPr>
          <a:xfrm>
            <a:off x="1371600" y="1752600"/>
            <a:ext cx="7086600" cy="4648200"/>
          </a:xfrm>
        </p:spPr>
        <p:txBody>
          <a:bodyPr>
            <a:normAutofit/>
          </a:bodyPr>
          <a:lstStyle/>
          <a:p>
            <a:pPr>
              <a:spcAft>
                <a:spcPts val="600"/>
              </a:spcAft>
            </a:pPr>
            <a:r>
              <a:rPr lang="en-US" sz="2600" dirty="0" smtClean="0"/>
              <a:t>Not knowing what to expect</a:t>
            </a:r>
          </a:p>
          <a:p>
            <a:pPr>
              <a:spcAft>
                <a:spcPts val="600"/>
              </a:spcAft>
            </a:pPr>
            <a:r>
              <a:rPr lang="en-US" sz="2600" dirty="0" smtClean="0"/>
              <a:t>Being afraid of joining a committee / board</a:t>
            </a:r>
          </a:p>
          <a:p>
            <a:pPr>
              <a:spcAft>
                <a:spcPts val="600"/>
              </a:spcAft>
            </a:pPr>
            <a:r>
              <a:rPr lang="en-US" sz="2600" dirty="0" smtClean="0"/>
              <a:t>Feeling small/inexperienced</a:t>
            </a:r>
          </a:p>
          <a:p>
            <a:pPr>
              <a:spcAft>
                <a:spcPts val="600"/>
              </a:spcAft>
            </a:pPr>
            <a:r>
              <a:rPr lang="en-US" sz="2600" dirty="0" smtClean="0"/>
              <a:t>Not knowing how things work</a:t>
            </a:r>
          </a:p>
          <a:p>
            <a:pPr>
              <a:spcAft>
                <a:spcPts val="600"/>
              </a:spcAft>
            </a:pPr>
            <a:r>
              <a:rPr lang="en-US" sz="2600" dirty="0" smtClean="0"/>
              <a:t>Getting overcommitted</a:t>
            </a:r>
          </a:p>
          <a:p>
            <a:pPr>
              <a:spcAft>
                <a:spcPts val="600"/>
              </a:spcAft>
            </a:pPr>
            <a:r>
              <a:rPr lang="en-US" sz="2600" dirty="0" smtClean="0"/>
              <a:t>Managing logistics (child care, etc.)/personal needs</a:t>
            </a:r>
            <a:endParaRPr lang="en-US" sz="2600" dirty="0"/>
          </a:p>
        </p:txBody>
      </p:sp>
      <p:sp>
        <p:nvSpPr>
          <p:cNvPr id="4" name="Slide Number Placeholder 3"/>
          <p:cNvSpPr>
            <a:spLocks noGrp="1"/>
          </p:cNvSpPr>
          <p:nvPr>
            <p:ph type="sldNum" sz="quarter" idx="15"/>
          </p:nvPr>
        </p:nvSpPr>
        <p:spPr/>
        <p:txBody>
          <a:bodyPr/>
          <a:lstStyle/>
          <a:p>
            <a:pPr>
              <a:defRPr/>
            </a:pPr>
            <a:fld id="{30BF973D-DF14-405F-B303-8F78C38AB281}"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normAutofit/>
          </a:bodyPr>
          <a:lstStyle/>
          <a:p>
            <a:r>
              <a:rPr lang="en-US" sz="3400" b="1" dirty="0" smtClean="0"/>
              <a:t>Tips for Success</a:t>
            </a:r>
            <a:endParaRPr lang="en-US" sz="3400" b="1" dirty="0"/>
          </a:p>
        </p:txBody>
      </p:sp>
      <p:sp>
        <p:nvSpPr>
          <p:cNvPr id="3" name="Content Placeholder 2"/>
          <p:cNvSpPr>
            <a:spLocks noGrp="1"/>
          </p:cNvSpPr>
          <p:nvPr>
            <p:ph sz="quarter" idx="1"/>
          </p:nvPr>
        </p:nvSpPr>
        <p:spPr>
          <a:xfrm>
            <a:off x="457200" y="1371600"/>
            <a:ext cx="8229600" cy="4754563"/>
          </a:xfrm>
        </p:spPr>
        <p:txBody>
          <a:bodyPr>
            <a:normAutofit fontScale="92500" lnSpcReduction="10000"/>
          </a:bodyPr>
          <a:lstStyle/>
          <a:p>
            <a:pPr>
              <a:spcAft>
                <a:spcPts val="600"/>
              </a:spcAft>
            </a:pPr>
            <a:r>
              <a:rPr lang="en-US" dirty="0" smtClean="0"/>
              <a:t>Stay </a:t>
            </a:r>
            <a:r>
              <a:rPr lang="en-US" b="1" u="sng" dirty="0" smtClean="0"/>
              <a:t>organized</a:t>
            </a:r>
            <a:r>
              <a:rPr lang="en-US" dirty="0" smtClean="0"/>
              <a:t> – get a planner/datebook to keep track of meetings and deadlines.</a:t>
            </a:r>
          </a:p>
          <a:p>
            <a:pPr>
              <a:spcAft>
                <a:spcPts val="600"/>
              </a:spcAft>
            </a:pPr>
            <a:r>
              <a:rPr lang="en-US" dirty="0" smtClean="0"/>
              <a:t>Show up </a:t>
            </a:r>
            <a:r>
              <a:rPr lang="en-US" b="1" u="sng" dirty="0" smtClean="0"/>
              <a:t>prepared</a:t>
            </a:r>
            <a:r>
              <a:rPr lang="en-US" dirty="0" smtClean="0"/>
              <a:t>.</a:t>
            </a:r>
          </a:p>
          <a:p>
            <a:pPr>
              <a:spcAft>
                <a:spcPts val="600"/>
              </a:spcAft>
            </a:pPr>
            <a:r>
              <a:rPr lang="en-US" b="1" u="sng" dirty="0" smtClean="0"/>
              <a:t>Call</a:t>
            </a:r>
            <a:r>
              <a:rPr lang="en-US" dirty="0" smtClean="0"/>
              <a:t> to follow up or communicate with others if you have questions.</a:t>
            </a:r>
          </a:p>
          <a:p>
            <a:pPr>
              <a:spcAft>
                <a:spcPts val="600"/>
              </a:spcAft>
            </a:pPr>
            <a:r>
              <a:rPr lang="en-US" b="1" u="sng" dirty="0" smtClean="0"/>
              <a:t>Don’t expect </a:t>
            </a:r>
            <a:r>
              <a:rPr lang="en-US" dirty="0" smtClean="0"/>
              <a:t>to walk in a room full of diversity. Find out in advance what the make up of the group is.</a:t>
            </a:r>
          </a:p>
          <a:p>
            <a:pPr>
              <a:spcAft>
                <a:spcPts val="600"/>
              </a:spcAft>
            </a:pPr>
            <a:r>
              <a:rPr lang="en-US" dirty="0" smtClean="0"/>
              <a:t>Be </a:t>
            </a:r>
            <a:r>
              <a:rPr lang="en-US" b="1" u="sng" dirty="0" smtClean="0"/>
              <a:t>clear</a:t>
            </a:r>
            <a:r>
              <a:rPr lang="en-US" dirty="0" smtClean="0"/>
              <a:t> with what you can/cannot do and with what support you need.</a:t>
            </a:r>
          </a:p>
          <a:p>
            <a:pPr>
              <a:spcAft>
                <a:spcPts val="600"/>
              </a:spcAft>
            </a:pPr>
            <a:r>
              <a:rPr lang="en-US" dirty="0" smtClean="0"/>
              <a:t>Take </a:t>
            </a:r>
            <a:r>
              <a:rPr lang="en-US" b="1" u="sng" dirty="0" smtClean="0"/>
              <a:t>responsibility</a:t>
            </a:r>
            <a:r>
              <a:rPr lang="en-US" dirty="0" smtClean="0"/>
              <a:t> for your commitments and follow through.</a:t>
            </a:r>
          </a:p>
          <a:p>
            <a:pPr>
              <a:spcAft>
                <a:spcPts val="600"/>
              </a:spcAft>
            </a:pPr>
            <a:r>
              <a:rPr lang="en-US" dirty="0" smtClean="0"/>
              <a:t>Get involved slowly or at a </a:t>
            </a:r>
            <a:r>
              <a:rPr lang="en-US" b="1" u="sng" dirty="0" smtClean="0"/>
              <a:t>pace</a:t>
            </a:r>
            <a:r>
              <a:rPr lang="en-US" dirty="0" smtClean="0"/>
              <a:t> you are comfortable with.</a:t>
            </a:r>
          </a:p>
          <a:p>
            <a:endParaRPr lang="en-US" dirty="0"/>
          </a:p>
        </p:txBody>
      </p:sp>
      <p:sp>
        <p:nvSpPr>
          <p:cNvPr id="4" name="Slide Number Placeholder 3"/>
          <p:cNvSpPr>
            <a:spLocks noGrp="1"/>
          </p:cNvSpPr>
          <p:nvPr>
            <p:ph type="sldNum" sz="quarter" idx="15"/>
          </p:nvPr>
        </p:nvSpPr>
        <p:spPr/>
        <p:txBody>
          <a:bodyPr/>
          <a:lstStyle/>
          <a:p>
            <a:pPr>
              <a:defRPr/>
            </a:pPr>
            <a:fld id="{30BF973D-DF14-405F-B303-8F78C38AB281}"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6"/>
          <p:cNvSpPr>
            <a:spLocks noGrp="1" noChangeArrowheads="1"/>
          </p:cNvSpPr>
          <p:nvPr>
            <p:ph sz="quarter" idx="1"/>
          </p:nvPr>
        </p:nvSpPr>
        <p:spPr>
          <a:xfrm>
            <a:off x="457200" y="609600"/>
            <a:ext cx="8229600" cy="5562600"/>
          </a:xfrm>
        </p:spPr>
        <p:txBody>
          <a:bodyPr/>
          <a:lstStyle/>
          <a:p>
            <a:pPr algn="ctr" eaLnBrk="1" hangingPunct="1">
              <a:buFontTx/>
              <a:buNone/>
            </a:pPr>
            <a:r>
              <a:rPr lang="en-US" sz="3600" b="1" dirty="0" smtClean="0">
                <a:solidFill>
                  <a:schemeClr val="tx2"/>
                </a:solidFill>
              </a:rPr>
              <a:t>Plan for Success</a:t>
            </a:r>
          </a:p>
          <a:p>
            <a:pPr eaLnBrk="1" hangingPunct="1">
              <a:buFontTx/>
              <a:buNone/>
            </a:pPr>
            <a:endParaRPr lang="en-US" sz="3200" dirty="0" smtClean="0"/>
          </a:p>
          <a:p>
            <a:pPr eaLnBrk="1" hangingPunct="1"/>
            <a:r>
              <a:rPr lang="en-US" sz="3000" dirty="0" smtClean="0"/>
              <a:t>Are you ready to serve?</a:t>
            </a:r>
          </a:p>
          <a:p>
            <a:pPr eaLnBrk="1" hangingPunct="1">
              <a:buFontTx/>
              <a:buNone/>
            </a:pPr>
            <a:endParaRPr lang="en-US" sz="3000" dirty="0" smtClean="0"/>
          </a:p>
          <a:p>
            <a:pPr eaLnBrk="1" hangingPunct="1"/>
            <a:r>
              <a:rPr lang="en-US" sz="3000" dirty="0" smtClean="0"/>
              <a:t>What will you need to participate?</a:t>
            </a:r>
          </a:p>
          <a:p>
            <a:pPr eaLnBrk="1" hangingPunct="1">
              <a:buFontTx/>
              <a:buNone/>
            </a:pPr>
            <a:endParaRPr lang="en-US" sz="3000" dirty="0" smtClean="0"/>
          </a:p>
          <a:p>
            <a:pPr eaLnBrk="1" hangingPunct="1"/>
            <a:r>
              <a:rPr lang="en-US" sz="3000" dirty="0" smtClean="0"/>
              <a:t>How to be effective!</a:t>
            </a:r>
          </a:p>
        </p:txBody>
      </p:sp>
      <p:sp>
        <p:nvSpPr>
          <p:cNvPr id="9219" name="Slide Number Placeholder 5"/>
          <p:cNvSpPr>
            <a:spLocks noGrp="1"/>
          </p:cNvSpPr>
          <p:nvPr>
            <p:ph type="sldNum" sz="quarter" idx="15"/>
          </p:nvPr>
        </p:nvSpPr>
        <p:spPr>
          <a:noFill/>
        </p:spPr>
        <p:txBody>
          <a:bodyPr/>
          <a:lstStyle/>
          <a:p>
            <a:r>
              <a:rPr lang="en-US" dirty="0" smtClean="0"/>
              <a:t>18</a:t>
            </a:r>
            <a:endParaRPr lang="en-US" dirty="0"/>
          </a:p>
        </p:txBody>
      </p:sp>
      <p:pic>
        <p:nvPicPr>
          <p:cNvPr id="9222" name="Picture 7"/>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9218" name="Object 8"/>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9242"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736FB87-228B-4508-8FD0-4E33CF9F22F0}"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340" y="0"/>
            <a:ext cx="8820922" cy="1295400"/>
          </a:xfrm>
        </p:spPr>
        <p:txBody>
          <a:bodyPr>
            <a:noAutofit/>
          </a:bodyPr>
          <a:lstStyle/>
          <a:p>
            <a:pPr algn="ctr"/>
            <a:r>
              <a:rPr lang="en-US" sz="3400" b="1" dirty="0" smtClean="0"/>
              <a:t>Types of Decision-Making Strategies</a:t>
            </a:r>
            <a:endParaRPr lang="en-US" sz="3400" b="1" dirty="0"/>
          </a:p>
        </p:txBody>
      </p:sp>
      <p:sp>
        <p:nvSpPr>
          <p:cNvPr id="7" name="Content Placeholder 6"/>
          <p:cNvSpPr>
            <a:spLocks noGrp="1"/>
          </p:cNvSpPr>
          <p:nvPr>
            <p:ph sz="quarter" idx="1"/>
          </p:nvPr>
        </p:nvSpPr>
        <p:spPr>
          <a:xfrm>
            <a:off x="1600200" y="1600200"/>
            <a:ext cx="4495800" cy="4873752"/>
          </a:xfrm>
        </p:spPr>
        <p:txBody>
          <a:bodyPr/>
          <a:lstStyle/>
          <a:p>
            <a:endParaRPr lang="en-US" dirty="0" smtClean="0"/>
          </a:p>
          <a:p>
            <a:endParaRPr lang="en-US" dirty="0" smtClean="0"/>
          </a:p>
          <a:p>
            <a:pPr>
              <a:buFont typeface="Wingdings" pitchFamily="2" charset="2"/>
              <a:buChar char="Ø"/>
            </a:pPr>
            <a:r>
              <a:rPr lang="en-US" dirty="0" smtClean="0"/>
              <a:t> </a:t>
            </a:r>
            <a:r>
              <a:rPr lang="en-US" sz="3200" dirty="0" smtClean="0"/>
              <a:t>Majority Rules</a:t>
            </a:r>
            <a:endParaRPr lang="en-US" sz="3200" dirty="0"/>
          </a:p>
        </p:txBody>
      </p:sp>
      <p:sp>
        <p:nvSpPr>
          <p:cNvPr id="10243" name="Slide Number Placeholder 3"/>
          <p:cNvSpPr>
            <a:spLocks noGrp="1"/>
          </p:cNvSpPr>
          <p:nvPr>
            <p:ph type="sldNum" sz="quarter" idx="15"/>
          </p:nvPr>
        </p:nvSpPr>
        <p:spPr>
          <a:noFill/>
        </p:spPr>
        <p:txBody>
          <a:bodyPr/>
          <a:lstStyle/>
          <a:p>
            <a:r>
              <a:rPr lang="en-US" dirty="0" smtClean="0"/>
              <a:t>19</a:t>
            </a:r>
            <a:endParaRPr lang="en-US" dirty="0"/>
          </a:p>
        </p:txBody>
      </p:sp>
      <p:pic>
        <p:nvPicPr>
          <p:cNvPr id="10245"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0242"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0266"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4" descr="http://singlemindedwomen.com/wp/wp-content/uploads/2009/12/tug-o-war.jpg"/>
          <p:cNvPicPr>
            <a:picLocks noChangeAspect="1" noChangeArrowheads="1"/>
          </p:cNvPicPr>
          <p:nvPr/>
        </p:nvPicPr>
        <p:blipFill>
          <a:blip r:embed="rId7" cstate="print"/>
          <a:srcRect/>
          <a:stretch>
            <a:fillRect/>
          </a:stretch>
        </p:blipFill>
        <p:spPr bwMode="auto">
          <a:xfrm>
            <a:off x="2362200" y="3733800"/>
            <a:ext cx="4048125" cy="268605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8839200" cy="1219200"/>
          </a:xfrm>
        </p:spPr>
        <p:txBody>
          <a:bodyPr>
            <a:noAutofit/>
          </a:bodyPr>
          <a:lstStyle/>
          <a:p>
            <a:pPr algn="ctr"/>
            <a:r>
              <a:rPr lang="en-US" sz="3400" b="1" dirty="0" smtClean="0"/>
              <a:t>Types of Decision-Making Strategies</a:t>
            </a:r>
            <a:endParaRPr lang="en-US" sz="3400" b="1" dirty="0"/>
          </a:p>
        </p:txBody>
      </p:sp>
      <p:sp>
        <p:nvSpPr>
          <p:cNvPr id="7" name="Content Placeholder 6"/>
          <p:cNvSpPr>
            <a:spLocks noGrp="1"/>
          </p:cNvSpPr>
          <p:nvPr>
            <p:ph sz="quarter" idx="1"/>
          </p:nvPr>
        </p:nvSpPr>
        <p:spPr>
          <a:xfrm>
            <a:off x="1447800" y="1600200"/>
            <a:ext cx="5410200" cy="4873752"/>
          </a:xfrm>
        </p:spPr>
        <p:txBody>
          <a:bodyPr/>
          <a:lstStyle/>
          <a:p>
            <a:endParaRPr lang="en-US" dirty="0" smtClean="0"/>
          </a:p>
          <a:p>
            <a:pPr>
              <a:spcAft>
                <a:spcPts val="600"/>
              </a:spcAft>
              <a:buFont typeface="Wingdings" pitchFamily="2" charset="2"/>
              <a:buChar char="Ø"/>
            </a:pPr>
            <a:r>
              <a:rPr lang="en-US" sz="3200" dirty="0" smtClean="0"/>
              <a:t>Majority Rules</a:t>
            </a:r>
          </a:p>
          <a:p>
            <a:pPr>
              <a:spcAft>
                <a:spcPts val="600"/>
              </a:spcAft>
              <a:buFont typeface="Wingdings" pitchFamily="2" charset="2"/>
              <a:buChar char="Ø"/>
            </a:pPr>
            <a:r>
              <a:rPr lang="en-US" sz="3200" dirty="0" smtClean="0"/>
              <a:t>The Decision-Maker</a:t>
            </a:r>
          </a:p>
          <a:p>
            <a:pPr>
              <a:buNone/>
            </a:pPr>
            <a:endParaRPr lang="en-US" dirty="0"/>
          </a:p>
        </p:txBody>
      </p:sp>
      <p:sp>
        <p:nvSpPr>
          <p:cNvPr id="11267" name="Slide Number Placeholder 3"/>
          <p:cNvSpPr>
            <a:spLocks noGrp="1"/>
          </p:cNvSpPr>
          <p:nvPr>
            <p:ph type="sldNum" sz="quarter" idx="15"/>
          </p:nvPr>
        </p:nvSpPr>
        <p:spPr>
          <a:noFill/>
        </p:spPr>
        <p:txBody>
          <a:bodyPr/>
          <a:lstStyle/>
          <a:p>
            <a:r>
              <a:rPr lang="en-US" dirty="0" smtClean="0"/>
              <a:t>20</a:t>
            </a:r>
            <a:endParaRPr lang="en-US" dirty="0"/>
          </a:p>
        </p:txBody>
      </p:sp>
      <p:pic>
        <p:nvPicPr>
          <p:cNvPr id="11269"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1266"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1290"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268" name="Picture 4" descr="http://www.rechargelounge.com.au/wp-content/uploads/2009/04/decision-making.jpg"/>
          <p:cNvPicPr>
            <a:picLocks noChangeAspect="1" noChangeArrowheads="1"/>
          </p:cNvPicPr>
          <p:nvPr/>
        </p:nvPicPr>
        <p:blipFill>
          <a:blip r:embed="rId7" cstate="print"/>
          <a:srcRect/>
          <a:stretch>
            <a:fillRect/>
          </a:stretch>
        </p:blipFill>
        <p:spPr bwMode="auto">
          <a:xfrm>
            <a:off x="2438400" y="3810000"/>
            <a:ext cx="4086225" cy="2667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1626" y="19244"/>
            <a:ext cx="8991600" cy="1096962"/>
          </a:xfrm>
        </p:spPr>
        <p:txBody>
          <a:bodyPr>
            <a:noAutofit/>
          </a:bodyPr>
          <a:lstStyle/>
          <a:p>
            <a:r>
              <a:rPr lang="en-US" sz="3400" b="1" dirty="0" smtClean="0"/>
              <a:t>Types of Decision-Making Strategies</a:t>
            </a:r>
            <a:endParaRPr lang="en-US" sz="3400" b="1" dirty="0"/>
          </a:p>
        </p:txBody>
      </p:sp>
      <p:sp>
        <p:nvSpPr>
          <p:cNvPr id="7" name="Content Placeholder 6"/>
          <p:cNvSpPr>
            <a:spLocks noGrp="1"/>
          </p:cNvSpPr>
          <p:nvPr>
            <p:ph sz="quarter" idx="1"/>
          </p:nvPr>
        </p:nvSpPr>
        <p:spPr>
          <a:xfrm>
            <a:off x="457200" y="1905000"/>
            <a:ext cx="4419600" cy="2438400"/>
          </a:xfrm>
        </p:spPr>
        <p:txBody>
          <a:bodyPr>
            <a:normAutofit/>
          </a:bodyPr>
          <a:lstStyle/>
          <a:p>
            <a:pPr>
              <a:spcAft>
                <a:spcPts val="1200"/>
              </a:spcAft>
              <a:buFont typeface="Wingdings" pitchFamily="2" charset="2"/>
              <a:buChar char="Ø"/>
            </a:pPr>
            <a:r>
              <a:rPr lang="en-US" sz="2800" dirty="0" smtClean="0"/>
              <a:t>Majority Rules</a:t>
            </a:r>
          </a:p>
          <a:p>
            <a:pPr>
              <a:spcAft>
                <a:spcPts val="1200"/>
              </a:spcAft>
              <a:buFont typeface="Wingdings" pitchFamily="2" charset="2"/>
              <a:buChar char="Ø"/>
            </a:pPr>
            <a:r>
              <a:rPr lang="en-US" sz="2800" dirty="0" smtClean="0"/>
              <a:t>The Decision-Maker</a:t>
            </a:r>
          </a:p>
          <a:p>
            <a:pPr>
              <a:spcAft>
                <a:spcPts val="1200"/>
              </a:spcAft>
              <a:buFont typeface="Wingdings" pitchFamily="2" charset="2"/>
              <a:buChar char="Ø"/>
            </a:pPr>
            <a:r>
              <a:rPr lang="en-US" sz="2800" dirty="0" smtClean="0"/>
              <a:t>Consensus</a:t>
            </a:r>
            <a:endParaRPr lang="en-US" sz="2800" dirty="0"/>
          </a:p>
        </p:txBody>
      </p:sp>
      <p:sp>
        <p:nvSpPr>
          <p:cNvPr id="12291" name="Slide Number Placeholder 3"/>
          <p:cNvSpPr>
            <a:spLocks noGrp="1"/>
          </p:cNvSpPr>
          <p:nvPr>
            <p:ph type="sldNum" sz="quarter" idx="15"/>
          </p:nvPr>
        </p:nvSpPr>
        <p:spPr>
          <a:noFill/>
        </p:spPr>
        <p:txBody>
          <a:bodyPr/>
          <a:lstStyle/>
          <a:p>
            <a:r>
              <a:rPr lang="en-US" dirty="0" smtClean="0"/>
              <a:t>21</a:t>
            </a:r>
            <a:endParaRPr lang="en-US" dirty="0"/>
          </a:p>
        </p:txBody>
      </p:sp>
      <p:pic>
        <p:nvPicPr>
          <p:cNvPr id="12293"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2290"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2314"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2297" name="Picture 9" descr="http://sp.life123.com/bm.pix/effective-teamwork.s600x600.jpg"/>
          <p:cNvPicPr>
            <a:picLocks noChangeAspect="1" noChangeArrowheads="1"/>
          </p:cNvPicPr>
          <p:nvPr/>
        </p:nvPicPr>
        <p:blipFill>
          <a:blip r:embed="rId7" cstate="print"/>
          <a:srcRect/>
          <a:stretch>
            <a:fillRect/>
          </a:stretch>
        </p:blipFill>
        <p:spPr bwMode="auto">
          <a:xfrm>
            <a:off x="2514600" y="3810000"/>
            <a:ext cx="3933825" cy="277177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Slide (Hidden)</a:t>
            </a:r>
            <a:endParaRPr lang="en-US" dirty="0"/>
          </a:p>
        </p:txBody>
      </p:sp>
      <p:sp>
        <p:nvSpPr>
          <p:cNvPr id="3" name="Slide Number Placeholder 2"/>
          <p:cNvSpPr>
            <a:spLocks noGrp="1"/>
          </p:cNvSpPr>
          <p:nvPr>
            <p:ph type="sldNum" sz="quarter" idx="11"/>
          </p:nvPr>
        </p:nvSpPr>
        <p:spPr>
          <a:xfrm>
            <a:off x="6629400" y="6248400"/>
            <a:ext cx="2133600" cy="476250"/>
          </a:xfrm>
        </p:spPr>
        <p:txBody>
          <a:bodyPr/>
          <a:lstStyle/>
          <a:p>
            <a:pPr>
              <a:defRPr/>
            </a:pPr>
            <a:r>
              <a:rPr lang="en-US" dirty="0" smtClean="0"/>
              <a:t>6.21</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2"/>
          </p:nvPr>
        </p:nvSpPr>
        <p:spPr>
          <a:noFill/>
        </p:spPr>
        <p:txBody>
          <a:bodyPr/>
          <a:lstStyle/>
          <a:p>
            <a:r>
              <a:rPr lang="en-US" dirty="0" smtClean="0"/>
              <a:t>23</a:t>
            </a:r>
            <a:endParaRPr lang="en-US" dirty="0"/>
          </a:p>
        </p:txBody>
      </p:sp>
      <p:sp>
        <p:nvSpPr>
          <p:cNvPr id="13316" name="Text Box 2"/>
          <p:cNvSpPr txBox="1">
            <a:spLocks noChangeArrowheads="1"/>
          </p:cNvSpPr>
          <p:nvPr/>
        </p:nvSpPr>
        <p:spPr bwMode="auto">
          <a:xfrm>
            <a:off x="1524000" y="2514600"/>
            <a:ext cx="7620000" cy="1938992"/>
          </a:xfrm>
          <a:prstGeom prst="rect">
            <a:avLst/>
          </a:prstGeom>
          <a:noFill/>
          <a:ln w="9525">
            <a:noFill/>
            <a:miter lim="800000"/>
            <a:headEnd/>
            <a:tailEnd/>
          </a:ln>
        </p:spPr>
        <p:txBody>
          <a:bodyPr>
            <a:spAutoFit/>
          </a:bodyPr>
          <a:lstStyle/>
          <a:p>
            <a:pPr algn="ctr"/>
            <a:endParaRPr lang="en-US" sz="4000" b="1" dirty="0">
              <a:solidFill>
                <a:schemeClr val="tx2"/>
              </a:solidFill>
              <a:latin typeface="+mj-lt"/>
            </a:endParaRPr>
          </a:p>
          <a:p>
            <a:pPr algn="ctr"/>
            <a:endParaRPr lang="en-US" sz="4000" b="1" dirty="0">
              <a:solidFill>
                <a:schemeClr val="tx2"/>
              </a:solidFill>
              <a:latin typeface="+mj-lt"/>
            </a:endParaRPr>
          </a:p>
          <a:p>
            <a:pPr algn="ctr"/>
            <a:r>
              <a:rPr lang="en-US" sz="4000" b="1" dirty="0" smtClean="0">
                <a:solidFill>
                  <a:schemeClr val="tx2"/>
                </a:solidFill>
                <a:latin typeface="+mj-lt"/>
              </a:rPr>
              <a:t>Rules for Participation</a:t>
            </a:r>
            <a:endParaRPr lang="en-US" sz="4000" b="1" dirty="0">
              <a:solidFill>
                <a:schemeClr val="tx2"/>
              </a:solidFill>
              <a:latin typeface="+mj-lt"/>
            </a:endParaRPr>
          </a:p>
        </p:txBody>
      </p:sp>
      <p:pic>
        <p:nvPicPr>
          <p:cNvPr id="13317" name="Picture 3"/>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3314" name="Object 4"/>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3337" name="Microsoft WordArt 3.2" r:id="rId5" imgW="2305412" imgH="551672" progId="">
                  <p:embed/>
                </p:oleObj>
              </mc:Choice>
              <mc:Fallback>
                <p:oleObj name="Microsoft WordArt 3.2" r:id="rId5" imgW="2305412" imgH="551672"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3"/>
          <p:cNvSpPr>
            <a:spLocks noGrp="1"/>
          </p:cNvSpPr>
          <p:nvPr>
            <p:ph type="sldNum" sz="quarter" idx="12"/>
          </p:nvPr>
        </p:nvSpPr>
        <p:spPr>
          <a:noFill/>
        </p:spPr>
        <p:txBody>
          <a:bodyPr/>
          <a:lstStyle/>
          <a:p>
            <a:r>
              <a:rPr lang="en-US" dirty="0" smtClean="0"/>
              <a:t>24</a:t>
            </a:r>
            <a:endParaRPr lang="en-US" dirty="0"/>
          </a:p>
        </p:txBody>
      </p:sp>
      <p:sp>
        <p:nvSpPr>
          <p:cNvPr id="14340" name="Text Box 4"/>
          <p:cNvSpPr txBox="1">
            <a:spLocks noChangeArrowheads="1"/>
          </p:cNvSpPr>
          <p:nvPr/>
        </p:nvSpPr>
        <p:spPr bwMode="auto">
          <a:xfrm>
            <a:off x="914400" y="1219200"/>
            <a:ext cx="7239000" cy="2246769"/>
          </a:xfrm>
          <a:prstGeom prst="rect">
            <a:avLst/>
          </a:prstGeom>
          <a:noFill/>
          <a:ln w="9525">
            <a:noFill/>
            <a:miter lim="800000"/>
            <a:headEnd/>
            <a:tailEnd/>
          </a:ln>
        </p:spPr>
        <p:txBody>
          <a:bodyPr>
            <a:spAutoFit/>
          </a:bodyPr>
          <a:lstStyle/>
          <a:p>
            <a:pPr algn="ctr">
              <a:spcBef>
                <a:spcPct val="50000"/>
              </a:spcBef>
            </a:pPr>
            <a:endParaRPr lang="en-US" sz="4000" b="1" dirty="0">
              <a:solidFill>
                <a:schemeClr val="tx2"/>
              </a:solidFill>
              <a:latin typeface="+mn-lt"/>
            </a:endParaRPr>
          </a:p>
          <a:p>
            <a:pPr algn="ctr">
              <a:spcBef>
                <a:spcPct val="50000"/>
              </a:spcBef>
            </a:pPr>
            <a:r>
              <a:rPr lang="en-US" sz="4000" b="1" dirty="0">
                <a:solidFill>
                  <a:schemeClr val="tx2"/>
                </a:solidFill>
                <a:latin typeface="+mn-lt"/>
              </a:rPr>
              <a:t>Parliamentary Procedure: </a:t>
            </a:r>
            <a:r>
              <a:rPr lang="en-US" sz="3600" b="1" dirty="0">
                <a:solidFill>
                  <a:schemeClr val="tx2"/>
                </a:solidFill>
                <a:latin typeface="+mn-lt"/>
              </a:rPr>
              <a:t>Its Purpose </a:t>
            </a:r>
            <a:r>
              <a:rPr lang="en-US" sz="3600" b="1" dirty="0" smtClean="0">
                <a:solidFill>
                  <a:schemeClr val="tx2"/>
                </a:solidFill>
                <a:latin typeface="+mn-lt"/>
              </a:rPr>
              <a:t>and </a:t>
            </a:r>
            <a:r>
              <a:rPr lang="en-US" sz="3600" b="1" dirty="0">
                <a:solidFill>
                  <a:schemeClr val="tx2"/>
                </a:solidFill>
                <a:latin typeface="+mn-lt"/>
              </a:rPr>
              <a:t>Use</a:t>
            </a:r>
          </a:p>
        </p:txBody>
      </p:sp>
      <p:pic>
        <p:nvPicPr>
          <p:cNvPr id="14341"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4338"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4362"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 name="Picture 1"/>
          <p:cNvPicPr>
            <a:picLocks noChangeAspect="1"/>
          </p:cNvPicPr>
          <p:nvPr/>
        </p:nvPicPr>
        <p:blipFill>
          <a:blip r:embed="rId7"/>
          <a:stretch>
            <a:fillRect/>
          </a:stretch>
        </p:blipFill>
        <p:spPr>
          <a:xfrm>
            <a:off x="2667000" y="3580717"/>
            <a:ext cx="3600913" cy="2685427"/>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a:noFill/>
        </p:spPr>
        <p:txBody>
          <a:bodyPr/>
          <a:lstStyle/>
          <a:p>
            <a:r>
              <a:rPr lang="en-US" dirty="0" smtClean="0"/>
              <a:t>25</a:t>
            </a:r>
            <a:endParaRPr lang="en-US" dirty="0"/>
          </a:p>
        </p:txBody>
      </p:sp>
      <p:sp>
        <p:nvSpPr>
          <p:cNvPr id="15364" name="Text Box 4"/>
          <p:cNvSpPr txBox="1">
            <a:spLocks noChangeArrowheads="1"/>
          </p:cNvSpPr>
          <p:nvPr/>
        </p:nvSpPr>
        <p:spPr bwMode="auto">
          <a:xfrm>
            <a:off x="838200" y="1295400"/>
            <a:ext cx="7086600" cy="2246769"/>
          </a:xfrm>
          <a:prstGeom prst="rect">
            <a:avLst/>
          </a:prstGeom>
          <a:noFill/>
          <a:ln w="9525">
            <a:noFill/>
            <a:miter lim="800000"/>
            <a:headEnd/>
            <a:tailEnd/>
          </a:ln>
        </p:spPr>
        <p:txBody>
          <a:bodyPr>
            <a:spAutoFit/>
          </a:bodyPr>
          <a:lstStyle/>
          <a:p>
            <a:pPr algn="ctr">
              <a:spcBef>
                <a:spcPct val="50000"/>
              </a:spcBef>
            </a:pPr>
            <a:endParaRPr lang="en-US" sz="4000" b="1" dirty="0">
              <a:solidFill>
                <a:schemeClr val="tx2"/>
              </a:solidFill>
              <a:latin typeface="+mn-lt"/>
            </a:endParaRPr>
          </a:p>
          <a:p>
            <a:pPr algn="ctr">
              <a:spcBef>
                <a:spcPct val="50000"/>
              </a:spcBef>
            </a:pPr>
            <a:r>
              <a:rPr lang="en-US" sz="4000" b="1" dirty="0">
                <a:solidFill>
                  <a:schemeClr val="tx2"/>
                </a:solidFill>
                <a:latin typeface="+mn-lt"/>
              </a:rPr>
              <a:t>General Principles Of Parliamentary Procedure</a:t>
            </a:r>
          </a:p>
        </p:txBody>
      </p:sp>
      <p:pic>
        <p:nvPicPr>
          <p:cNvPr id="15365"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5362"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5385" name="Microsoft WordArt 3.2" r:id="rId5" imgW="2305412" imgH="551672" progId="">
                  <p:embed/>
                </p:oleObj>
              </mc:Choice>
              <mc:Fallback>
                <p:oleObj name="Microsoft WordArt 3.2" r:id="rId5" imgW="2305412" imgH="551672"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3"/>
          <p:cNvSpPr>
            <a:spLocks noGrp="1"/>
          </p:cNvSpPr>
          <p:nvPr>
            <p:ph type="sldNum" sz="quarter" idx="12"/>
          </p:nvPr>
        </p:nvSpPr>
        <p:spPr>
          <a:noFill/>
        </p:spPr>
        <p:txBody>
          <a:bodyPr/>
          <a:lstStyle/>
          <a:p>
            <a:r>
              <a:rPr lang="en-US" dirty="0" smtClean="0"/>
              <a:t>26</a:t>
            </a:r>
            <a:endParaRPr lang="en-US" dirty="0"/>
          </a:p>
        </p:txBody>
      </p:sp>
      <p:sp>
        <p:nvSpPr>
          <p:cNvPr id="16388" name="Text Box 4"/>
          <p:cNvSpPr txBox="1">
            <a:spLocks noChangeArrowheads="1"/>
          </p:cNvSpPr>
          <p:nvPr/>
        </p:nvSpPr>
        <p:spPr bwMode="auto">
          <a:xfrm>
            <a:off x="762000" y="2438400"/>
            <a:ext cx="7620000" cy="707886"/>
          </a:xfrm>
          <a:prstGeom prst="rect">
            <a:avLst/>
          </a:prstGeom>
          <a:noFill/>
          <a:ln w="9525">
            <a:noFill/>
            <a:miter lim="800000"/>
            <a:headEnd/>
            <a:tailEnd/>
          </a:ln>
        </p:spPr>
        <p:txBody>
          <a:bodyPr>
            <a:spAutoFit/>
          </a:bodyPr>
          <a:lstStyle/>
          <a:p>
            <a:pPr algn="ctr">
              <a:spcBef>
                <a:spcPct val="50000"/>
              </a:spcBef>
            </a:pPr>
            <a:r>
              <a:rPr lang="en-US" sz="4000" b="1" dirty="0">
                <a:solidFill>
                  <a:schemeClr val="tx2"/>
                </a:solidFill>
                <a:latin typeface="+mn-lt"/>
              </a:rPr>
              <a:t>Parliamentary Terms </a:t>
            </a:r>
          </a:p>
        </p:txBody>
      </p:sp>
      <p:pic>
        <p:nvPicPr>
          <p:cNvPr id="16389"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6386"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6409" name="Microsoft WordArt 3.2" r:id="rId5" imgW="2305412" imgH="551672" progId="">
                  <p:embed/>
                </p:oleObj>
              </mc:Choice>
              <mc:Fallback>
                <p:oleObj name="Microsoft WordArt 3.2" r:id="rId5" imgW="2305412" imgH="551672"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p:cNvSpPr>
            <a:spLocks noGrp="1"/>
          </p:cNvSpPr>
          <p:nvPr>
            <p:ph type="sldNum" sz="quarter" idx="12"/>
          </p:nvPr>
        </p:nvSpPr>
        <p:spPr>
          <a:noFill/>
        </p:spPr>
        <p:txBody>
          <a:bodyPr/>
          <a:lstStyle/>
          <a:p>
            <a:r>
              <a:rPr lang="en-US" dirty="0" smtClean="0"/>
              <a:t>27</a:t>
            </a:r>
            <a:endParaRPr lang="en-US" dirty="0"/>
          </a:p>
        </p:txBody>
      </p:sp>
      <p:sp>
        <p:nvSpPr>
          <p:cNvPr id="17412" name="Text Box 4"/>
          <p:cNvSpPr txBox="1">
            <a:spLocks noChangeArrowheads="1"/>
          </p:cNvSpPr>
          <p:nvPr/>
        </p:nvSpPr>
        <p:spPr bwMode="auto">
          <a:xfrm>
            <a:off x="609600" y="533400"/>
            <a:ext cx="7467600" cy="5638800"/>
          </a:xfrm>
          <a:prstGeom prst="rect">
            <a:avLst/>
          </a:prstGeom>
          <a:noFill/>
          <a:ln w="9525">
            <a:noFill/>
            <a:miter lim="800000"/>
            <a:headEnd/>
            <a:tailEnd/>
          </a:ln>
        </p:spPr>
        <p:txBody>
          <a:bodyPr wrap="square">
            <a:spAutoFit/>
          </a:bodyPr>
          <a:lstStyle/>
          <a:p>
            <a:pPr>
              <a:spcBef>
                <a:spcPct val="50000"/>
              </a:spcBef>
            </a:pPr>
            <a:r>
              <a:rPr lang="en-US" sz="3600" b="1" dirty="0">
                <a:solidFill>
                  <a:schemeClr val="tx2"/>
                </a:solidFill>
                <a:latin typeface="+mn-lt"/>
              </a:rPr>
              <a:t>Standard Agenda</a:t>
            </a:r>
          </a:p>
          <a:p>
            <a:pPr algn="ctr">
              <a:spcBef>
                <a:spcPct val="50000"/>
              </a:spcBef>
            </a:pPr>
            <a:endParaRPr lang="en-US" sz="1000" b="1" dirty="0" smtClean="0">
              <a:latin typeface="+mn-lt"/>
            </a:endParaRPr>
          </a:p>
          <a:p>
            <a:pPr algn="ctr">
              <a:spcBef>
                <a:spcPct val="50000"/>
              </a:spcBef>
            </a:pPr>
            <a:endParaRPr lang="en-US" sz="1000" b="1" dirty="0">
              <a:latin typeface="+mn-lt"/>
            </a:endParaRPr>
          </a:p>
          <a:p>
            <a:pPr lvl="1">
              <a:spcAft>
                <a:spcPts val="600"/>
              </a:spcAft>
              <a:buFontTx/>
              <a:buChar char="•"/>
            </a:pPr>
            <a:r>
              <a:rPr lang="en-US" sz="2800" dirty="0">
                <a:latin typeface="+mn-lt"/>
              </a:rPr>
              <a:t>  Call to order </a:t>
            </a:r>
          </a:p>
          <a:p>
            <a:pPr lvl="1">
              <a:spcAft>
                <a:spcPts val="600"/>
              </a:spcAft>
              <a:buFontTx/>
              <a:buChar char="•"/>
            </a:pPr>
            <a:r>
              <a:rPr lang="en-US" sz="2800" dirty="0">
                <a:latin typeface="+mn-lt"/>
              </a:rPr>
              <a:t>  Reading and approval of minutes </a:t>
            </a:r>
          </a:p>
          <a:p>
            <a:pPr marL="865188" lvl="1" indent="-407988">
              <a:spcAft>
                <a:spcPts val="600"/>
              </a:spcAft>
              <a:buFontTx/>
              <a:buChar char="•"/>
            </a:pPr>
            <a:r>
              <a:rPr lang="en-US" sz="2800" dirty="0" smtClean="0">
                <a:latin typeface="+mn-lt"/>
              </a:rPr>
              <a:t>Reports </a:t>
            </a:r>
            <a:r>
              <a:rPr lang="en-US" sz="2800" dirty="0">
                <a:latin typeface="+mn-lt"/>
              </a:rPr>
              <a:t>of officers and standing</a:t>
            </a:r>
          </a:p>
          <a:p>
            <a:pPr marL="865188" lvl="1" indent="-407988">
              <a:spcAft>
                <a:spcPts val="600"/>
              </a:spcAft>
            </a:pPr>
            <a:r>
              <a:rPr lang="en-US" sz="2800" dirty="0">
                <a:latin typeface="+mn-lt"/>
              </a:rPr>
              <a:t>   </a:t>
            </a:r>
            <a:r>
              <a:rPr lang="en-US" sz="2800" dirty="0" smtClean="0">
                <a:latin typeface="+mn-lt"/>
              </a:rPr>
              <a:t> committees</a:t>
            </a:r>
            <a:endParaRPr lang="en-US" sz="2800" dirty="0">
              <a:latin typeface="+mn-lt"/>
            </a:endParaRPr>
          </a:p>
          <a:p>
            <a:pPr lvl="1">
              <a:spcAft>
                <a:spcPts val="600"/>
              </a:spcAft>
              <a:buFontTx/>
              <a:buChar char="•"/>
            </a:pPr>
            <a:r>
              <a:rPr lang="en-US" sz="2800" dirty="0">
                <a:latin typeface="+mn-lt"/>
              </a:rPr>
              <a:t>  Reports of ad hoc committees </a:t>
            </a:r>
          </a:p>
          <a:p>
            <a:pPr lvl="1">
              <a:spcAft>
                <a:spcPts val="600"/>
              </a:spcAft>
              <a:buFontTx/>
              <a:buChar char="•"/>
            </a:pPr>
            <a:r>
              <a:rPr lang="en-US" sz="2800" dirty="0">
                <a:latin typeface="+mn-lt"/>
              </a:rPr>
              <a:t>  Unfinished business </a:t>
            </a:r>
          </a:p>
          <a:p>
            <a:pPr lvl="1">
              <a:spcAft>
                <a:spcPts val="600"/>
              </a:spcAft>
              <a:buFontTx/>
              <a:buChar char="•"/>
            </a:pPr>
            <a:r>
              <a:rPr lang="en-US" sz="2800" dirty="0">
                <a:latin typeface="+mn-lt"/>
              </a:rPr>
              <a:t>  New business </a:t>
            </a:r>
          </a:p>
          <a:p>
            <a:pPr lvl="1">
              <a:spcAft>
                <a:spcPts val="600"/>
              </a:spcAft>
              <a:buFontTx/>
              <a:buChar char="•"/>
            </a:pPr>
            <a:r>
              <a:rPr lang="en-US" sz="2800" dirty="0">
                <a:latin typeface="+mn-lt"/>
              </a:rPr>
              <a:t>  Announcements </a:t>
            </a:r>
          </a:p>
          <a:p>
            <a:pPr lvl="1">
              <a:spcAft>
                <a:spcPts val="600"/>
              </a:spcAft>
              <a:buFontTx/>
              <a:buChar char="•"/>
            </a:pPr>
            <a:r>
              <a:rPr lang="en-US" sz="2800" dirty="0">
                <a:latin typeface="+mn-lt"/>
              </a:rPr>
              <a:t>  Adjournment </a:t>
            </a:r>
          </a:p>
        </p:txBody>
      </p:sp>
      <p:pic>
        <p:nvPicPr>
          <p:cNvPr id="17413"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7410"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7434"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3"/>
          <p:cNvSpPr>
            <a:spLocks noGrp="1"/>
          </p:cNvSpPr>
          <p:nvPr>
            <p:ph type="sldNum" sz="quarter" idx="12"/>
          </p:nvPr>
        </p:nvSpPr>
        <p:spPr>
          <a:noFill/>
        </p:spPr>
        <p:txBody>
          <a:bodyPr/>
          <a:lstStyle/>
          <a:p>
            <a:r>
              <a:rPr lang="en-US" dirty="0" smtClean="0"/>
              <a:t>28</a:t>
            </a:r>
            <a:endParaRPr lang="en-US" dirty="0"/>
          </a:p>
        </p:txBody>
      </p:sp>
      <p:sp>
        <p:nvSpPr>
          <p:cNvPr id="18436" name="Text Box 4"/>
          <p:cNvSpPr txBox="1">
            <a:spLocks noChangeArrowheads="1"/>
          </p:cNvSpPr>
          <p:nvPr/>
        </p:nvSpPr>
        <p:spPr bwMode="auto">
          <a:xfrm>
            <a:off x="685800" y="2209800"/>
            <a:ext cx="7696200" cy="2554545"/>
          </a:xfrm>
          <a:prstGeom prst="rect">
            <a:avLst/>
          </a:prstGeom>
          <a:noFill/>
          <a:ln w="9525">
            <a:noFill/>
            <a:miter lim="800000"/>
            <a:headEnd/>
            <a:tailEnd/>
          </a:ln>
        </p:spPr>
        <p:txBody>
          <a:bodyPr>
            <a:spAutoFit/>
          </a:bodyPr>
          <a:lstStyle/>
          <a:p>
            <a:pPr marL="342900" indent="-342900" algn="ctr"/>
            <a:endParaRPr lang="en-US" sz="4000" b="1" dirty="0">
              <a:solidFill>
                <a:schemeClr val="tx2"/>
              </a:solidFill>
              <a:latin typeface="+mn-lt"/>
            </a:endParaRPr>
          </a:p>
          <a:p>
            <a:pPr marL="342900" indent="-342900" algn="ctr"/>
            <a:r>
              <a:rPr lang="en-US" sz="4000" b="1" dirty="0">
                <a:solidFill>
                  <a:schemeClr val="tx2"/>
                </a:solidFill>
                <a:latin typeface="+mn-lt"/>
              </a:rPr>
              <a:t>Summary Of Steps In Handling A Motion</a:t>
            </a:r>
          </a:p>
          <a:p>
            <a:pPr marL="342900" indent="-342900"/>
            <a:endParaRPr lang="en-US" sz="4000" b="1" dirty="0">
              <a:solidFill>
                <a:schemeClr val="tx2"/>
              </a:solidFill>
              <a:latin typeface="+mn-lt"/>
            </a:endParaRPr>
          </a:p>
        </p:txBody>
      </p:sp>
      <p:pic>
        <p:nvPicPr>
          <p:cNvPr id="18437"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8434"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8457" name="Microsoft WordArt 3.2" r:id="rId5" imgW="2305412" imgH="551672" progId="">
                  <p:embed/>
                </p:oleObj>
              </mc:Choice>
              <mc:Fallback>
                <p:oleObj name="Microsoft WordArt 3.2" r:id="rId5" imgW="2305412" imgH="551672"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Homework Review</a:t>
            </a:r>
            <a:endParaRPr lang="en-US" sz="4000" b="1" dirty="0"/>
          </a:p>
        </p:txBody>
      </p:sp>
      <p:sp>
        <p:nvSpPr>
          <p:cNvPr id="3" name="Slide Number Placeholder 2"/>
          <p:cNvSpPr>
            <a:spLocks noGrp="1"/>
          </p:cNvSpPr>
          <p:nvPr>
            <p:ph type="sldNum" sz="quarter" idx="12"/>
          </p:nvPr>
        </p:nvSpPr>
        <p:spPr/>
        <p:txBody>
          <a:bodyPr>
            <a:normAutofit/>
          </a:bodyPr>
          <a:lstStyle/>
          <a:p>
            <a:pPr>
              <a:defRPr/>
            </a:pPr>
            <a:fld id="{02BE6307-FD8C-4B3F-B64E-BD2689868C2E}"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2"/>
          </p:nvPr>
        </p:nvSpPr>
        <p:spPr>
          <a:noFill/>
        </p:spPr>
        <p:txBody>
          <a:bodyPr/>
          <a:lstStyle/>
          <a:p>
            <a:r>
              <a:rPr lang="en-US" dirty="0" smtClean="0"/>
              <a:t>29</a:t>
            </a:r>
            <a:endParaRPr lang="en-US" dirty="0"/>
          </a:p>
        </p:txBody>
      </p:sp>
      <p:sp>
        <p:nvSpPr>
          <p:cNvPr id="19460" name="Text Box 4"/>
          <p:cNvSpPr txBox="1">
            <a:spLocks noChangeArrowheads="1"/>
          </p:cNvSpPr>
          <p:nvPr/>
        </p:nvSpPr>
        <p:spPr bwMode="auto">
          <a:xfrm>
            <a:off x="1371600" y="3733800"/>
            <a:ext cx="7315200" cy="769441"/>
          </a:xfrm>
          <a:prstGeom prst="rect">
            <a:avLst/>
          </a:prstGeom>
          <a:noFill/>
          <a:ln w="9525">
            <a:noFill/>
            <a:miter lim="800000"/>
            <a:headEnd/>
            <a:tailEnd/>
          </a:ln>
        </p:spPr>
        <p:txBody>
          <a:bodyPr>
            <a:spAutoFit/>
          </a:bodyPr>
          <a:lstStyle/>
          <a:p>
            <a:pPr algn="ctr">
              <a:spcBef>
                <a:spcPct val="50000"/>
              </a:spcBef>
            </a:pPr>
            <a:r>
              <a:rPr lang="en-US" sz="4400" b="1" dirty="0" smtClean="0">
                <a:solidFill>
                  <a:schemeClr val="tx2"/>
                </a:solidFill>
                <a:latin typeface="+mn-lt"/>
              </a:rPr>
              <a:t>Chapter 6 Review</a:t>
            </a:r>
            <a:endParaRPr lang="en-US" sz="4400" b="1" dirty="0">
              <a:solidFill>
                <a:schemeClr val="tx2"/>
              </a:solidFill>
              <a:latin typeface="+mn-lt"/>
            </a:endParaRPr>
          </a:p>
        </p:txBody>
      </p:sp>
      <p:pic>
        <p:nvPicPr>
          <p:cNvPr id="19461" name="Picture 5"/>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9458" name="Object 6"/>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9482"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Homework</a:t>
            </a:r>
            <a:endParaRPr lang="en-US" sz="3600" b="1" dirty="0"/>
          </a:p>
        </p:txBody>
      </p:sp>
      <p:sp>
        <p:nvSpPr>
          <p:cNvPr id="3" name="Content Placeholder 2"/>
          <p:cNvSpPr>
            <a:spLocks noGrp="1"/>
          </p:cNvSpPr>
          <p:nvPr>
            <p:ph sz="quarter" idx="1"/>
          </p:nvPr>
        </p:nvSpPr>
        <p:spPr/>
        <p:txBody>
          <a:bodyPr/>
          <a:lstStyle/>
          <a:p>
            <a:endParaRPr lang="en-US" dirty="0" smtClean="0"/>
          </a:p>
          <a:p>
            <a:pPr>
              <a:spcAft>
                <a:spcPts val="600"/>
              </a:spcAft>
            </a:pPr>
            <a:r>
              <a:rPr lang="en-US" sz="3000" dirty="0" smtClean="0"/>
              <a:t>Contact Worksheet</a:t>
            </a:r>
          </a:p>
          <a:p>
            <a:pPr>
              <a:spcAft>
                <a:spcPts val="600"/>
              </a:spcAft>
            </a:pPr>
            <a:r>
              <a:rPr lang="en-US" sz="3000" dirty="0" smtClean="0"/>
              <a:t>Finish/Revise Action Plan Template</a:t>
            </a:r>
          </a:p>
          <a:p>
            <a:pPr>
              <a:spcAft>
                <a:spcPts val="600"/>
              </a:spcAft>
            </a:pPr>
            <a:r>
              <a:rPr lang="en-US" sz="3000" dirty="0" smtClean="0"/>
              <a:t>Research Guests for Next Class</a:t>
            </a:r>
          </a:p>
          <a:p>
            <a:pPr>
              <a:buNone/>
            </a:pPr>
            <a:endParaRPr lang="en-US" sz="3000" dirty="0" smtClean="0"/>
          </a:p>
          <a:p>
            <a:pPr>
              <a:buFont typeface="Wingdings" pitchFamily="2" charset="2"/>
              <a:buChar char="Ø"/>
            </a:pPr>
            <a:r>
              <a:rPr lang="en-US" sz="3000" dirty="0" smtClean="0"/>
              <a:t> </a:t>
            </a:r>
            <a:r>
              <a:rPr lang="en-US" sz="3000" u="sng" dirty="0" smtClean="0"/>
              <a:t>Plan Final Celebration!</a:t>
            </a:r>
            <a:endParaRPr lang="en-US" sz="3000" u="sng" dirty="0"/>
          </a:p>
        </p:txBody>
      </p:sp>
      <p:sp>
        <p:nvSpPr>
          <p:cNvPr id="4" name="Slide Number Placeholder 3"/>
          <p:cNvSpPr>
            <a:spLocks noGrp="1"/>
          </p:cNvSpPr>
          <p:nvPr>
            <p:ph type="sldNum" sz="quarter" idx="15"/>
          </p:nvPr>
        </p:nvSpPr>
        <p:spPr/>
        <p:txBody>
          <a:bodyPr/>
          <a:lstStyle/>
          <a:p>
            <a:pPr>
              <a:defRPr/>
            </a:pPr>
            <a:r>
              <a:rPr lang="en-US" dirty="0" smtClean="0"/>
              <a:t>30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2209800" y="533400"/>
            <a:ext cx="6172200" cy="1062990"/>
          </a:xfrm>
        </p:spPr>
        <p:txBody>
          <a:bodyPr>
            <a:normAutofit/>
          </a:bodyPr>
          <a:lstStyle/>
          <a:p>
            <a:pPr eaLnBrk="1" hangingPunct="1"/>
            <a:r>
              <a:rPr lang="en-US" sz="4000" dirty="0" smtClean="0"/>
              <a:t>Evaluation</a:t>
            </a:r>
          </a:p>
        </p:txBody>
      </p:sp>
      <p:sp>
        <p:nvSpPr>
          <p:cNvPr id="22533" name="Rectangle 3"/>
          <p:cNvSpPr>
            <a:spLocks noGrp="1" noChangeArrowheads="1"/>
          </p:cNvSpPr>
          <p:nvPr>
            <p:ph type="body" idx="1"/>
          </p:nvPr>
        </p:nvSpPr>
        <p:spPr>
          <a:xfrm>
            <a:off x="2667000" y="1905000"/>
            <a:ext cx="6172200" cy="4476750"/>
          </a:xfrm>
        </p:spPr>
        <p:txBody>
          <a:bodyPr>
            <a:normAutofit/>
          </a:bodyPr>
          <a:lstStyle/>
          <a:p>
            <a:pPr eaLnBrk="1" hangingPunct="1">
              <a:spcAft>
                <a:spcPts val="600"/>
              </a:spcAft>
              <a:buFont typeface="Wingdings 3" pitchFamily="18" charset="2"/>
              <a:buChar char=""/>
            </a:pPr>
            <a:r>
              <a:rPr lang="en-US" sz="3200" dirty="0" smtClean="0">
                <a:sym typeface="Wingdings 3" pitchFamily="18" charset="2"/>
              </a:rPr>
              <a:t>  Purpose</a:t>
            </a:r>
          </a:p>
          <a:p>
            <a:pPr lvl="2">
              <a:spcAft>
                <a:spcPts val="600"/>
              </a:spcAft>
              <a:buClr>
                <a:schemeClr val="accent1"/>
              </a:buClr>
              <a:buFont typeface="Courier New" pitchFamily="49" charset="0"/>
              <a:buChar char="o"/>
            </a:pPr>
            <a:r>
              <a:rPr lang="en-US" sz="2800" dirty="0" smtClean="0">
                <a:sym typeface="Wingdings 3" pitchFamily="18" charset="2"/>
              </a:rPr>
              <a:t>To get feedback on the effectiveness of this training</a:t>
            </a:r>
          </a:p>
          <a:p>
            <a:pPr lvl="2">
              <a:spcAft>
                <a:spcPts val="600"/>
              </a:spcAft>
              <a:buClr>
                <a:schemeClr val="accent1"/>
              </a:buClr>
              <a:buFont typeface="Courier New" pitchFamily="49" charset="0"/>
              <a:buChar char="o"/>
            </a:pPr>
            <a:r>
              <a:rPr lang="en-US" sz="2800" dirty="0" smtClean="0">
                <a:sym typeface="Wingdings 3" pitchFamily="18" charset="2"/>
              </a:rPr>
              <a:t>Identify what participants are learning</a:t>
            </a:r>
          </a:p>
          <a:p>
            <a:pPr lvl="2">
              <a:spcAft>
                <a:spcPts val="600"/>
              </a:spcAft>
              <a:buClr>
                <a:schemeClr val="accent1"/>
              </a:buClr>
              <a:buFont typeface="Courier New" pitchFamily="49" charset="0"/>
              <a:buChar char="o"/>
            </a:pPr>
            <a:r>
              <a:rPr lang="en-US" sz="2800" dirty="0" smtClean="0">
                <a:sym typeface="Wingdings 3" pitchFamily="18" charset="2"/>
              </a:rPr>
              <a:t>Find areas that can be improved</a:t>
            </a:r>
          </a:p>
          <a:p>
            <a:pPr eaLnBrk="1" hangingPunct="1">
              <a:buClr>
                <a:srgbClr val="FF0066"/>
              </a:buClr>
              <a:buNone/>
            </a:pPr>
            <a:endParaRPr lang="en-US" sz="4400" dirty="0" smtClean="0">
              <a:sym typeface="Wingdings 3" pitchFamily="18" charset="2"/>
            </a:endParaRPr>
          </a:p>
          <a:p>
            <a:pPr eaLnBrk="1" hangingPunct="1">
              <a:buClr>
                <a:srgbClr val="FF0066"/>
              </a:buClr>
              <a:buFont typeface="Wingdings 3" pitchFamily="18" charset="2"/>
              <a:buNone/>
            </a:pPr>
            <a:endParaRPr lang="en-US" sz="4400" dirty="0" smtClean="0">
              <a:sym typeface="Wingdings 3" pitchFamily="18" charset="2"/>
            </a:endParaRPr>
          </a:p>
          <a:p>
            <a:pPr eaLnBrk="1" hangingPunct="1">
              <a:buFont typeface="Wingdings 3" pitchFamily="18" charset="2"/>
              <a:buNone/>
            </a:pPr>
            <a:endParaRPr lang="en-US" sz="2800" dirty="0" smtClean="0">
              <a:sym typeface="Wingdings 3" pitchFamily="18" charset="2"/>
            </a:endParaRPr>
          </a:p>
          <a:p>
            <a:pPr eaLnBrk="1" hangingPunct="1">
              <a:buFont typeface="Wingdings 3" pitchFamily="18" charset="2"/>
              <a:buChar char=""/>
            </a:pPr>
            <a:endParaRPr lang="en-US" sz="2800" dirty="0" smtClean="0">
              <a:solidFill>
                <a:srgbClr val="FF0066"/>
              </a:solidFill>
              <a:sym typeface="Wingdings 3" pitchFamily="18" charset="2"/>
            </a:endParaRPr>
          </a:p>
          <a:p>
            <a:pPr eaLnBrk="1" hangingPunct="1">
              <a:buFont typeface="Wingdings 3" pitchFamily="18" charset="2"/>
              <a:buChar char=""/>
            </a:pPr>
            <a:endParaRPr lang="en-US" sz="2800" dirty="0" smtClean="0">
              <a:solidFill>
                <a:srgbClr val="FF0066"/>
              </a:solidFill>
              <a:sym typeface="Wingdings 3" pitchFamily="18" charset="2"/>
            </a:endParaRPr>
          </a:p>
        </p:txBody>
      </p:sp>
      <p:sp>
        <p:nvSpPr>
          <p:cNvPr id="22531" name="Slide Number Placeholder 5"/>
          <p:cNvSpPr>
            <a:spLocks noGrp="1"/>
          </p:cNvSpPr>
          <p:nvPr>
            <p:ph type="sldNum" sz="quarter" idx="12"/>
          </p:nvPr>
        </p:nvSpPr>
        <p:spPr>
          <a:noFill/>
        </p:spPr>
        <p:txBody>
          <a:bodyPr/>
          <a:lstStyle/>
          <a:p>
            <a:r>
              <a:rPr lang="en-US" dirty="0" smtClean="0"/>
              <a:t>31</a:t>
            </a:r>
            <a:endParaRPr lang="en-US" dirty="0" smtClean="0">
              <a:latin typeface="Arial" pitchFamily="34" charset="0"/>
            </a:endParaRPr>
          </a:p>
        </p:txBody>
      </p:sp>
      <p:pic>
        <p:nvPicPr>
          <p:cNvPr id="22534" name="Picture 4"/>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22530" name="Object 5"/>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65561" name="Microsoft WordArt 3.2" r:id="rId5" imgW="2305412" imgH="551672" progId="">
                  <p:embed/>
                </p:oleObj>
              </mc:Choice>
              <mc:Fallback>
                <p:oleObj name="Microsoft WordArt 3.2" r:id="rId5" imgW="2305412" imgH="551672"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a:noFill/>
        </p:spPr>
        <p:txBody>
          <a:bodyPr/>
          <a:lstStyle/>
          <a:p>
            <a:r>
              <a:rPr lang="en-US" dirty="0" smtClean="0"/>
              <a:t>4</a:t>
            </a:r>
            <a:endParaRPr lang="en-US" dirty="0"/>
          </a:p>
        </p:txBody>
      </p:sp>
      <p:sp>
        <p:nvSpPr>
          <p:cNvPr id="68611" name="Rectangle 3"/>
          <p:cNvSpPr>
            <a:spLocks noGrp="1" noChangeArrowheads="1"/>
          </p:cNvSpPr>
          <p:nvPr>
            <p:ph type="ctrTitle" idx="4294967295"/>
          </p:nvPr>
        </p:nvSpPr>
        <p:spPr>
          <a:xfrm>
            <a:off x="609600" y="2286000"/>
            <a:ext cx="7772400" cy="1619250"/>
          </a:xfrm>
          <a:effectLst>
            <a:outerShdw dist="35921" dir="2700000" algn="ctr" rotWithShape="0">
              <a:schemeClr val="bg2"/>
            </a:outerShdw>
          </a:effectLst>
        </p:spPr>
        <p:txBody>
          <a:bodyPr>
            <a:noAutofit/>
          </a:bodyPr>
          <a:lstStyle/>
          <a:p>
            <a:pPr algn="ctr" eaLnBrk="1" hangingPunct="1">
              <a:defRPr/>
            </a:pPr>
            <a:r>
              <a:rPr lang="en-US" sz="3600" b="1" dirty="0" smtClean="0"/>
              <a:t/>
            </a:r>
            <a:br>
              <a:rPr lang="en-US" sz="3600" b="1" dirty="0" smtClean="0"/>
            </a:br>
            <a:r>
              <a:rPr lang="en-US" sz="3600" b="1" dirty="0" smtClean="0"/>
              <a:t>Project Leadership: </a:t>
            </a:r>
            <a:br>
              <a:rPr lang="en-US" sz="3600" b="1" dirty="0" smtClean="0"/>
            </a:br>
            <a:r>
              <a:rPr lang="en-US" sz="3600" b="1" dirty="0" smtClean="0"/>
              <a:t>Chapter 6</a:t>
            </a:r>
            <a:br>
              <a:rPr lang="en-US" sz="3600" b="1" dirty="0" smtClean="0"/>
            </a:br>
            <a:endParaRPr lang="en-US" sz="3600" b="1" dirty="0" smtClean="0">
              <a:effectLst>
                <a:outerShdw blurRad="38100" dist="38100" dir="2700000" algn="tl">
                  <a:srgbClr val="C0C0C0"/>
                </a:outerShdw>
              </a:effectLst>
            </a:endParaRPr>
          </a:p>
        </p:txBody>
      </p:sp>
      <p:sp>
        <p:nvSpPr>
          <p:cNvPr id="1029" name="Rectangle 2"/>
          <p:cNvSpPr>
            <a:spLocks noGrp="1" noChangeArrowheads="1"/>
          </p:cNvSpPr>
          <p:nvPr>
            <p:ph type="subTitle" idx="4294967295"/>
          </p:nvPr>
        </p:nvSpPr>
        <p:spPr>
          <a:xfrm>
            <a:off x="762000" y="3048000"/>
            <a:ext cx="7696200" cy="2057400"/>
          </a:xfrm>
        </p:spPr>
        <p:txBody>
          <a:bodyPr>
            <a:normAutofit/>
          </a:bodyPr>
          <a:lstStyle/>
          <a:p>
            <a:pPr algn="ctr" eaLnBrk="1" hangingPunct="1"/>
            <a:endParaRPr lang="en-US" sz="3000" dirty="0" smtClean="0">
              <a:solidFill>
                <a:schemeClr val="tx2"/>
              </a:solidFill>
            </a:endParaRPr>
          </a:p>
          <a:p>
            <a:pPr algn="ctr">
              <a:buNone/>
            </a:pPr>
            <a:r>
              <a:rPr lang="en-US" sz="3000" dirty="0" smtClean="0"/>
              <a:t>Ways You Can Serve: </a:t>
            </a:r>
          </a:p>
          <a:p>
            <a:pPr algn="ctr">
              <a:buNone/>
            </a:pPr>
            <a:r>
              <a:rPr lang="en-US" sz="3000" i="1" dirty="0" smtClean="0"/>
              <a:t>Participating on Decision Making Bodies</a:t>
            </a:r>
          </a:p>
          <a:p>
            <a:pPr algn="ctr" eaLnBrk="1" hangingPunct="1"/>
            <a:endParaRPr lang="en-US" sz="3000" dirty="0" smtClean="0">
              <a:solidFill>
                <a:schemeClr val="tx2"/>
              </a:solidFill>
            </a:endParaRPr>
          </a:p>
        </p:txBody>
      </p:sp>
      <p:pic>
        <p:nvPicPr>
          <p:cNvPr id="1031" name="Picture 4"/>
          <p:cNvPicPr>
            <a:picLocks noChangeAspect="1" noChangeArrowheads="1"/>
          </p:cNvPicPr>
          <p:nvPr/>
        </p:nvPicPr>
        <p:blipFill>
          <a:blip r:embed="rId4" cstate="print"/>
          <a:srcRect/>
          <a:stretch>
            <a:fillRect/>
          </a:stretch>
        </p:blipFill>
        <p:spPr bwMode="auto">
          <a:xfrm>
            <a:off x="3124200" y="228600"/>
            <a:ext cx="2730500" cy="685800"/>
          </a:xfrm>
          <a:prstGeom prst="rect">
            <a:avLst/>
          </a:prstGeom>
          <a:noFill/>
          <a:ln w="9525">
            <a:noFill/>
            <a:miter lim="800000"/>
            <a:headEnd/>
            <a:tailEnd/>
          </a:ln>
        </p:spPr>
      </p:pic>
      <p:graphicFrame>
        <p:nvGraphicFramePr>
          <p:cNvPr id="1026" name="Object 5"/>
          <p:cNvGraphicFramePr>
            <a:graphicFrameLocks noChangeAspect="1"/>
          </p:cNvGraphicFramePr>
          <p:nvPr/>
        </p:nvGraphicFramePr>
        <p:xfrm>
          <a:off x="5791200" y="228600"/>
          <a:ext cx="2609850" cy="628650"/>
        </p:xfrm>
        <a:graphic>
          <a:graphicData uri="http://schemas.openxmlformats.org/presentationml/2006/ole">
            <mc:AlternateContent xmlns:mc="http://schemas.openxmlformats.org/markup-compatibility/2006">
              <mc:Choice xmlns:v="urn:schemas-microsoft-com:vml" Requires="v">
                <p:oleObj spid="_x0000_s1073" name="Microsoft WordArt 3.2" r:id="rId5" imgW="2305412" imgH="551672" progId="">
                  <p:embed/>
                </p:oleObj>
              </mc:Choice>
              <mc:Fallback>
                <p:oleObj name="Microsoft WordArt 3.2" r:id="rId5" imgW="2305412" imgH="551672" progId="">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228600"/>
                        <a:ext cx="2609850"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2" name="Picture 54"/>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1027" name="Object 55"/>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1074" name="Microsoft WordArt 3.2" r:id="rId7" imgW="2305412" imgH="551672" progId="">
                  <p:embed/>
                </p:oleObj>
              </mc:Choice>
              <mc:Fallback>
                <p:oleObj name="Microsoft WordArt 3.2" r:id="rId7" imgW="2305412" imgH="551672" progId="">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p:spPr>
        <p:txBody>
          <a:bodyPr/>
          <a:lstStyle/>
          <a:p>
            <a:r>
              <a:rPr lang="en-US" dirty="0" smtClean="0"/>
              <a:t>5</a:t>
            </a:r>
            <a:endParaRPr lang="en-US" dirty="0"/>
          </a:p>
        </p:txBody>
      </p:sp>
      <p:sp>
        <p:nvSpPr>
          <p:cNvPr id="2052" name="Text Box 4"/>
          <p:cNvSpPr txBox="1">
            <a:spLocks noChangeArrowheads="1"/>
          </p:cNvSpPr>
          <p:nvPr/>
        </p:nvSpPr>
        <p:spPr bwMode="auto">
          <a:xfrm>
            <a:off x="609600" y="457200"/>
            <a:ext cx="7239000" cy="5386090"/>
          </a:xfrm>
          <a:prstGeom prst="rect">
            <a:avLst/>
          </a:prstGeom>
          <a:noFill/>
          <a:ln w="9525">
            <a:noFill/>
            <a:miter lim="800000"/>
            <a:headEnd/>
            <a:tailEnd/>
          </a:ln>
        </p:spPr>
        <p:txBody>
          <a:bodyPr>
            <a:spAutoFit/>
          </a:bodyPr>
          <a:lstStyle/>
          <a:p>
            <a:pPr marL="342900" indent="-342900" algn="ctr"/>
            <a:r>
              <a:rPr lang="en-US" sz="4000" b="1" dirty="0">
                <a:solidFill>
                  <a:schemeClr val="tx2"/>
                </a:solidFill>
                <a:latin typeface="+mj-lt"/>
              </a:rPr>
              <a:t>Purpose</a:t>
            </a:r>
          </a:p>
          <a:p>
            <a:pPr marL="342900" indent="-342900" algn="ctr"/>
            <a:endParaRPr lang="en-US" sz="4400" b="1" dirty="0">
              <a:solidFill>
                <a:schemeClr val="tx2"/>
              </a:solidFill>
              <a:latin typeface="+mn-lt"/>
            </a:endParaRPr>
          </a:p>
          <a:p>
            <a:pPr>
              <a:buClr>
                <a:schemeClr val="accent1"/>
              </a:buClr>
            </a:pPr>
            <a:r>
              <a:rPr lang="en-US" sz="3200" dirty="0">
                <a:latin typeface="+mn-lt"/>
              </a:rPr>
              <a:t> </a:t>
            </a:r>
            <a:r>
              <a:rPr lang="en-US" sz="3200" dirty="0" smtClean="0">
                <a:latin typeface="+mn-lt"/>
              </a:rPr>
              <a:t>   To </a:t>
            </a:r>
            <a:r>
              <a:rPr lang="en-US" sz="3200" dirty="0">
                <a:latin typeface="+mn-lt"/>
              </a:rPr>
              <a:t>learn about:</a:t>
            </a:r>
          </a:p>
          <a:p>
            <a:pPr marL="342900" indent="-342900">
              <a:buClr>
                <a:schemeClr val="accent1"/>
              </a:buClr>
            </a:pPr>
            <a:endParaRPr lang="en-US" sz="3200" dirty="0">
              <a:latin typeface="+mn-lt"/>
            </a:endParaRPr>
          </a:p>
          <a:p>
            <a:pPr marL="800100" lvl="1" indent="-342900">
              <a:buClr>
                <a:schemeClr val="accent1"/>
              </a:buClr>
              <a:buFont typeface="Courier New" pitchFamily="49" charset="0"/>
              <a:buChar char="o"/>
            </a:pPr>
            <a:r>
              <a:rPr lang="en-US" sz="3200" dirty="0">
                <a:latin typeface="+mn-lt"/>
              </a:rPr>
              <a:t>  The value of participating </a:t>
            </a:r>
          </a:p>
          <a:p>
            <a:pPr marL="800100" lvl="1" indent="-342900">
              <a:buClr>
                <a:schemeClr val="accent1"/>
              </a:buClr>
              <a:buFont typeface="Courier New" pitchFamily="49" charset="0"/>
              <a:buChar char="o"/>
            </a:pPr>
            <a:endParaRPr lang="en-US" dirty="0">
              <a:latin typeface="+mn-lt"/>
            </a:endParaRPr>
          </a:p>
          <a:p>
            <a:pPr marL="800100" lvl="1" indent="-342900">
              <a:buClr>
                <a:schemeClr val="accent1"/>
              </a:buClr>
              <a:buFont typeface="Courier New" pitchFamily="49" charset="0"/>
              <a:buChar char="o"/>
            </a:pPr>
            <a:r>
              <a:rPr lang="en-US" sz="3200" dirty="0">
                <a:latin typeface="+mn-lt"/>
              </a:rPr>
              <a:t>  Places to serve</a:t>
            </a:r>
          </a:p>
          <a:p>
            <a:pPr marL="800100" lvl="1" indent="-342900">
              <a:buClr>
                <a:schemeClr val="accent1"/>
              </a:buClr>
              <a:buFont typeface="Courier New" pitchFamily="49" charset="0"/>
              <a:buChar char="o"/>
            </a:pPr>
            <a:endParaRPr lang="en-US" dirty="0">
              <a:latin typeface="+mn-lt"/>
            </a:endParaRPr>
          </a:p>
          <a:p>
            <a:pPr marL="800100" lvl="1" indent="-342900">
              <a:buClr>
                <a:schemeClr val="accent1"/>
              </a:buClr>
              <a:buFont typeface="Courier New" pitchFamily="49" charset="0"/>
              <a:buChar char="o"/>
            </a:pPr>
            <a:r>
              <a:rPr lang="en-US" sz="3200" dirty="0">
                <a:latin typeface="+mn-lt"/>
              </a:rPr>
              <a:t>  </a:t>
            </a:r>
            <a:r>
              <a:rPr lang="en-US" sz="3200" dirty="0" smtClean="0">
                <a:latin typeface="+mn-lt"/>
              </a:rPr>
              <a:t>Planning </a:t>
            </a:r>
            <a:r>
              <a:rPr lang="en-US" sz="3200" dirty="0">
                <a:latin typeface="+mn-lt"/>
              </a:rPr>
              <a:t>for success</a:t>
            </a:r>
          </a:p>
          <a:p>
            <a:pPr marL="800100" lvl="1" indent="-342900">
              <a:buClr>
                <a:schemeClr val="accent1"/>
              </a:buClr>
              <a:buFont typeface="Courier New" pitchFamily="49" charset="0"/>
              <a:buChar char="o"/>
            </a:pPr>
            <a:endParaRPr lang="en-US" dirty="0">
              <a:latin typeface="+mn-lt"/>
            </a:endParaRPr>
          </a:p>
          <a:p>
            <a:pPr marL="800100" lvl="1" indent="-342900">
              <a:buClr>
                <a:schemeClr val="accent1"/>
              </a:buClr>
              <a:buFont typeface="Courier New" pitchFamily="49" charset="0"/>
              <a:buChar char="o"/>
            </a:pPr>
            <a:r>
              <a:rPr lang="en-US" sz="3200" dirty="0">
                <a:latin typeface="+mn-lt"/>
              </a:rPr>
              <a:t>  Rules for participation</a:t>
            </a:r>
            <a:r>
              <a:rPr lang="en-US" sz="4200" dirty="0">
                <a:latin typeface="+mn-lt"/>
              </a:rPr>
              <a:t> </a:t>
            </a:r>
          </a:p>
        </p:txBody>
      </p:sp>
      <p:pic>
        <p:nvPicPr>
          <p:cNvPr id="2053" name="Picture 8"/>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2050" name="Object 9"/>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2074"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3991" y="2438400"/>
            <a:ext cx="7086600" cy="1894362"/>
          </a:xfrm>
        </p:spPr>
        <p:txBody>
          <a:bodyPr>
            <a:normAutofit/>
          </a:bodyPr>
          <a:lstStyle/>
          <a:p>
            <a:r>
              <a:rPr lang="en-US" sz="3600" b="1" dirty="0" smtClean="0"/>
              <a:t>The Value of Participation</a:t>
            </a:r>
            <a:endParaRPr lang="en-US" sz="3600" b="1" dirty="0"/>
          </a:p>
        </p:txBody>
      </p:sp>
      <p:sp>
        <p:nvSpPr>
          <p:cNvPr id="3" name="Slide Number Placeholder 2"/>
          <p:cNvSpPr>
            <a:spLocks noGrp="1"/>
          </p:cNvSpPr>
          <p:nvPr>
            <p:ph type="sldNum" sz="quarter" idx="12"/>
          </p:nvPr>
        </p:nvSpPr>
        <p:spPr/>
        <p:txBody>
          <a:bodyPr>
            <a:normAutofit/>
          </a:bodyPr>
          <a:lstStyle/>
          <a:p>
            <a:pPr>
              <a:defRPr/>
            </a:pPr>
            <a:r>
              <a:rPr lang="en-US" dirty="0" smtClean="0"/>
              <a:t>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152400"/>
            <a:ext cx="7543800" cy="1295400"/>
          </a:xfrm>
        </p:spPr>
        <p:txBody>
          <a:bodyPr>
            <a:noAutofit/>
          </a:bodyPr>
          <a:lstStyle/>
          <a:p>
            <a:r>
              <a:rPr lang="en-US" sz="3200" b="1" dirty="0" smtClean="0"/>
              <a:t>Benefits of Involving Families in the Decision-Making Process</a:t>
            </a:r>
            <a:endParaRPr lang="en-US" sz="3200" b="1" dirty="0"/>
          </a:p>
        </p:txBody>
      </p:sp>
      <p:sp>
        <p:nvSpPr>
          <p:cNvPr id="7" name="Content Placeholder 6"/>
          <p:cNvSpPr>
            <a:spLocks noGrp="1"/>
          </p:cNvSpPr>
          <p:nvPr>
            <p:ph sz="quarter" idx="1"/>
          </p:nvPr>
        </p:nvSpPr>
        <p:spPr>
          <a:xfrm>
            <a:off x="381000" y="1908048"/>
            <a:ext cx="7543800" cy="4416552"/>
          </a:xfrm>
        </p:spPr>
        <p:txBody>
          <a:bodyPr>
            <a:normAutofit/>
          </a:bodyPr>
          <a:lstStyle/>
          <a:p>
            <a:pPr lvl="1">
              <a:spcBef>
                <a:spcPts val="0"/>
              </a:spcBef>
              <a:spcAft>
                <a:spcPts val="600"/>
              </a:spcAft>
            </a:pPr>
            <a:r>
              <a:rPr lang="en-US" sz="2600" i="1" dirty="0" smtClean="0"/>
              <a:t>“They give us among the most important perspectives in planning and implementing our work.”</a:t>
            </a:r>
          </a:p>
          <a:p>
            <a:pPr lvl="1">
              <a:spcBef>
                <a:spcPts val="0"/>
              </a:spcBef>
              <a:spcAft>
                <a:spcPts val="600"/>
              </a:spcAft>
              <a:buNone/>
            </a:pPr>
            <a:endParaRPr lang="en-US" sz="2600" i="1" dirty="0" smtClean="0"/>
          </a:p>
          <a:p>
            <a:pPr lvl="1">
              <a:spcBef>
                <a:spcPts val="0"/>
              </a:spcBef>
              <a:spcAft>
                <a:spcPts val="600"/>
              </a:spcAft>
            </a:pPr>
            <a:r>
              <a:rPr lang="en-US" sz="2600" i="1" dirty="0" smtClean="0"/>
              <a:t>“She has made a world of difference. The perspective she brings helps bridge the gap between the university and the community.”</a:t>
            </a:r>
          </a:p>
          <a:p>
            <a:pPr lvl="1">
              <a:spcBef>
                <a:spcPts val="0"/>
              </a:spcBef>
              <a:spcAft>
                <a:spcPts val="600"/>
              </a:spcAft>
            </a:pPr>
            <a:endParaRPr lang="en-US" sz="2600" i="1" dirty="0" smtClean="0"/>
          </a:p>
          <a:p>
            <a:pPr lvl="1">
              <a:spcBef>
                <a:spcPts val="0"/>
              </a:spcBef>
              <a:spcAft>
                <a:spcPts val="600"/>
              </a:spcAft>
            </a:pPr>
            <a:r>
              <a:rPr lang="en-US" sz="2600" i="1" dirty="0" smtClean="0"/>
              <a:t>“They have kept us all honest.”</a:t>
            </a:r>
          </a:p>
          <a:p>
            <a:pPr>
              <a:lnSpc>
                <a:spcPct val="150000"/>
              </a:lnSpc>
              <a:spcBef>
                <a:spcPts val="0"/>
              </a:spcBef>
              <a:spcAft>
                <a:spcPts val="600"/>
              </a:spcAft>
            </a:pPr>
            <a:endParaRPr lang="en-US" sz="2600" i="1" dirty="0" smtClean="0"/>
          </a:p>
          <a:p>
            <a:pPr>
              <a:lnSpc>
                <a:spcPct val="150000"/>
              </a:lnSpc>
              <a:spcBef>
                <a:spcPts val="0"/>
              </a:spcBef>
              <a:spcAft>
                <a:spcPts val="600"/>
              </a:spcAft>
            </a:pPr>
            <a:endParaRPr lang="en-US" sz="2600" i="1" dirty="0" smtClean="0"/>
          </a:p>
          <a:p>
            <a:pPr>
              <a:lnSpc>
                <a:spcPct val="150000"/>
              </a:lnSpc>
              <a:spcBef>
                <a:spcPts val="0"/>
              </a:spcBef>
              <a:spcAft>
                <a:spcPts val="600"/>
              </a:spcAft>
            </a:pPr>
            <a:endParaRPr lang="en-US" sz="2600" i="1" dirty="0"/>
          </a:p>
        </p:txBody>
      </p:sp>
      <p:sp>
        <p:nvSpPr>
          <p:cNvPr id="4099" name="Slide Number Placeholder 3"/>
          <p:cNvSpPr>
            <a:spLocks noGrp="1"/>
          </p:cNvSpPr>
          <p:nvPr>
            <p:ph type="sldNum" sz="quarter" idx="15"/>
          </p:nvPr>
        </p:nvSpPr>
        <p:spPr>
          <a:noFill/>
        </p:spPr>
        <p:txBody>
          <a:bodyPr>
            <a:normAutofit/>
          </a:bodyPr>
          <a:lstStyle/>
          <a:p>
            <a:r>
              <a:rPr lang="en-US" dirty="0" smtClean="0"/>
              <a:t>7</a:t>
            </a:r>
            <a:endParaRPr lang="en-US" dirty="0"/>
          </a:p>
        </p:txBody>
      </p:sp>
      <p:pic>
        <p:nvPicPr>
          <p:cNvPr id="4101" name="Picture 3"/>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4098" name="Object 4"/>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4122" name="Microsoft WordArt 3.2" r:id="rId5" imgW="2305412" imgH="551672" progId="">
                  <p:embed/>
                </p:oleObj>
              </mc:Choice>
              <mc:Fallback>
                <p:oleObj name="Microsoft WordArt 3.2" r:id="rId5" imgW="2305412" imgH="551672"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2"/>
          </p:nvPr>
        </p:nvSpPr>
        <p:spPr>
          <a:noFill/>
        </p:spPr>
        <p:txBody>
          <a:bodyPr/>
          <a:lstStyle/>
          <a:p>
            <a:r>
              <a:rPr lang="en-US" dirty="0" smtClean="0"/>
              <a:t>8</a:t>
            </a:r>
            <a:endParaRPr lang="en-US" dirty="0"/>
          </a:p>
        </p:txBody>
      </p:sp>
      <p:sp>
        <p:nvSpPr>
          <p:cNvPr id="5124" name="Text Box 3"/>
          <p:cNvSpPr txBox="1">
            <a:spLocks noChangeArrowheads="1"/>
          </p:cNvSpPr>
          <p:nvPr/>
        </p:nvSpPr>
        <p:spPr bwMode="auto">
          <a:xfrm>
            <a:off x="304800" y="1143001"/>
            <a:ext cx="4572000" cy="5878533"/>
          </a:xfrm>
          <a:prstGeom prst="rect">
            <a:avLst/>
          </a:prstGeom>
          <a:noFill/>
          <a:ln w="9525">
            <a:noFill/>
            <a:miter lim="800000"/>
            <a:headEnd/>
            <a:tailEnd/>
          </a:ln>
        </p:spPr>
        <p:txBody>
          <a:bodyPr wrap="square">
            <a:spAutoFit/>
          </a:bodyPr>
          <a:lstStyle/>
          <a:p>
            <a:pPr algn="ctr">
              <a:buClr>
                <a:schemeClr val="accent1"/>
              </a:buClr>
            </a:pPr>
            <a:endParaRPr lang="en-US" sz="3200" dirty="0">
              <a:solidFill>
                <a:schemeClr val="tx2"/>
              </a:solidFill>
            </a:endParaRPr>
          </a:p>
          <a:p>
            <a:pPr marL="457200" indent="-457200">
              <a:buClr>
                <a:schemeClr val="accent1"/>
              </a:buClr>
              <a:buSzPct val="75000"/>
              <a:buFont typeface="Arial"/>
              <a:buChar char="•"/>
            </a:pPr>
            <a:r>
              <a:rPr lang="en-US" sz="2800" dirty="0" smtClean="0">
                <a:latin typeface="+mn-lt"/>
              </a:rPr>
              <a:t>Offer a unique  perspective</a:t>
            </a:r>
            <a:endParaRPr lang="en-US" sz="2800" dirty="0">
              <a:latin typeface="+mn-lt"/>
            </a:endParaRPr>
          </a:p>
          <a:p>
            <a:pPr marL="457200" indent="-457200">
              <a:buClr>
                <a:schemeClr val="accent1"/>
              </a:buClr>
              <a:buSzPct val="100000"/>
              <a:buFont typeface="Arial"/>
              <a:buChar char="•"/>
            </a:pPr>
            <a:endParaRPr lang="en-US" sz="2800" dirty="0">
              <a:latin typeface="+mn-lt"/>
            </a:endParaRPr>
          </a:p>
          <a:p>
            <a:pPr marL="457200" indent="-457200">
              <a:buClr>
                <a:schemeClr val="accent1"/>
              </a:buClr>
              <a:buSzPct val="100000"/>
              <a:buFont typeface="Arial"/>
              <a:buChar char="•"/>
            </a:pPr>
            <a:r>
              <a:rPr lang="en-US" sz="2800" dirty="0" smtClean="0">
                <a:latin typeface="+mn-lt"/>
              </a:rPr>
              <a:t>Create </a:t>
            </a:r>
            <a:r>
              <a:rPr lang="en-US" sz="2800" dirty="0">
                <a:latin typeface="+mn-lt"/>
              </a:rPr>
              <a:t>solutions with </a:t>
            </a:r>
            <a:r>
              <a:rPr lang="en-US" sz="2800" dirty="0" smtClean="0">
                <a:latin typeface="+mn-lt"/>
              </a:rPr>
              <a:t>few </a:t>
            </a:r>
            <a:r>
              <a:rPr lang="en-US" sz="2800" dirty="0">
                <a:latin typeface="+mn-lt"/>
              </a:rPr>
              <a:t>resources </a:t>
            </a:r>
          </a:p>
          <a:p>
            <a:pPr marL="457200" indent="-457200">
              <a:buClr>
                <a:schemeClr val="accent1"/>
              </a:buClr>
              <a:buSzPct val="100000"/>
              <a:buFont typeface="Arial"/>
              <a:buChar char="•"/>
            </a:pPr>
            <a:endParaRPr lang="en-US" sz="2800" dirty="0">
              <a:latin typeface="+mn-lt"/>
            </a:endParaRPr>
          </a:p>
          <a:p>
            <a:pPr marL="457200" indent="-457200">
              <a:buClr>
                <a:schemeClr val="accent1"/>
              </a:buClr>
              <a:buSzPct val="100000"/>
              <a:buFont typeface="Arial"/>
              <a:buChar char="•"/>
            </a:pPr>
            <a:r>
              <a:rPr lang="en-US" sz="2800" dirty="0" smtClean="0">
                <a:latin typeface="+mn-lt"/>
              </a:rPr>
              <a:t>Ensure </a:t>
            </a:r>
            <a:r>
              <a:rPr lang="en-US" sz="2800" dirty="0">
                <a:latin typeface="+mn-lt"/>
              </a:rPr>
              <a:t>design meets family needs</a:t>
            </a:r>
          </a:p>
          <a:p>
            <a:pPr marL="457200" indent="-457200">
              <a:buClr>
                <a:schemeClr val="accent1"/>
              </a:buClr>
              <a:buSzPct val="100000"/>
              <a:buFont typeface="Arial"/>
              <a:buChar char="•"/>
            </a:pPr>
            <a:endParaRPr lang="en-US" sz="2800" dirty="0">
              <a:latin typeface="+mn-lt"/>
            </a:endParaRPr>
          </a:p>
          <a:p>
            <a:pPr marL="457200" indent="-457200">
              <a:buClr>
                <a:schemeClr val="accent1"/>
              </a:buClr>
              <a:buSzPct val="100000"/>
              <a:buFont typeface="Arial"/>
              <a:buChar char="•"/>
            </a:pPr>
            <a:r>
              <a:rPr lang="en-US" sz="2800" dirty="0" smtClean="0">
                <a:latin typeface="+mn-lt"/>
              </a:rPr>
              <a:t>Increase </a:t>
            </a:r>
            <a:r>
              <a:rPr lang="en-US" sz="2800" dirty="0">
                <a:latin typeface="+mn-lt"/>
              </a:rPr>
              <a:t>buy-in from families</a:t>
            </a:r>
          </a:p>
          <a:p>
            <a:pPr>
              <a:buClr>
                <a:schemeClr val="accent1"/>
              </a:buClr>
              <a:buFont typeface="Wingdings 3" pitchFamily="18" charset="2"/>
              <a:buNone/>
            </a:pPr>
            <a:endParaRPr lang="en-US" sz="3600" dirty="0">
              <a:solidFill>
                <a:schemeClr val="tx2"/>
              </a:solidFill>
            </a:endParaRPr>
          </a:p>
        </p:txBody>
      </p:sp>
      <p:pic>
        <p:nvPicPr>
          <p:cNvPr id="5125" name="Picture 4"/>
          <p:cNvPicPr>
            <a:picLocks noChangeAspect="1" noChangeArrowheads="1"/>
          </p:cNvPicPr>
          <p:nvPr/>
        </p:nvPicPr>
        <p:blipFill>
          <a:blip r:embed="rId4" cstate="print"/>
          <a:srcRect/>
          <a:stretch>
            <a:fillRect/>
          </a:stretch>
        </p:blipFill>
        <p:spPr bwMode="auto">
          <a:xfrm>
            <a:off x="304800" y="6553200"/>
            <a:ext cx="685800" cy="114300"/>
          </a:xfrm>
          <a:prstGeom prst="rect">
            <a:avLst/>
          </a:prstGeom>
          <a:noFill/>
          <a:ln w="9525">
            <a:noFill/>
            <a:miter lim="800000"/>
            <a:headEnd/>
            <a:tailEnd/>
          </a:ln>
        </p:spPr>
      </p:pic>
      <p:graphicFrame>
        <p:nvGraphicFramePr>
          <p:cNvPr id="5122" name="Object 5"/>
          <p:cNvGraphicFramePr>
            <a:graphicFrameLocks noChangeAspect="1"/>
          </p:cNvGraphicFramePr>
          <p:nvPr/>
        </p:nvGraphicFramePr>
        <p:xfrm>
          <a:off x="990600" y="6553200"/>
          <a:ext cx="533400" cy="88900"/>
        </p:xfrm>
        <a:graphic>
          <a:graphicData uri="http://schemas.openxmlformats.org/presentationml/2006/ole">
            <mc:AlternateContent xmlns:mc="http://schemas.openxmlformats.org/markup-compatibility/2006">
              <mc:Choice xmlns:v="urn:schemas-microsoft-com:vml" Requires="v">
                <p:oleObj spid="_x0000_s5147" name="Microsoft WordArt 3.2" r:id="rId5" imgW="2305412" imgH="551672" progId="">
                  <p:embed/>
                </p:oleObj>
              </mc:Choice>
              <mc:Fallback>
                <p:oleObj name="Microsoft WordArt 3.2" r:id="rId5" imgW="2305412" imgH="551672"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6553200"/>
                        <a:ext cx="533400" cy="8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130" name="Picture 10" descr="http://www.sedl.org/bulletins/sedl-monthly/images/family.jpg"/>
          <p:cNvPicPr>
            <a:picLocks noChangeAspect="1" noChangeArrowheads="1"/>
          </p:cNvPicPr>
          <p:nvPr/>
        </p:nvPicPr>
        <p:blipFill>
          <a:blip r:embed="rId7" cstate="print"/>
          <a:srcRect/>
          <a:stretch>
            <a:fillRect/>
          </a:stretch>
        </p:blipFill>
        <p:spPr bwMode="auto">
          <a:xfrm>
            <a:off x="4572000" y="2362200"/>
            <a:ext cx="3848100" cy="2562226"/>
          </a:xfrm>
          <a:prstGeom prst="rect">
            <a:avLst/>
          </a:prstGeom>
          <a:noFill/>
        </p:spPr>
      </p:pic>
      <p:sp>
        <p:nvSpPr>
          <p:cNvPr id="13" name="TextBox 12"/>
          <p:cNvSpPr txBox="1"/>
          <p:nvPr/>
        </p:nvSpPr>
        <p:spPr>
          <a:xfrm>
            <a:off x="304800" y="457200"/>
            <a:ext cx="8382000" cy="584776"/>
          </a:xfrm>
          <a:prstGeom prst="rect">
            <a:avLst/>
          </a:prstGeom>
          <a:noFill/>
        </p:spPr>
        <p:txBody>
          <a:bodyPr wrap="square" rtlCol="0">
            <a:spAutoFit/>
          </a:bodyPr>
          <a:lstStyle/>
          <a:p>
            <a:r>
              <a:rPr lang="en-US" sz="3200" b="1" dirty="0" smtClean="0">
                <a:solidFill>
                  <a:schemeClr val="tx2"/>
                </a:solidFill>
                <a:latin typeface="+mj-lt"/>
                <a:cs typeface="Century Schoolbook"/>
              </a:rPr>
              <a:t>VALUE OF FAMILY PARTICIPATION</a:t>
            </a:r>
            <a:endParaRPr lang="en-US" sz="3200" dirty="0">
              <a:latin typeface="+mj-lt"/>
              <a:cs typeface="Century Schoolbook"/>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Slide (Hidden)</a:t>
            </a:r>
            <a:endParaRPr lang="en-US" dirty="0"/>
          </a:p>
        </p:txBody>
      </p:sp>
      <p:sp>
        <p:nvSpPr>
          <p:cNvPr id="3" name="Slide Number Placeholder 2"/>
          <p:cNvSpPr>
            <a:spLocks noGrp="1"/>
          </p:cNvSpPr>
          <p:nvPr>
            <p:ph type="sldNum" sz="quarter" idx="11"/>
          </p:nvPr>
        </p:nvSpPr>
        <p:spPr/>
        <p:txBody>
          <a:bodyPr>
            <a:normAutofit/>
          </a:bodyPr>
          <a:lstStyle/>
          <a:p>
            <a:pPr>
              <a:defRPr/>
            </a:pPr>
            <a:fld id="{02BE6307-FD8C-4B3F-B64E-BD2689868C2E}"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3574</TotalTime>
  <Words>5302</Words>
  <Application>Microsoft Office PowerPoint</Application>
  <PresentationFormat>On-screen Show (4:3)</PresentationFormat>
  <Paragraphs>726</Paragraphs>
  <Slides>32</Slides>
  <Notes>32</Notes>
  <HiddenSlides>4</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Arial</vt:lpstr>
      <vt:lpstr>Calibri</vt:lpstr>
      <vt:lpstr>Century Schoolbook</vt:lpstr>
      <vt:lpstr>Courier New</vt:lpstr>
      <vt:lpstr>Goudy Stout</vt:lpstr>
      <vt:lpstr>Wingdings</vt:lpstr>
      <vt:lpstr>Wingdings 2</vt:lpstr>
      <vt:lpstr>Wingdings 3</vt:lpstr>
      <vt:lpstr>Oriel</vt:lpstr>
      <vt:lpstr>Microsoft WordArt 3.2</vt:lpstr>
      <vt:lpstr>Blank Slide (Hidden)</vt:lpstr>
      <vt:lpstr>PowerPoint Presentation</vt:lpstr>
      <vt:lpstr>Homework Review</vt:lpstr>
      <vt:lpstr> Project Leadership:  Chapter 6 </vt:lpstr>
      <vt:lpstr>PowerPoint Presentation</vt:lpstr>
      <vt:lpstr>The Value of Participation</vt:lpstr>
      <vt:lpstr>Benefits of Involving Families in the Decision-Making Process</vt:lpstr>
      <vt:lpstr>PowerPoint Presentation</vt:lpstr>
      <vt:lpstr>Blank Slide (Hidden)</vt:lpstr>
      <vt:lpstr>PowerPoint Presentation</vt:lpstr>
      <vt:lpstr>PowerPoint Presentation</vt:lpstr>
      <vt:lpstr>Blank Slide (Hidden)</vt:lpstr>
      <vt:lpstr>Places to Serve</vt:lpstr>
      <vt:lpstr>Places to Serve</vt:lpstr>
      <vt:lpstr>Project leadership graduates – Examples of participation:</vt:lpstr>
      <vt:lpstr>Plan for Success</vt:lpstr>
      <vt:lpstr>What might be hard for me:</vt:lpstr>
      <vt:lpstr>Tips for Success</vt:lpstr>
      <vt:lpstr>PowerPoint Presentation</vt:lpstr>
      <vt:lpstr>Types of Decision-Making Strategies</vt:lpstr>
      <vt:lpstr>Types of Decision-Making Strategies</vt:lpstr>
      <vt:lpstr>Types of Decision-Making Strategies</vt:lpstr>
      <vt:lpstr>Blank Slide (Hidden)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lpstr>Evaluation</vt:lpstr>
    </vt:vector>
  </TitlesOfParts>
  <Company>Support for Families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Participating on Committees</dc:title>
  <dc:creator>Juno Duenas</dc:creator>
  <cp:lastModifiedBy>Allison Gray</cp:lastModifiedBy>
  <cp:revision>219</cp:revision>
  <dcterms:created xsi:type="dcterms:W3CDTF">2006-07-30T16:49:28Z</dcterms:created>
  <dcterms:modified xsi:type="dcterms:W3CDTF">2015-03-26T19:46:23Z</dcterms:modified>
</cp:coreProperties>
</file>