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4"/>
  </p:notesMasterIdLst>
  <p:handoutMasterIdLst>
    <p:handoutMasterId r:id="rId25"/>
  </p:handoutMasterIdLst>
  <p:sldIdLst>
    <p:sldId id="256" r:id="rId2"/>
    <p:sldId id="264" r:id="rId3"/>
    <p:sldId id="305" r:id="rId4"/>
    <p:sldId id="293" r:id="rId5"/>
    <p:sldId id="265" r:id="rId6"/>
    <p:sldId id="268" r:id="rId7"/>
    <p:sldId id="273" r:id="rId8"/>
    <p:sldId id="306" r:id="rId9"/>
    <p:sldId id="298" r:id="rId10"/>
    <p:sldId id="299" r:id="rId11"/>
    <p:sldId id="296" r:id="rId12"/>
    <p:sldId id="297" r:id="rId13"/>
    <p:sldId id="283" r:id="rId14"/>
    <p:sldId id="307" r:id="rId15"/>
    <p:sldId id="295" r:id="rId16"/>
    <p:sldId id="300" r:id="rId17"/>
    <p:sldId id="302" r:id="rId18"/>
    <p:sldId id="308" r:id="rId19"/>
    <p:sldId id="301" r:id="rId20"/>
    <p:sldId id="304" r:id="rId21"/>
    <p:sldId id="303"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8"/>
    <p:restoredTop sz="86372"/>
  </p:normalViewPr>
  <p:slideViewPr>
    <p:cSldViewPr snapToGrid="0" snapToObjects="1">
      <p:cViewPr varScale="1">
        <p:scale>
          <a:sx n="66" d="100"/>
          <a:sy n="66" d="100"/>
        </p:scale>
        <p:origin x="56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229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DCBCF-D616-D14E-9BEF-D0C112058130}" type="datetimeFigureOut">
              <a:rPr lang="en-US" smtClean="0"/>
              <a:t>7/20/2016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692DD-E115-ED47-B14B-8948AA226F11}" type="slidenum">
              <a:rPr lang="en-US" smtClean="0"/>
              <a:t>‹#›</a:t>
            </a:fld>
            <a:endParaRPr lang="en-US"/>
          </a:p>
        </p:txBody>
      </p:sp>
    </p:spTree>
    <p:extLst>
      <p:ext uri="{BB962C8B-B14F-4D97-AF65-F5344CB8AC3E}">
        <p14:creationId xmlns:p14="http://schemas.microsoft.com/office/powerpoint/2010/main" val="1067024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CB9E1-77E7-4C4B-8AAA-AC72FCB1754E}" type="datetimeFigureOut">
              <a:rPr lang="en-US" smtClean="0"/>
              <a:t>7/20/2016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65BB-92AB-994A-85FE-7E289C3E0FA8}" type="slidenum">
              <a:rPr lang="en-US" smtClean="0"/>
              <a:t>‹#›</a:t>
            </a:fld>
            <a:endParaRPr lang="en-US"/>
          </a:p>
        </p:txBody>
      </p:sp>
    </p:spTree>
    <p:extLst>
      <p:ext uri="{BB962C8B-B14F-4D97-AF65-F5344CB8AC3E}">
        <p14:creationId xmlns:p14="http://schemas.microsoft.com/office/powerpoint/2010/main" val="191183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Pip</a:t>
            </a:r>
            <a:r>
              <a:rPr lang="en-US" sz="1200" kern="1200" baseline="0" dirty="0" smtClean="0">
                <a:solidFill>
                  <a:schemeClr val="tx1"/>
                </a:solidFill>
                <a:effectLst/>
                <a:latin typeface="+mn-lt"/>
                <a:ea typeface="+mn-ea"/>
                <a:cs typeface="+mn-cs"/>
              </a:rPr>
              <a:t> and to Family Voices for their support hosting this webinar and reaching out the the Family Empowerment Centers and partners throughout California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webinar provides on overview of the newly formed Senate Select Committee on Children with Special Needs, chaired by California State Senator Dr. Richard Pan and summarizes the Committee’s leading objective for 2016; recaps key takeaways from the first hearing held Dec. 1, 2015; and outlines the role of family advocates in informing the Committee.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a:t>
            </a:fld>
            <a:endParaRPr lang="en-US"/>
          </a:p>
        </p:txBody>
      </p:sp>
    </p:spTree>
    <p:extLst>
      <p:ext uri="{BB962C8B-B14F-4D97-AF65-F5344CB8AC3E}">
        <p14:creationId xmlns:p14="http://schemas.microsoft.com/office/powerpoint/2010/main" val="54106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a:t>
            </a:r>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10</a:t>
            </a:fld>
            <a:endParaRPr lang="en-US"/>
          </a:p>
        </p:txBody>
      </p:sp>
    </p:spTree>
    <p:extLst>
      <p:ext uri="{BB962C8B-B14F-4D97-AF65-F5344CB8AC3E}">
        <p14:creationId xmlns:p14="http://schemas.microsoft.com/office/powerpoint/2010/main" val="84485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11</a:t>
            </a:fld>
            <a:endParaRPr lang="en-US"/>
          </a:p>
        </p:txBody>
      </p:sp>
    </p:spTree>
    <p:extLst>
      <p:ext uri="{BB962C8B-B14F-4D97-AF65-F5344CB8AC3E}">
        <p14:creationId xmlns:p14="http://schemas.microsoft.com/office/powerpoint/2010/main" val="50639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12</a:t>
            </a:fld>
            <a:endParaRPr lang="en-US"/>
          </a:p>
        </p:txBody>
      </p:sp>
    </p:spTree>
    <p:extLst>
      <p:ext uri="{BB962C8B-B14F-4D97-AF65-F5344CB8AC3E}">
        <p14:creationId xmlns:p14="http://schemas.microsoft.com/office/powerpoint/2010/main" val="140666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13</a:t>
            </a:fld>
            <a:endParaRPr lang="en-US"/>
          </a:p>
        </p:txBody>
      </p:sp>
    </p:spTree>
    <p:extLst>
      <p:ext uri="{BB962C8B-B14F-4D97-AF65-F5344CB8AC3E}">
        <p14:creationId xmlns:p14="http://schemas.microsoft.com/office/powerpoint/2010/main" val="101814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Pip</a:t>
            </a:r>
            <a:r>
              <a:rPr lang="en-US" sz="1200" kern="1200" baseline="0" dirty="0" smtClean="0">
                <a:solidFill>
                  <a:schemeClr val="tx1"/>
                </a:solidFill>
                <a:effectLst/>
                <a:latin typeface="+mn-lt"/>
                <a:ea typeface="+mn-ea"/>
                <a:cs typeface="+mn-cs"/>
              </a:rPr>
              <a:t> and to Family Voices for their support hosting this webinar and reaching out the the Family Empowerment Centers and partners throughout California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webinar provides on overview of the newly formed Senate Select Committee on Children with Special Needs, chaired by California State Senator Dr. Richard Pan and summarizes the Committee’s leading objective for 2016; recaps key takeaways from the first hearing held Dec. 1, 2015; and outlines the role of family advocates in informing the Committee.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14</a:t>
            </a:fld>
            <a:endParaRPr lang="en-US"/>
          </a:p>
        </p:txBody>
      </p:sp>
    </p:spTree>
    <p:extLst>
      <p:ext uri="{BB962C8B-B14F-4D97-AF65-F5344CB8AC3E}">
        <p14:creationId xmlns:p14="http://schemas.microsoft.com/office/powerpoint/2010/main" val="185186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15</a:t>
            </a:fld>
            <a:endParaRPr lang="en-US"/>
          </a:p>
        </p:txBody>
      </p:sp>
    </p:spTree>
    <p:extLst>
      <p:ext uri="{BB962C8B-B14F-4D97-AF65-F5344CB8AC3E}">
        <p14:creationId xmlns:p14="http://schemas.microsoft.com/office/powerpoint/2010/main" val="206711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HEARING I Description: Examined interagency care coordination between State departments and agencies providing care and services to children with special and complex needs. In addition, the Select Committee also heard from four innovative programs and pilot coalitions currently underway in Alameda County, Kern County, and San Bernardino County addressing interagency care coordination at the county-level for children and youth with special needs.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 II: Description: Centered on mapping programs and services for children with special needs under the four principal systems of care— physical health, mental health, developmental disability, and education. Panel speakers provided an overview of programs and services, identified current challenges impacting programs and service delivery, addressed funding mechanisms for programs and services, and provided relevant data during testimony.</a:t>
            </a:r>
            <a:endParaRPr lang="en-US"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400" dirty="0" smtClean="0"/>
              <a:t>Overview of programs and services, identified current challenges impacting programs and service delivery, addressed funding mechanisms for programs and services, and provided relevant data during testimony.</a:t>
            </a:r>
            <a:endParaRPr lang="en-US" sz="2200" dirty="0" smtClean="0"/>
          </a:p>
          <a:p>
            <a:pPr marL="514350" lvl="3" indent="-514350">
              <a:buFont typeface="+mj-lt"/>
              <a:buAutoNum type="arabicPeriod"/>
            </a:pPr>
            <a:r>
              <a:rPr lang="en-US" sz="2100" dirty="0" smtClean="0"/>
              <a:t>What does the current research and data tell us about children and youth with special needs?</a:t>
            </a:r>
          </a:p>
          <a:p>
            <a:pPr marL="514350" lvl="2" indent="-514350">
              <a:buFont typeface="+mj-lt"/>
              <a:buAutoNum type="arabicPeriod" startAt="2"/>
            </a:pPr>
            <a:r>
              <a:rPr lang="en-US" sz="2100" dirty="0" smtClean="0"/>
              <a:t>What services and care are currently provided to children and youth with special needs— including health, mental health, developmental disability needs and educational needs—at the state and local level?</a:t>
            </a:r>
          </a:p>
          <a:p>
            <a:pPr marL="514350" lvl="2" indent="-514350">
              <a:buFont typeface="+mj-lt"/>
              <a:buAutoNum type="arabicPeriod" startAt="2"/>
            </a:pPr>
            <a:r>
              <a:rPr lang="en-US" sz="2100" dirty="0" smtClean="0"/>
              <a:t>How are programs and services for children and youth with special needs funded, including by federal, state and county resources, and how is funding distributed to pay for services?</a:t>
            </a:r>
          </a:p>
          <a:p>
            <a:pPr marL="514350" lvl="2" indent="-514350">
              <a:buFont typeface="+mj-lt"/>
              <a:buAutoNum type="arabicPeriod" startAt="2"/>
            </a:pPr>
            <a:r>
              <a:rPr lang="en-US" sz="2100" dirty="0" smtClean="0"/>
              <a:t>What are the current challenges and barriers impacting care and services for children and youth with special needs?</a:t>
            </a:r>
          </a:p>
          <a:p>
            <a:pPr marL="514350" lvl="2" indent="-514350">
              <a:buFont typeface="+mj-lt"/>
              <a:buAutoNum type="arabicPeriod" startAt="2"/>
            </a:pPr>
            <a:r>
              <a:rPr lang="en-US" sz="2100" dirty="0" smtClean="0"/>
              <a:t>What strategy and programs are under way to coordinate with other agencies and programs providing services to children and youth with special needs, and if not, how should coordination be best addressed?</a:t>
            </a:r>
          </a:p>
          <a:p>
            <a:pPr marL="514350" lvl="2" indent="-514350">
              <a:buFont typeface="+mj-lt"/>
              <a:buAutoNum type="arabicPeriod" startAt="2"/>
            </a:pPr>
            <a:endParaRPr lang="en-US" sz="2100" dirty="0" smtClean="0"/>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Report highlights</a:t>
            </a:r>
          </a:p>
          <a:p>
            <a:pPr marL="971550" lvl="1" indent="-514350">
              <a:buFont typeface="Arial" charset="0"/>
              <a:buChar char="•"/>
            </a:pPr>
            <a:r>
              <a:rPr lang="en-US" sz="2200" dirty="0" smtClean="0">
                <a:solidFill>
                  <a:sysClr val="windowText" lastClr="000000"/>
                </a:solidFill>
              </a:rPr>
              <a:t>Key take-away points from the hearing</a:t>
            </a:r>
          </a:p>
          <a:p>
            <a:pPr marL="971550" lvl="1" indent="-514350">
              <a:buFont typeface="Arial" charset="0"/>
              <a:buChar char="•"/>
            </a:pPr>
            <a:r>
              <a:rPr lang="en-US" sz="2200" dirty="0" smtClean="0">
                <a:solidFill>
                  <a:sysClr val="windowText" lastClr="000000"/>
                </a:solidFill>
              </a:rPr>
              <a:t>Recommendations put forth by panel speakers during the hearing </a:t>
            </a:r>
          </a:p>
          <a:p>
            <a:pPr marL="971550" lvl="1" indent="-514350">
              <a:buFont typeface="Arial" charset="0"/>
              <a:buChar char="•"/>
            </a:pPr>
            <a:r>
              <a:rPr lang="en-US" sz="2200" dirty="0" smtClean="0">
                <a:solidFill>
                  <a:sysClr val="windowText" lastClr="000000"/>
                </a:solidFill>
              </a:rPr>
              <a:t>Hearing minutes</a:t>
            </a:r>
          </a:p>
          <a:p>
            <a:pPr marL="971550" lvl="1" indent="-514350">
              <a:buFont typeface="Arial" charset="0"/>
              <a:buChar char="•"/>
            </a:pPr>
            <a:r>
              <a:rPr lang="en-US" sz="2200" dirty="0" smtClean="0">
                <a:solidFill>
                  <a:sysClr val="windowText" lastClr="000000"/>
                </a:solidFill>
              </a:rPr>
              <a:t>Supplemental material provided by panel speakers</a:t>
            </a:r>
          </a:p>
          <a:p>
            <a:pPr marL="971550" lvl="1" indent="-514350">
              <a:buFont typeface="Arial" charset="0"/>
              <a:buChar char="•"/>
            </a:pPr>
            <a:r>
              <a:rPr lang="en-US" sz="2200" dirty="0" smtClean="0">
                <a:solidFill>
                  <a:sysClr val="windowText" lastClr="000000"/>
                </a:solidFill>
              </a:rPr>
              <a:t>Background information as it relates to legislation, programs and technical terms</a:t>
            </a:r>
          </a:p>
          <a:p>
            <a:pPr marL="971550" lvl="1" indent="-514350">
              <a:buFont typeface="Arial" charset="0"/>
              <a:buChar char="•"/>
            </a:pPr>
            <a:endParaRPr lang="en-US" sz="2200" dirty="0" smtClean="0">
              <a:solidFill>
                <a:sysClr val="windowText" lastClr="000000"/>
              </a:solidFill>
            </a:endParaRPr>
          </a:p>
          <a:p>
            <a:pPr marL="971550" lvl="1" indent="-514350">
              <a:buFont typeface="Arial" charset="0"/>
              <a:buChar char="•"/>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Commitment to collaborate on a CA Report Card/Dashboard tailored to children with special needs</a:t>
            </a: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Organized by subcategories: </a:t>
            </a:r>
          </a:p>
          <a:p>
            <a:pPr marL="971550" lvl="1" indent="-514350">
              <a:buFont typeface="Arial" charset="0"/>
              <a:buChar char="•"/>
            </a:pPr>
            <a:r>
              <a:rPr lang="en-US" sz="2200" dirty="0" smtClean="0">
                <a:solidFill>
                  <a:sysClr val="windowText" lastClr="000000"/>
                </a:solidFill>
              </a:rPr>
              <a:t> Data, Figures, Trends</a:t>
            </a:r>
          </a:p>
          <a:p>
            <a:pPr marL="971550" lvl="1" indent="-514350">
              <a:buFont typeface="Arial" charset="0"/>
              <a:buChar char="•"/>
            </a:pPr>
            <a:r>
              <a:rPr lang="en-US" sz="2200" dirty="0" smtClean="0">
                <a:solidFill>
                  <a:sysClr val="windowText" lastClr="000000"/>
                </a:solidFill>
              </a:rPr>
              <a:t> Services and Care</a:t>
            </a:r>
          </a:p>
          <a:p>
            <a:pPr marL="971550" lvl="1" indent="-514350">
              <a:buFont typeface="Arial" charset="0"/>
              <a:buChar char="•"/>
            </a:pPr>
            <a:r>
              <a:rPr lang="en-US" sz="2200" dirty="0" smtClean="0">
                <a:solidFill>
                  <a:sysClr val="windowText" lastClr="000000"/>
                </a:solidFill>
              </a:rPr>
              <a:t> Funding Streams and Allocation </a:t>
            </a:r>
          </a:p>
          <a:p>
            <a:pPr marL="971550" lvl="1" indent="-514350">
              <a:buFont typeface="Arial" charset="0"/>
              <a:buChar char="•"/>
            </a:pPr>
            <a:r>
              <a:rPr lang="en-US" sz="2200" dirty="0" smtClean="0">
                <a:solidFill>
                  <a:sysClr val="windowText" lastClr="000000"/>
                </a:solidFill>
              </a:rPr>
              <a:t> Challenges and Barriers Impacting Care</a:t>
            </a:r>
          </a:p>
          <a:p>
            <a:pPr marL="971550" lvl="1" indent="-514350">
              <a:buFont typeface="Arial" charset="0"/>
              <a:buChar char="•"/>
            </a:pPr>
            <a:r>
              <a:rPr lang="en-US" sz="2200" dirty="0" smtClean="0">
                <a:solidFill>
                  <a:sysClr val="windowText" lastClr="000000"/>
                </a:solidFill>
              </a:rPr>
              <a:t> Interdepartmental and Interagency Coordination </a:t>
            </a:r>
          </a:p>
          <a:p>
            <a:pPr marL="971550" lvl="1" indent="-514350">
              <a:buFont typeface="Arial" charset="0"/>
              <a:buChar char="•"/>
            </a:pPr>
            <a:endParaRPr lang="en-US" sz="2200" dirty="0" smtClean="0">
              <a:solidFill>
                <a:sysClr val="windowText" lastClr="000000"/>
              </a:solidFill>
            </a:endParaRPr>
          </a:p>
          <a:p>
            <a:pPr marL="514350" lvl="2" indent="-514350">
              <a:buFont typeface="+mj-lt"/>
              <a:buAutoNum type="arabicPeriod" startAt="2"/>
            </a:pPr>
            <a:endParaRPr lang="en-US" sz="2100" dirty="0" smtClean="0"/>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16</a:t>
            </a:fld>
            <a:endParaRPr lang="en-US"/>
          </a:p>
        </p:txBody>
      </p:sp>
    </p:spTree>
    <p:extLst>
      <p:ext uri="{BB962C8B-B14F-4D97-AF65-F5344CB8AC3E}">
        <p14:creationId xmlns:p14="http://schemas.microsoft.com/office/powerpoint/2010/main" val="157188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HEARING I Description: Examined interagency care coordination between State departments and agencies providing care and services to children with special and complex needs. In addition, the Select Committee also heard from four innovative programs and pilot coalitions currently underway in Alameda County, Kern County, and San Bernardino County addressing interagency care coordination at the county-level for children and youth with special needs.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 II: Description: Centered on mapping programs and services for children with special needs under the four principal systems of care— physical health, mental health, developmental disability, and education. Panel speakers provided an overview of programs and services, identified current challenges impacting programs and service delivery, addressed funding mechanisms for programs and services, and provided relevant data during testimony.</a:t>
            </a:r>
            <a:endParaRPr lang="en-US"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400" dirty="0" smtClean="0"/>
              <a:t>Overview of programs and services, identified current challenges impacting programs and service delivery, addressed funding mechanisms for programs and services, and provided relevant data during testimony.</a:t>
            </a:r>
            <a:endParaRPr lang="en-US" sz="2200" dirty="0" smtClean="0"/>
          </a:p>
          <a:p>
            <a:pPr marL="514350" lvl="3" indent="-514350">
              <a:buFont typeface="+mj-lt"/>
              <a:buAutoNum type="arabicPeriod"/>
            </a:pPr>
            <a:r>
              <a:rPr lang="en-US" sz="2100" dirty="0" smtClean="0"/>
              <a:t>What does the current research and data tell us about children and youth with special needs?</a:t>
            </a:r>
          </a:p>
          <a:p>
            <a:pPr marL="514350" lvl="2" indent="-514350">
              <a:buFont typeface="+mj-lt"/>
              <a:buAutoNum type="arabicPeriod" startAt="2"/>
            </a:pPr>
            <a:r>
              <a:rPr lang="en-US" sz="2100" dirty="0" smtClean="0"/>
              <a:t>What services and care are currently provided to children and youth with special needs— including health, mental health, developmental disability needs and educational needs—at the state and local level?</a:t>
            </a:r>
          </a:p>
          <a:p>
            <a:pPr marL="514350" lvl="2" indent="-514350">
              <a:buFont typeface="+mj-lt"/>
              <a:buAutoNum type="arabicPeriod" startAt="2"/>
            </a:pPr>
            <a:r>
              <a:rPr lang="en-US" sz="2100" dirty="0" smtClean="0"/>
              <a:t>How are programs and services for children and youth with special needs funded, including by federal, state and county resources, and how is funding distributed to pay for services?</a:t>
            </a:r>
          </a:p>
          <a:p>
            <a:pPr marL="514350" lvl="2" indent="-514350">
              <a:buFont typeface="+mj-lt"/>
              <a:buAutoNum type="arabicPeriod" startAt="2"/>
            </a:pPr>
            <a:r>
              <a:rPr lang="en-US" sz="2100" dirty="0" smtClean="0"/>
              <a:t>What are the current challenges and barriers impacting care and services for children and youth with special needs?</a:t>
            </a:r>
          </a:p>
          <a:p>
            <a:pPr marL="514350" lvl="2" indent="-514350">
              <a:buFont typeface="+mj-lt"/>
              <a:buAutoNum type="arabicPeriod" startAt="2"/>
            </a:pPr>
            <a:r>
              <a:rPr lang="en-US" sz="2100" dirty="0" smtClean="0"/>
              <a:t>What strategy and programs are under way to coordinate with other agencies and programs providing services to children and youth with special needs, and if not, how should coordination be best addressed?</a:t>
            </a:r>
          </a:p>
          <a:p>
            <a:pPr marL="514350" lvl="2" indent="-514350">
              <a:buFont typeface="+mj-lt"/>
              <a:buAutoNum type="arabicPeriod" startAt="2"/>
            </a:pPr>
            <a:endParaRPr lang="en-US" sz="2100" dirty="0" smtClean="0"/>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Report highlights</a:t>
            </a:r>
          </a:p>
          <a:p>
            <a:pPr marL="971550" lvl="1" indent="-514350">
              <a:buFont typeface="Arial" charset="0"/>
              <a:buChar char="•"/>
            </a:pPr>
            <a:r>
              <a:rPr lang="en-US" sz="2200" dirty="0" smtClean="0">
                <a:solidFill>
                  <a:sysClr val="windowText" lastClr="000000"/>
                </a:solidFill>
              </a:rPr>
              <a:t>Key take-away points from the hearing</a:t>
            </a:r>
          </a:p>
          <a:p>
            <a:pPr marL="971550" lvl="1" indent="-514350">
              <a:buFont typeface="Arial" charset="0"/>
              <a:buChar char="•"/>
            </a:pPr>
            <a:r>
              <a:rPr lang="en-US" sz="2200" dirty="0" smtClean="0">
                <a:solidFill>
                  <a:sysClr val="windowText" lastClr="000000"/>
                </a:solidFill>
              </a:rPr>
              <a:t>Recommendations put forth by panel speakers during the hearing </a:t>
            </a:r>
          </a:p>
          <a:p>
            <a:pPr marL="971550" lvl="1" indent="-514350">
              <a:buFont typeface="Arial" charset="0"/>
              <a:buChar char="•"/>
            </a:pPr>
            <a:r>
              <a:rPr lang="en-US" sz="2200" dirty="0" smtClean="0">
                <a:solidFill>
                  <a:sysClr val="windowText" lastClr="000000"/>
                </a:solidFill>
              </a:rPr>
              <a:t>Hearing minutes</a:t>
            </a:r>
          </a:p>
          <a:p>
            <a:pPr marL="971550" lvl="1" indent="-514350">
              <a:buFont typeface="Arial" charset="0"/>
              <a:buChar char="•"/>
            </a:pPr>
            <a:r>
              <a:rPr lang="en-US" sz="2200" dirty="0" smtClean="0">
                <a:solidFill>
                  <a:sysClr val="windowText" lastClr="000000"/>
                </a:solidFill>
              </a:rPr>
              <a:t>Supplemental material provided by panel speakers</a:t>
            </a:r>
          </a:p>
          <a:p>
            <a:pPr marL="971550" lvl="1" indent="-514350">
              <a:buFont typeface="Arial" charset="0"/>
              <a:buChar char="•"/>
            </a:pPr>
            <a:r>
              <a:rPr lang="en-US" sz="2200" dirty="0" smtClean="0">
                <a:solidFill>
                  <a:sysClr val="windowText" lastClr="000000"/>
                </a:solidFill>
              </a:rPr>
              <a:t>Background information as it relates to legislation, programs and technical terms</a:t>
            </a:r>
          </a:p>
          <a:p>
            <a:pPr marL="971550" lvl="1" indent="-514350">
              <a:buFont typeface="Arial" charset="0"/>
              <a:buChar char="•"/>
            </a:pPr>
            <a:endParaRPr lang="en-US" sz="2200" dirty="0" smtClean="0">
              <a:solidFill>
                <a:sysClr val="windowText" lastClr="000000"/>
              </a:solidFill>
            </a:endParaRPr>
          </a:p>
          <a:p>
            <a:pPr marL="971550" lvl="1" indent="-514350">
              <a:buFont typeface="Arial" charset="0"/>
              <a:buChar char="•"/>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Commitment to collaborate on a CA Report Card/Dashboard tailored to children with special needs</a:t>
            </a: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Organized by subcategories: </a:t>
            </a:r>
          </a:p>
          <a:p>
            <a:pPr marL="971550" lvl="1" indent="-514350">
              <a:buFont typeface="Arial" charset="0"/>
              <a:buChar char="•"/>
            </a:pPr>
            <a:r>
              <a:rPr lang="en-US" sz="2200" dirty="0" smtClean="0">
                <a:solidFill>
                  <a:sysClr val="windowText" lastClr="000000"/>
                </a:solidFill>
              </a:rPr>
              <a:t> Data, Figures, Trends</a:t>
            </a:r>
          </a:p>
          <a:p>
            <a:pPr marL="971550" lvl="1" indent="-514350">
              <a:buFont typeface="Arial" charset="0"/>
              <a:buChar char="•"/>
            </a:pPr>
            <a:r>
              <a:rPr lang="en-US" sz="2200" dirty="0" smtClean="0">
                <a:solidFill>
                  <a:sysClr val="windowText" lastClr="000000"/>
                </a:solidFill>
              </a:rPr>
              <a:t> Services and Care</a:t>
            </a:r>
          </a:p>
          <a:p>
            <a:pPr marL="971550" lvl="1" indent="-514350">
              <a:buFont typeface="Arial" charset="0"/>
              <a:buChar char="•"/>
            </a:pPr>
            <a:r>
              <a:rPr lang="en-US" sz="2200" dirty="0" smtClean="0">
                <a:solidFill>
                  <a:sysClr val="windowText" lastClr="000000"/>
                </a:solidFill>
              </a:rPr>
              <a:t> Funding Streams and Allocation </a:t>
            </a:r>
          </a:p>
          <a:p>
            <a:pPr marL="971550" lvl="1" indent="-514350">
              <a:buFont typeface="Arial" charset="0"/>
              <a:buChar char="•"/>
            </a:pPr>
            <a:r>
              <a:rPr lang="en-US" sz="2200" dirty="0" smtClean="0">
                <a:solidFill>
                  <a:sysClr val="windowText" lastClr="000000"/>
                </a:solidFill>
              </a:rPr>
              <a:t> Challenges and Barriers Impacting Care</a:t>
            </a:r>
          </a:p>
          <a:p>
            <a:pPr marL="971550" lvl="1" indent="-514350">
              <a:buFont typeface="Arial" charset="0"/>
              <a:buChar char="•"/>
            </a:pPr>
            <a:r>
              <a:rPr lang="en-US" sz="2200" dirty="0" smtClean="0">
                <a:solidFill>
                  <a:sysClr val="windowText" lastClr="000000"/>
                </a:solidFill>
              </a:rPr>
              <a:t> Interdepartmental and Interagency Coordination </a:t>
            </a:r>
          </a:p>
          <a:p>
            <a:pPr marL="971550" lvl="1" indent="-514350">
              <a:buFont typeface="Arial" charset="0"/>
              <a:buChar char="•"/>
            </a:pPr>
            <a:endParaRPr lang="en-US" sz="2200" dirty="0" smtClean="0">
              <a:solidFill>
                <a:sysClr val="windowText" lastClr="000000"/>
              </a:solidFill>
            </a:endParaRPr>
          </a:p>
          <a:p>
            <a:pPr marL="514350" lvl="2" indent="-514350">
              <a:buFont typeface="+mj-lt"/>
              <a:buAutoNum type="arabicPeriod" startAt="2"/>
            </a:pPr>
            <a:endParaRPr lang="en-US" sz="2100" dirty="0" smtClean="0"/>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17</a:t>
            </a:fld>
            <a:endParaRPr lang="en-US"/>
          </a:p>
        </p:txBody>
      </p:sp>
    </p:spTree>
    <p:extLst>
      <p:ext uri="{BB962C8B-B14F-4D97-AF65-F5344CB8AC3E}">
        <p14:creationId xmlns:p14="http://schemas.microsoft.com/office/powerpoint/2010/main" val="63567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Pip</a:t>
            </a:r>
            <a:r>
              <a:rPr lang="en-US" sz="1200" kern="1200" baseline="0" dirty="0" smtClean="0">
                <a:solidFill>
                  <a:schemeClr val="tx1"/>
                </a:solidFill>
                <a:effectLst/>
                <a:latin typeface="+mn-lt"/>
                <a:ea typeface="+mn-ea"/>
                <a:cs typeface="+mn-cs"/>
              </a:rPr>
              <a:t> and to Family Voices for their support hosting this webinar and reaching out the the Family Empowerment Centers and partners throughout California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webinar provides on overview of the newly formed Senate Select Committee on Children with Special Needs, chaired by California State Senator Dr. Richard Pan and summarizes the Committee’s leading objective for 2016; recaps key takeaways from the first hearing held Dec. 1, 2015; and outlines the role of family advocates in informing the Committee.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18</a:t>
            </a:fld>
            <a:endParaRPr lang="en-US"/>
          </a:p>
        </p:txBody>
      </p:sp>
    </p:spTree>
    <p:extLst>
      <p:ext uri="{BB962C8B-B14F-4D97-AF65-F5344CB8AC3E}">
        <p14:creationId xmlns:p14="http://schemas.microsoft.com/office/powerpoint/2010/main" val="210457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HEARING I Description: Examined interagency care coordination between State departments and agencies providing care and services to children with special and complex needs. In addition, the Select Committee also heard from four innovative programs and pilot coalitions currently underway in Alameda County, Kern County, and San Bernardino County addressing interagency care coordination at the county-level for children and youth with special needs.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 II: Description: Centered on mapping programs and services for children with special needs under the four principal systems of care— physical health, mental health, developmental disability, and education. Panel speakers provided an overview of programs and services, identified current challenges impacting programs and service delivery, addressed funding mechanisms for programs and services, and provided relevant data during testimony.</a:t>
            </a:r>
            <a:endParaRPr lang="en-US"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400" dirty="0" smtClean="0"/>
              <a:t>Overview of programs and services, identified current challenges impacting programs and service delivery, addressed funding mechanisms for programs and services, and provided relevant data during testimony.</a:t>
            </a:r>
            <a:endParaRPr lang="en-US" sz="2200" dirty="0" smtClean="0"/>
          </a:p>
          <a:p>
            <a:pPr marL="514350" lvl="3" indent="-514350">
              <a:buFont typeface="+mj-lt"/>
              <a:buAutoNum type="arabicPeriod"/>
            </a:pPr>
            <a:r>
              <a:rPr lang="en-US" sz="2100" dirty="0" smtClean="0"/>
              <a:t>What does the current research and data tell us about children and youth with special needs?</a:t>
            </a:r>
          </a:p>
          <a:p>
            <a:pPr marL="514350" lvl="2" indent="-514350">
              <a:buFont typeface="+mj-lt"/>
              <a:buAutoNum type="arabicPeriod" startAt="2"/>
            </a:pPr>
            <a:r>
              <a:rPr lang="en-US" sz="2100" dirty="0" smtClean="0"/>
              <a:t>What services and care are currently provided to children and youth with special needs— including health, mental health, developmental disability needs and educational needs—at the state and local level?</a:t>
            </a:r>
          </a:p>
          <a:p>
            <a:pPr marL="514350" lvl="2" indent="-514350">
              <a:buFont typeface="+mj-lt"/>
              <a:buAutoNum type="arabicPeriod" startAt="2"/>
            </a:pPr>
            <a:r>
              <a:rPr lang="en-US" sz="2100" dirty="0" smtClean="0"/>
              <a:t>How are programs and services for children and youth with special needs funded, including by federal, state and county resources, and how is funding distributed to pay for services?</a:t>
            </a:r>
          </a:p>
          <a:p>
            <a:pPr marL="514350" lvl="2" indent="-514350">
              <a:buFont typeface="+mj-lt"/>
              <a:buAutoNum type="arabicPeriod" startAt="2"/>
            </a:pPr>
            <a:r>
              <a:rPr lang="en-US" sz="2100" dirty="0" smtClean="0"/>
              <a:t>What are the current challenges and barriers impacting care and services for children and youth with special needs?</a:t>
            </a:r>
          </a:p>
          <a:p>
            <a:pPr marL="514350" lvl="2" indent="-514350">
              <a:buFont typeface="+mj-lt"/>
              <a:buAutoNum type="arabicPeriod" startAt="2"/>
            </a:pPr>
            <a:r>
              <a:rPr lang="en-US" sz="2100" dirty="0" smtClean="0"/>
              <a:t>What strategy and programs are under way to coordinate with other agencies and programs providing services to children and youth with special needs, and if not, how should coordination be best addressed?</a:t>
            </a:r>
          </a:p>
          <a:p>
            <a:pPr marL="514350" lvl="2" indent="-514350">
              <a:buFont typeface="+mj-lt"/>
              <a:buAutoNum type="arabicPeriod" startAt="2"/>
            </a:pPr>
            <a:endParaRPr lang="en-US" sz="2100" dirty="0" smtClean="0"/>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Report highlights</a:t>
            </a:r>
          </a:p>
          <a:p>
            <a:pPr marL="971550" lvl="1" indent="-514350">
              <a:buFont typeface="Arial" charset="0"/>
              <a:buChar char="•"/>
            </a:pPr>
            <a:r>
              <a:rPr lang="en-US" sz="2200" dirty="0" smtClean="0">
                <a:solidFill>
                  <a:sysClr val="windowText" lastClr="000000"/>
                </a:solidFill>
              </a:rPr>
              <a:t>Key take-away points from the hearing</a:t>
            </a:r>
          </a:p>
          <a:p>
            <a:pPr marL="971550" lvl="1" indent="-514350">
              <a:buFont typeface="Arial" charset="0"/>
              <a:buChar char="•"/>
            </a:pPr>
            <a:r>
              <a:rPr lang="en-US" sz="2200" dirty="0" smtClean="0">
                <a:solidFill>
                  <a:sysClr val="windowText" lastClr="000000"/>
                </a:solidFill>
              </a:rPr>
              <a:t>Recommendations put forth by panel speakers during the hearing </a:t>
            </a:r>
          </a:p>
          <a:p>
            <a:pPr marL="971550" lvl="1" indent="-514350">
              <a:buFont typeface="Arial" charset="0"/>
              <a:buChar char="•"/>
            </a:pPr>
            <a:r>
              <a:rPr lang="en-US" sz="2200" dirty="0" smtClean="0">
                <a:solidFill>
                  <a:sysClr val="windowText" lastClr="000000"/>
                </a:solidFill>
              </a:rPr>
              <a:t>Hearing minutes</a:t>
            </a:r>
          </a:p>
          <a:p>
            <a:pPr marL="971550" lvl="1" indent="-514350">
              <a:buFont typeface="Arial" charset="0"/>
              <a:buChar char="•"/>
            </a:pPr>
            <a:r>
              <a:rPr lang="en-US" sz="2200" dirty="0" smtClean="0">
                <a:solidFill>
                  <a:sysClr val="windowText" lastClr="000000"/>
                </a:solidFill>
              </a:rPr>
              <a:t>Supplemental material provided by panel speakers</a:t>
            </a:r>
          </a:p>
          <a:p>
            <a:pPr marL="971550" lvl="1" indent="-514350">
              <a:buFont typeface="Arial" charset="0"/>
              <a:buChar char="•"/>
            </a:pPr>
            <a:r>
              <a:rPr lang="en-US" sz="2200" dirty="0" smtClean="0">
                <a:solidFill>
                  <a:sysClr val="windowText" lastClr="000000"/>
                </a:solidFill>
              </a:rPr>
              <a:t>Background information as it relates to legislation, programs and technical terms</a:t>
            </a:r>
          </a:p>
          <a:p>
            <a:pPr marL="971550" lvl="1" indent="-514350">
              <a:buFont typeface="Arial" charset="0"/>
              <a:buChar char="•"/>
            </a:pPr>
            <a:endParaRPr lang="en-US" sz="2200" dirty="0" smtClean="0">
              <a:solidFill>
                <a:sysClr val="windowText" lastClr="000000"/>
              </a:solidFill>
            </a:endParaRPr>
          </a:p>
          <a:p>
            <a:pPr marL="971550" lvl="1" indent="-514350">
              <a:buFont typeface="Arial" charset="0"/>
              <a:buChar char="•"/>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Commitment to collaborate on a CA Report Card/Dashboard tailored to children with special needs</a:t>
            </a: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Organized by subcategories: </a:t>
            </a:r>
          </a:p>
          <a:p>
            <a:pPr marL="971550" lvl="1" indent="-514350">
              <a:buFont typeface="Arial" charset="0"/>
              <a:buChar char="•"/>
            </a:pPr>
            <a:r>
              <a:rPr lang="en-US" sz="2200" dirty="0" smtClean="0">
                <a:solidFill>
                  <a:sysClr val="windowText" lastClr="000000"/>
                </a:solidFill>
              </a:rPr>
              <a:t> Data, Figures, Trends</a:t>
            </a:r>
          </a:p>
          <a:p>
            <a:pPr marL="971550" lvl="1" indent="-514350">
              <a:buFont typeface="Arial" charset="0"/>
              <a:buChar char="•"/>
            </a:pPr>
            <a:r>
              <a:rPr lang="en-US" sz="2200" dirty="0" smtClean="0">
                <a:solidFill>
                  <a:sysClr val="windowText" lastClr="000000"/>
                </a:solidFill>
              </a:rPr>
              <a:t> Services and Care</a:t>
            </a:r>
          </a:p>
          <a:p>
            <a:pPr marL="971550" lvl="1" indent="-514350">
              <a:buFont typeface="Arial" charset="0"/>
              <a:buChar char="•"/>
            </a:pPr>
            <a:r>
              <a:rPr lang="en-US" sz="2200" dirty="0" smtClean="0">
                <a:solidFill>
                  <a:sysClr val="windowText" lastClr="000000"/>
                </a:solidFill>
              </a:rPr>
              <a:t> Funding Streams and Allocation </a:t>
            </a:r>
          </a:p>
          <a:p>
            <a:pPr marL="971550" lvl="1" indent="-514350">
              <a:buFont typeface="Arial" charset="0"/>
              <a:buChar char="•"/>
            </a:pPr>
            <a:r>
              <a:rPr lang="en-US" sz="2200" dirty="0" smtClean="0">
                <a:solidFill>
                  <a:sysClr val="windowText" lastClr="000000"/>
                </a:solidFill>
              </a:rPr>
              <a:t> Challenges and Barriers Impacting Care</a:t>
            </a:r>
          </a:p>
          <a:p>
            <a:pPr marL="971550" lvl="1" indent="-514350">
              <a:buFont typeface="Arial" charset="0"/>
              <a:buChar char="•"/>
            </a:pPr>
            <a:r>
              <a:rPr lang="en-US" sz="2200" dirty="0" smtClean="0">
                <a:solidFill>
                  <a:sysClr val="windowText" lastClr="000000"/>
                </a:solidFill>
              </a:rPr>
              <a:t> Interdepartmental and Interagency Coordination </a:t>
            </a:r>
          </a:p>
          <a:p>
            <a:pPr marL="971550" lvl="1" indent="-514350">
              <a:buFont typeface="Arial" charset="0"/>
              <a:buChar char="•"/>
            </a:pPr>
            <a:endParaRPr lang="en-US" sz="2200" dirty="0" smtClean="0">
              <a:solidFill>
                <a:sysClr val="windowText" lastClr="000000"/>
              </a:solidFill>
            </a:endParaRPr>
          </a:p>
          <a:p>
            <a:pPr marL="514350" lvl="2" indent="-514350">
              <a:buFont typeface="+mj-lt"/>
              <a:buAutoNum type="arabicPeriod" startAt="2"/>
            </a:pPr>
            <a:endParaRPr lang="en-US" sz="2100" dirty="0" smtClean="0"/>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19</a:t>
            </a:fld>
            <a:endParaRPr lang="en-US"/>
          </a:p>
        </p:txBody>
      </p:sp>
    </p:spTree>
    <p:extLst>
      <p:ext uri="{BB962C8B-B14F-4D97-AF65-F5344CB8AC3E}">
        <p14:creationId xmlns:p14="http://schemas.microsoft.com/office/powerpoint/2010/main" val="115926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765BB-92AB-994A-85FE-7E289C3E0FA8}" type="slidenum">
              <a:rPr lang="en-US" smtClean="0"/>
              <a:t>2</a:t>
            </a:fld>
            <a:endParaRPr lang="en-US"/>
          </a:p>
        </p:txBody>
      </p:sp>
    </p:spTree>
    <p:extLst>
      <p:ext uri="{BB962C8B-B14F-4D97-AF65-F5344CB8AC3E}">
        <p14:creationId xmlns:p14="http://schemas.microsoft.com/office/powerpoint/2010/main" val="1973889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HEARING I Description: Examined interagency care coordination between State departments and agencies providing care and services to children with special and complex needs. In addition, the Select Committee also heard from four innovative programs and pilot coalitions currently underway in Alameda County, Kern County, and San Bernardino County addressing interagency care coordination at the county-level for children and youth with special needs.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 II: Description: Centered on mapping programs and services for children with special needs under the four principal systems of care— physical health, mental health, developmental disability, and education. Panel speakers provided an overview of programs and services, identified current challenges impacting programs and service delivery, addressed funding mechanisms for programs and services, and provided relevant data during testimony.</a:t>
            </a:r>
            <a:endParaRPr lang="en-US"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400" dirty="0" smtClean="0"/>
              <a:t>Overview of programs and services, identified current challenges impacting programs and service delivery, addressed funding mechanisms for programs and services, and provided relevant data during testimony.</a:t>
            </a:r>
            <a:endParaRPr lang="en-US" sz="2200" dirty="0" smtClean="0"/>
          </a:p>
          <a:p>
            <a:pPr marL="514350" lvl="3" indent="-514350">
              <a:buFont typeface="+mj-lt"/>
              <a:buAutoNum type="arabicPeriod"/>
            </a:pPr>
            <a:r>
              <a:rPr lang="en-US" sz="2100" dirty="0" smtClean="0"/>
              <a:t>What does the current research and data tell us about children and youth with special needs?</a:t>
            </a:r>
          </a:p>
          <a:p>
            <a:pPr marL="514350" lvl="2" indent="-514350">
              <a:buFont typeface="+mj-lt"/>
              <a:buAutoNum type="arabicPeriod" startAt="2"/>
            </a:pPr>
            <a:r>
              <a:rPr lang="en-US" sz="2100" dirty="0" smtClean="0"/>
              <a:t>What services and care are currently provided to children and youth with special needs— including health, mental health, developmental disability needs and educational needs—at the state and local level?</a:t>
            </a:r>
          </a:p>
          <a:p>
            <a:pPr marL="514350" lvl="2" indent="-514350">
              <a:buFont typeface="+mj-lt"/>
              <a:buAutoNum type="arabicPeriod" startAt="2"/>
            </a:pPr>
            <a:r>
              <a:rPr lang="en-US" sz="2100" dirty="0" smtClean="0"/>
              <a:t>How are programs and services for children and youth with special needs funded, including by federal, state and county resources, and how is funding distributed to pay for services?</a:t>
            </a:r>
          </a:p>
          <a:p>
            <a:pPr marL="514350" lvl="2" indent="-514350">
              <a:buFont typeface="+mj-lt"/>
              <a:buAutoNum type="arabicPeriod" startAt="2"/>
            </a:pPr>
            <a:r>
              <a:rPr lang="en-US" sz="2100" dirty="0" smtClean="0"/>
              <a:t>What are the current challenges and barriers impacting care and services for children and youth with special needs?</a:t>
            </a:r>
          </a:p>
          <a:p>
            <a:pPr marL="514350" lvl="2" indent="-514350">
              <a:buFont typeface="+mj-lt"/>
              <a:buAutoNum type="arabicPeriod" startAt="2"/>
            </a:pPr>
            <a:r>
              <a:rPr lang="en-US" sz="2100" dirty="0" smtClean="0"/>
              <a:t>What strategy and programs are under way to coordinate with other agencies and programs providing services to children and youth with special needs, and if not, how should coordination be best addressed?</a:t>
            </a:r>
          </a:p>
          <a:p>
            <a:pPr marL="514350" lvl="2" indent="-514350">
              <a:buFont typeface="+mj-lt"/>
              <a:buAutoNum type="arabicPeriod" startAt="2"/>
            </a:pPr>
            <a:endParaRPr lang="en-US" sz="2100" dirty="0" smtClean="0"/>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Report highlights</a:t>
            </a:r>
          </a:p>
          <a:p>
            <a:pPr marL="971550" lvl="1" indent="-514350">
              <a:buFont typeface="Arial" charset="0"/>
              <a:buChar char="•"/>
            </a:pPr>
            <a:r>
              <a:rPr lang="en-US" sz="2200" dirty="0" smtClean="0">
                <a:solidFill>
                  <a:sysClr val="windowText" lastClr="000000"/>
                </a:solidFill>
              </a:rPr>
              <a:t>Key take-away points from the hearing</a:t>
            </a:r>
          </a:p>
          <a:p>
            <a:pPr marL="971550" lvl="1" indent="-514350">
              <a:buFont typeface="Arial" charset="0"/>
              <a:buChar char="•"/>
            </a:pPr>
            <a:r>
              <a:rPr lang="en-US" sz="2200" dirty="0" smtClean="0">
                <a:solidFill>
                  <a:sysClr val="windowText" lastClr="000000"/>
                </a:solidFill>
              </a:rPr>
              <a:t>Recommendations put forth by panel speakers during the hearing </a:t>
            </a:r>
          </a:p>
          <a:p>
            <a:pPr marL="971550" lvl="1" indent="-514350">
              <a:buFont typeface="Arial" charset="0"/>
              <a:buChar char="•"/>
            </a:pPr>
            <a:r>
              <a:rPr lang="en-US" sz="2200" dirty="0" smtClean="0">
                <a:solidFill>
                  <a:sysClr val="windowText" lastClr="000000"/>
                </a:solidFill>
              </a:rPr>
              <a:t>Hearing minutes</a:t>
            </a:r>
          </a:p>
          <a:p>
            <a:pPr marL="971550" lvl="1" indent="-514350">
              <a:buFont typeface="Arial" charset="0"/>
              <a:buChar char="•"/>
            </a:pPr>
            <a:r>
              <a:rPr lang="en-US" sz="2200" dirty="0" smtClean="0">
                <a:solidFill>
                  <a:sysClr val="windowText" lastClr="000000"/>
                </a:solidFill>
              </a:rPr>
              <a:t>Supplemental material provided by panel speakers</a:t>
            </a:r>
          </a:p>
          <a:p>
            <a:pPr marL="971550" lvl="1" indent="-514350">
              <a:buFont typeface="Arial" charset="0"/>
              <a:buChar char="•"/>
            </a:pPr>
            <a:r>
              <a:rPr lang="en-US" sz="2200" dirty="0" smtClean="0">
                <a:solidFill>
                  <a:sysClr val="windowText" lastClr="000000"/>
                </a:solidFill>
              </a:rPr>
              <a:t>Background information as it relates to legislation, programs and technical terms</a:t>
            </a:r>
          </a:p>
          <a:p>
            <a:pPr marL="971550" lvl="1" indent="-514350">
              <a:buFont typeface="Arial" charset="0"/>
              <a:buChar char="•"/>
            </a:pPr>
            <a:endParaRPr lang="en-US" sz="2200" dirty="0" smtClean="0">
              <a:solidFill>
                <a:sysClr val="windowText" lastClr="000000"/>
              </a:solidFill>
            </a:endParaRPr>
          </a:p>
          <a:p>
            <a:pPr marL="971550" lvl="1" indent="-514350">
              <a:buFont typeface="Arial" charset="0"/>
              <a:buChar char="•"/>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Commitment to collaborate on a CA Report Card/Dashboard tailored to children with special needs</a:t>
            </a: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dirty="0" smtClean="0">
                <a:solidFill>
                  <a:sysClr val="windowText" lastClr="000000"/>
                </a:solidFill>
              </a:rPr>
              <a:t>Organized by subcategories: </a:t>
            </a:r>
          </a:p>
          <a:p>
            <a:pPr marL="971550" lvl="1" indent="-514350">
              <a:buFont typeface="Arial" charset="0"/>
              <a:buChar char="•"/>
            </a:pPr>
            <a:r>
              <a:rPr lang="en-US" sz="2200" dirty="0" smtClean="0">
                <a:solidFill>
                  <a:sysClr val="windowText" lastClr="000000"/>
                </a:solidFill>
              </a:rPr>
              <a:t> Data, Figures, Trends</a:t>
            </a:r>
          </a:p>
          <a:p>
            <a:pPr marL="971550" lvl="1" indent="-514350">
              <a:buFont typeface="Arial" charset="0"/>
              <a:buChar char="•"/>
            </a:pPr>
            <a:r>
              <a:rPr lang="en-US" sz="2200" dirty="0" smtClean="0">
                <a:solidFill>
                  <a:sysClr val="windowText" lastClr="000000"/>
                </a:solidFill>
              </a:rPr>
              <a:t> Services and Care</a:t>
            </a:r>
          </a:p>
          <a:p>
            <a:pPr marL="971550" lvl="1" indent="-514350">
              <a:buFont typeface="Arial" charset="0"/>
              <a:buChar char="•"/>
            </a:pPr>
            <a:r>
              <a:rPr lang="en-US" sz="2200" dirty="0" smtClean="0">
                <a:solidFill>
                  <a:sysClr val="windowText" lastClr="000000"/>
                </a:solidFill>
              </a:rPr>
              <a:t> Funding Streams and Allocation </a:t>
            </a:r>
          </a:p>
          <a:p>
            <a:pPr marL="971550" lvl="1" indent="-514350">
              <a:buFont typeface="Arial" charset="0"/>
              <a:buChar char="•"/>
            </a:pPr>
            <a:r>
              <a:rPr lang="en-US" sz="2200" dirty="0" smtClean="0">
                <a:solidFill>
                  <a:sysClr val="windowText" lastClr="000000"/>
                </a:solidFill>
              </a:rPr>
              <a:t> Challenges and Barriers Impacting Care</a:t>
            </a:r>
          </a:p>
          <a:p>
            <a:pPr marL="971550" lvl="1" indent="-514350">
              <a:buFont typeface="Arial" charset="0"/>
              <a:buChar char="•"/>
            </a:pPr>
            <a:r>
              <a:rPr lang="en-US" sz="2200" dirty="0" smtClean="0">
                <a:solidFill>
                  <a:sysClr val="windowText" lastClr="000000"/>
                </a:solidFill>
              </a:rPr>
              <a:t> Interdepartmental and Interagency Coordination </a:t>
            </a:r>
          </a:p>
          <a:p>
            <a:pPr marL="971550" lvl="1" indent="-514350">
              <a:buFont typeface="Arial" charset="0"/>
              <a:buChar char="•"/>
            </a:pPr>
            <a:endParaRPr lang="en-US" sz="2200" dirty="0" smtClean="0">
              <a:solidFill>
                <a:sysClr val="windowText" lastClr="000000"/>
              </a:solidFill>
            </a:endParaRPr>
          </a:p>
          <a:p>
            <a:pPr marL="514350" lvl="2" indent="-514350">
              <a:buFont typeface="+mj-lt"/>
              <a:buAutoNum type="arabicPeriod" startAt="2"/>
            </a:pPr>
            <a:endParaRPr lang="en-US" sz="2100" dirty="0" smtClean="0"/>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20</a:t>
            </a:fld>
            <a:endParaRPr lang="en-US"/>
          </a:p>
        </p:txBody>
      </p:sp>
    </p:spTree>
    <p:extLst>
      <p:ext uri="{BB962C8B-B14F-4D97-AF65-F5344CB8AC3E}">
        <p14:creationId xmlns:p14="http://schemas.microsoft.com/office/powerpoint/2010/main" val="128070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21</a:t>
            </a:fld>
            <a:endParaRPr lang="en-US"/>
          </a:p>
        </p:txBody>
      </p:sp>
    </p:spTree>
    <p:extLst>
      <p:ext uri="{BB962C8B-B14F-4D97-AF65-F5344CB8AC3E}">
        <p14:creationId xmlns:p14="http://schemas.microsoft.com/office/powerpoint/2010/main" val="25669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22</a:t>
            </a:fld>
            <a:endParaRPr lang="en-US"/>
          </a:p>
        </p:txBody>
      </p:sp>
    </p:spTree>
    <p:extLst>
      <p:ext uri="{BB962C8B-B14F-4D97-AF65-F5344CB8AC3E}">
        <p14:creationId xmlns:p14="http://schemas.microsoft.com/office/powerpoint/2010/main" val="65829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Pip</a:t>
            </a:r>
            <a:r>
              <a:rPr lang="en-US" sz="1200" kern="1200" baseline="0" dirty="0" smtClean="0">
                <a:solidFill>
                  <a:schemeClr val="tx1"/>
                </a:solidFill>
                <a:effectLst/>
                <a:latin typeface="+mn-lt"/>
                <a:ea typeface="+mn-ea"/>
                <a:cs typeface="+mn-cs"/>
              </a:rPr>
              <a:t> and to Family Voices for their support hosting this webinar and reaching out the the Family Empowerment Centers and partners throughout California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webinar provides on overview of the newly formed Senate Select Committee on Children with Special Needs, chaired by California State Senator Dr. Richard Pan and summarizes the Committee’s leading objective for 2016; recaps key takeaways from the first hearing held Dec. 1, 2015; and outlines the role of family advocates in informing the Committee.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3</a:t>
            </a:fld>
            <a:endParaRPr lang="en-US"/>
          </a:p>
        </p:txBody>
      </p:sp>
    </p:spTree>
    <p:extLst>
      <p:ext uri="{BB962C8B-B14F-4D97-AF65-F5344CB8AC3E}">
        <p14:creationId xmlns:p14="http://schemas.microsoft.com/office/powerpoint/2010/main" val="13761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4</a:t>
            </a:fld>
            <a:endParaRPr lang="en-US"/>
          </a:p>
        </p:txBody>
      </p:sp>
    </p:spTree>
    <p:extLst>
      <p:ext uri="{BB962C8B-B14F-4D97-AF65-F5344CB8AC3E}">
        <p14:creationId xmlns:p14="http://schemas.microsoft.com/office/powerpoint/2010/main" val="54439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765BB-92AB-994A-85FE-7E289C3E0FA8}" type="slidenum">
              <a:rPr lang="en-US" smtClean="0"/>
              <a:t>5</a:t>
            </a:fld>
            <a:endParaRPr lang="en-US"/>
          </a:p>
        </p:txBody>
      </p:sp>
    </p:spTree>
    <p:extLst>
      <p:ext uri="{BB962C8B-B14F-4D97-AF65-F5344CB8AC3E}">
        <p14:creationId xmlns:p14="http://schemas.microsoft.com/office/powerpoint/2010/main" val="46205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Bills that</a:t>
            </a:r>
            <a:r>
              <a:rPr lang="en-US" baseline="0" dirty="0" smtClean="0"/>
              <a:t> are introduced in the respective chambers (assembly or the senate) are assigned by Rules Committee; based on the legislation’s intent and or the code it would affect, the bill is then sent to the respective standing committee to be heard, voted on with a quorum (more than half of the committee). *Min of more than half members present to take a vote. (3 kinds of votes: high vote, no vote, not voting)</a:t>
            </a:r>
          </a:p>
          <a:p>
            <a:endParaRPr lang="en-US" baseline="0" dirty="0" smtClean="0"/>
          </a:p>
          <a:p>
            <a:r>
              <a:rPr lang="en-US" baseline="0" dirty="0" smtClean="0"/>
              <a:t>Select committee is investigative, considered a hearing committee. They can not make law however the report from a select committee is vetted, and there is </a:t>
            </a:r>
            <a:r>
              <a:rPr lang="en-US" baseline="0" dirty="0" err="1" smtClean="0"/>
              <a:t>consenses</a:t>
            </a:r>
            <a:r>
              <a:rPr lang="en-US" baseline="0" dirty="0" smtClean="0"/>
              <a:t> . Opportunity for stakeholders to gather and provide/recommend solutions and bring attention to issues. </a:t>
            </a:r>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6</a:t>
            </a:fld>
            <a:endParaRPr lang="en-US"/>
          </a:p>
        </p:txBody>
      </p:sp>
    </p:spTree>
    <p:extLst>
      <p:ext uri="{BB962C8B-B14F-4D97-AF65-F5344CB8AC3E}">
        <p14:creationId xmlns:p14="http://schemas.microsoft.com/office/powerpoint/2010/main" val="74994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2" indent="-514350">
              <a:buFont typeface="Wingdings" charset="2"/>
              <a:buChar char="v"/>
            </a:pPr>
            <a:r>
              <a:rPr lang="en-US" sz="2200" dirty="0" smtClean="0"/>
              <a:t>Policy Research &amp; Analysis</a:t>
            </a:r>
          </a:p>
          <a:p>
            <a:pPr marL="514350" lvl="2" indent="-514350">
              <a:buFont typeface="Wingdings" charset="2"/>
              <a:buChar char="v"/>
            </a:pPr>
            <a:endParaRPr lang="en-US" sz="2200" dirty="0" smtClean="0"/>
          </a:p>
          <a:p>
            <a:pPr marL="514350" lvl="2" indent="-514350">
              <a:buFont typeface="Wingdings" charset="2"/>
              <a:buChar char="v"/>
            </a:pPr>
            <a:r>
              <a:rPr lang="en-US" sz="2200" dirty="0" smtClean="0"/>
              <a:t>Coordinating Committee Hearings</a:t>
            </a:r>
          </a:p>
          <a:p>
            <a:pPr marL="514350" lvl="2" indent="-514350">
              <a:buFont typeface="Wingdings" charset="2"/>
              <a:buChar char="v"/>
            </a:pPr>
            <a:endParaRPr lang="en-US" sz="2200" dirty="0" smtClean="0"/>
          </a:p>
          <a:p>
            <a:pPr marL="514350" lvl="2" indent="-514350">
              <a:buFont typeface="Wingdings" charset="2"/>
              <a:buChar char="v"/>
            </a:pPr>
            <a:r>
              <a:rPr lang="en-US" sz="2200" dirty="0" smtClean="0"/>
              <a:t>Supporting Committee Activities  </a:t>
            </a:r>
          </a:p>
          <a:p>
            <a:pPr marL="514350" lvl="2" indent="-514350">
              <a:buFont typeface="Wingdings" charset="2"/>
              <a:buChar char="v"/>
            </a:pPr>
            <a:endParaRPr lang="en-US" sz="2200" dirty="0" smtClean="0">
              <a:solidFill>
                <a:sysClr val="windowText" lastClr="000000"/>
              </a:solidFill>
            </a:endParaRPr>
          </a:p>
          <a:p>
            <a:pPr marL="514350" lvl="2" indent="-514350">
              <a:buFont typeface="Wingdings" charset="2"/>
              <a:buChar char="v"/>
            </a:pPr>
            <a:r>
              <a:rPr lang="en-US" sz="2200" dirty="0" smtClean="0"/>
              <a:t>Leading Collaboration Efforts with Key Stakeholders</a:t>
            </a:r>
          </a:p>
          <a:p>
            <a:pPr marL="514350" lvl="2" indent="-514350">
              <a:buFont typeface="Wingdings" charset="2"/>
              <a:buChar char="v"/>
            </a:pPr>
            <a:endParaRPr lang="en-US" sz="2200" dirty="0" smtClean="0"/>
          </a:p>
          <a:p>
            <a:pPr marL="514350" lvl="2" indent="-514350">
              <a:buFont typeface="Wingdings" charset="2"/>
              <a:buChar char="v"/>
            </a:pPr>
            <a:r>
              <a:rPr lang="en-US" sz="2200" dirty="0" smtClean="0"/>
              <a:t>Liaison to Lucile Packard Foundation for Children’s Health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7</a:t>
            </a:fld>
            <a:endParaRPr lang="en-US"/>
          </a:p>
        </p:txBody>
      </p:sp>
    </p:spTree>
    <p:extLst>
      <p:ext uri="{BB962C8B-B14F-4D97-AF65-F5344CB8AC3E}">
        <p14:creationId xmlns:p14="http://schemas.microsoft.com/office/powerpoint/2010/main" val="35894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Pip</a:t>
            </a:r>
            <a:r>
              <a:rPr lang="en-US" sz="1200" kern="1200" baseline="0" dirty="0" smtClean="0">
                <a:solidFill>
                  <a:schemeClr val="tx1"/>
                </a:solidFill>
                <a:effectLst/>
                <a:latin typeface="+mn-lt"/>
                <a:ea typeface="+mn-ea"/>
                <a:cs typeface="+mn-cs"/>
              </a:rPr>
              <a:t> and to Family Voices for their support hosting this webinar and reaching out the the Family Empowerment Centers and partners throughout California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webinar provides on overview of the newly formed Senate Select Committee on Children with Special Needs, chaired by California State Senator Dr. Richard Pan and summarizes the Committee’s leading objective for 2016; recaps key takeaways from the first hearing held Dec. 1, 2015; and outlines the role of family advocates in informing the Committee. </a:t>
            </a:r>
          </a:p>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8</a:t>
            </a:fld>
            <a:endParaRPr lang="en-US"/>
          </a:p>
        </p:txBody>
      </p:sp>
    </p:spTree>
    <p:extLst>
      <p:ext uri="{BB962C8B-B14F-4D97-AF65-F5344CB8AC3E}">
        <p14:creationId xmlns:p14="http://schemas.microsoft.com/office/powerpoint/2010/main" val="16921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765BB-92AB-994A-85FE-7E289C3E0FA8}" type="slidenum">
              <a:rPr lang="en-US" smtClean="0"/>
              <a:t>9</a:t>
            </a:fld>
            <a:endParaRPr lang="en-US"/>
          </a:p>
        </p:txBody>
      </p:sp>
    </p:spTree>
    <p:extLst>
      <p:ext uri="{BB962C8B-B14F-4D97-AF65-F5344CB8AC3E}">
        <p14:creationId xmlns:p14="http://schemas.microsoft.com/office/powerpoint/2010/main" val="125448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6A2EDE-C2F4-6847-A5C7-BE07447B2D54}" type="datetime1">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38DF7-B149-EA42-B931-29C20C6698AA}" type="datetime1">
              <a:rPr lang="en-US" smtClean="0"/>
              <a:t>7/20/2016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3CCFF0-FD4A-6D48-B9D0-76015F988542}" type="datetime1">
              <a:rPr lang="en-US" smtClean="0"/>
              <a:t>7/20/2016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7811E-A966-BC49-B10F-6CF83FE0B838}" type="datetime1">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98CF9-2B4A-674D-8BA6-51EE6048BCC8}" type="datetime1">
              <a:rPr lang="en-US" smtClean="0"/>
              <a:t>7/20/2016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23D4E05-D5A8-954E-BD49-9732362EF7E1}" type="datetime1">
              <a:rPr lang="en-US" smtClean="0"/>
              <a:t>7/20/2016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5AC120C-D513-EF46-A916-F746067CAD76}" type="datetime1">
              <a:rPr lang="en-US" smtClean="0"/>
              <a:t>7/20/2016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C8554CB3-448B-B24D-BB66-C29491F4151A}" type="datetime1">
              <a:rPr lang="en-US" smtClean="0"/>
              <a:t>7/20/2016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18A1EE-D44C-7040-83D3-EFC7516257FF}" type="datetime1">
              <a:rPr lang="en-US" smtClean="0"/>
              <a:t>7/20/2016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089F53-379C-7341-8A66-CF76664617B8}" type="datetime1">
              <a:rPr lang="en-US" smtClean="0"/>
              <a:t>7/20/2016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298B84B-A6B7-2B49-9020-CBED213DF0E2}" type="datetime1">
              <a:rPr lang="en-US" smtClean="0"/>
              <a:t>7/20/2016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A3D9F36-81BC-3743-847B-78952F2E7201}" type="datetime1">
              <a:rPr lang="en-US" smtClean="0"/>
              <a:t>7/20/2016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hildrenspecialneeds.senate.ca.gov/committee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59" y="1298448"/>
            <a:ext cx="7315200" cy="3255264"/>
          </a:xfrm>
          <a:ln w="15875">
            <a:solidFill>
              <a:schemeClr val="bg1">
                <a:alpha val="70000"/>
              </a:schemeClr>
            </a:solidFill>
          </a:ln>
        </p:spPr>
        <p:txBody>
          <a:bodyPr>
            <a:normAutofit/>
          </a:bodyPr>
          <a:lstStyle/>
          <a:p>
            <a:pPr algn="ctr"/>
            <a:r>
              <a:rPr lang="en-US" sz="4400" dirty="0"/>
              <a:t>Movement at the State </a:t>
            </a:r>
            <a:r>
              <a:rPr lang="en-US" sz="4400" dirty="0" smtClean="0"/>
              <a:t>Capital </a:t>
            </a:r>
            <a:br>
              <a:rPr lang="en-US" sz="4400" dirty="0" smtClean="0"/>
            </a:br>
            <a:r>
              <a:rPr lang="en-US" sz="4400" dirty="0"/>
              <a:t/>
            </a:r>
            <a:br>
              <a:rPr lang="en-US" sz="4400" dirty="0"/>
            </a:br>
            <a:r>
              <a:rPr lang="en-US" sz="4200" dirty="0" smtClean="0"/>
              <a:t>Introducing </a:t>
            </a:r>
            <a:r>
              <a:rPr lang="en-US" sz="4200" dirty="0"/>
              <a:t>the </a:t>
            </a:r>
            <a:r>
              <a:rPr lang="en-US" sz="4200" dirty="0" smtClean="0"/>
              <a:t>California Senate </a:t>
            </a:r>
            <a:r>
              <a:rPr lang="en-US" sz="4200" dirty="0"/>
              <a:t>Select Committee on Children with </a:t>
            </a:r>
            <a:r>
              <a:rPr lang="en-US" sz="4200" dirty="0" smtClean="0"/>
              <a:t>Special Needs</a:t>
            </a:r>
            <a:endParaRPr lang="en-US" sz="4200" dirty="0"/>
          </a:p>
        </p:txBody>
      </p:sp>
      <p:sp>
        <p:nvSpPr>
          <p:cNvPr id="3" name="Subtitle 2"/>
          <p:cNvSpPr>
            <a:spLocks noGrp="1"/>
          </p:cNvSpPr>
          <p:nvPr>
            <p:ph type="subTitle" idx="1"/>
          </p:nvPr>
        </p:nvSpPr>
        <p:spPr>
          <a:xfrm>
            <a:off x="470759" y="5066182"/>
            <a:ext cx="7315200" cy="914400"/>
          </a:xfrm>
        </p:spPr>
        <p:txBody>
          <a:bodyPr>
            <a:normAutofit fontScale="85000" lnSpcReduction="20000"/>
          </a:bodyPr>
          <a:lstStyle/>
          <a:p>
            <a:endParaRPr lang="en-US" sz="1800" dirty="0" smtClean="0"/>
          </a:p>
          <a:p>
            <a:r>
              <a:rPr lang="en-US" sz="1800" b="1" dirty="0" smtClean="0">
                <a:solidFill>
                  <a:schemeClr val="bg1"/>
                </a:solidFill>
              </a:rPr>
              <a:t>Hosted by Family Voices of California </a:t>
            </a:r>
          </a:p>
          <a:p>
            <a:r>
              <a:rPr lang="en-US" sz="1800" b="1" dirty="0" smtClean="0">
                <a:solidFill>
                  <a:schemeClr val="bg1"/>
                </a:solidFill>
              </a:rPr>
              <a:t>Presented by  Cristina J. Peña, MPP, Chief Committee Consultant </a:t>
            </a:r>
            <a:endParaRPr lang="en-US" sz="1800" b="1" dirty="0">
              <a:solidFill>
                <a:schemeClr val="bg1"/>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229601" y="757238"/>
            <a:ext cx="3962400" cy="5355932"/>
          </a:xfrm>
          <a:prstGeom prst="rect">
            <a:avLst/>
          </a:prstGeom>
          <a:noFill/>
          <a:ln>
            <a:noFill/>
          </a:ln>
        </p:spPr>
      </p:pic>
      <p:sp>
        <p:nvSpPr>
          <p:cNvPr id="13" name="Slide Number Placeholder 12"/>
          <p:cNvSpPr>
            <a:spLocks noGrp="1"/>
          </p:cNvSpPr>
          <p:nvPr>
            <p:ph type="sldNum" sz="quarter" idx="12"/>
          </p:nvPr>
        </p:nvSpPr>
        <p:spPr/>
        <p:txBody>
          <a:bodyPr/>
          <a:lstStyle/>
          <a:p>
            <a:fld id="{4FAB73BC-B049-4115-A692-8D63A059BFB8}" type="slidenum">
              <a:rPr lang="en-US" sz="1400" smtClean="0"/>
              <a:pPr/>
              <a:t>1</a:t>
            </a:fld>
            <a:endParaRPr lang="en-US" sz="1400" dirty="0"/>
          </a:p>
        </p:txBody>
      </p:sp>
    </p:spTree>
    <p:extLst>
      <p:ext uri="{BB962C8B-B14F-4D97-AF65-F5344CB8AC3E}">
        <p14:creationId xmlns:p14="http://schemas.microsoft.com/office/powerpoint/2010/main" val="96395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16188" y="374989"/>
            <a:ext cx="7315200" cy="800219"/>
          </a:xfrm>
          <a:prstGeom prst="rect">
            <a:avLst/>
          </a:prstGeom>
          <a:noFill/>
        </p:spPr>
        <p:txBody>
          <a:bodyPr wrap="square" rtlCol="0">
            <a:spAutoFit/>
          </a:bodyPr>
          <a:lstStyle/>
          <a:p>
            <a:r>
              <a:rPr lang="en-US" sz="2300" b="1" u="sng">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5" name="TextBox 14"/>
          <p:cNvSpPr txBox="1"/>
          <p:nvPr/>
        </p:nvSpPr>
        <p:spPr>
          <a:xfrm>
            <a:off x="4065817" y="1592498"/>
            <a:ext cx="7372496" cy="3816429"/>
          </a:xfrm>
          <a:prstGeom prst="rect">
            <a:avLst/>
          </a:prstGeom>
          <a:noFill/>
        </p:spPr>
        <p:txBody>
          <a:bodyPr wrap="square" rtlCol="0">
            <a:spAutoFit/>
          </a:bodyPr>
          <a:lstStyle/>
          <a:p>
            <a:pPr marL="514350" lvl="2" indent="-514350">
              <a:buFont typeface="Wingdings" charset="2"/>
              <a:buChar char="v"/>
            </a:pPr>
            <a:r>
              <a:rPr lang="en-US" sz="2200" b="1" dirty="0" smtClean="0">
                <a:solidFill>
                  <a:srgbClr val="002060"/>
                </a:solidFill>
              </a:rPr>
              <a:t>FOUR PRINCIPAL SYSTEMS OF CARE</a:t>
            </a:r>
          </a:p>
          <a:p>
            <a:pPr marL="971550" lvl="3" indent="-514350">
              <a:buFont typeface="Arial" charset="0"/>
              <a:buChar char="•"/>
            </a:pPr>
            <a:r>
              <a:rPr lang="en-US" sz="2200" dirty="0" smtClean="0"/>
              <a:t>Physical Health </a:t>
            </a:r>
          </a:p>
          <a:p>
            <a:pPr marL="971550" lvl="3" indent="-514350">
              <a:buFont typeface="Arial" charset="0"/>
              <a:buChar char="•"/>
            </a:pPr>
            <a:r>
              <a:rPr lang="en-US" sz="2200" dirty="0" smtClean="0">
                <a:solidFill>
                  <a:sysClr val="windowText" lastClr="000000"/>
                </a:solidFill>
              </a:rPr>
              <a:t>Mental Health </a:t>
            </a:r>
          </a:p>
          <a:p>
            <a:pPr marL="971550" lvl="3" indent="-514350">
              <a:buFont typeface="Arial" charset="0"/>
              <a:buChar char="•"/>
            </a:pPr>
            <a:r>
              <a:rPr lang="en-US" sz="2200" dirty="0" smtClean="0">
                <a:solidFill>
                  <a:sysClr val="windowText" lastClr="000000"/>
                </a:solidFill>
              </a:rPr>
              <a:t>Developmental Disability Needs</a:t>
            </a:r>
          </a:p>
          <a:p>
            <a:pPr marL="971550" lvl="3" indent="-514350">
              <a:buFont typeface="Arial" charset="0"/>
              <a:buChar char="•"/>
            </a:pPr>
            <a:r>
              <a:rPr lang="en-US" sz="2200" dirty="0" smtClean="0">
                <a:solidFill>
                  <a:sysClr val="windowText" lastClr="000000"/>
                </a:solidFill>
              </a:rPr>
              <a:t>Education</a:t>
            </a:r>
          </a:p>
          <a:p>
            <a:pPr marL="971550" lvl="3" indent="-514350">
              <a:buFont typeface="Arial" charset="0"/>
              <a:buChar char="•"/>
            </a:pPr>
            <a:endParaRPr lang="en-US" sz="2200" dirty="0" smtClean="0">
              <a:solidFill>
                <a:sysClr val="windowText" lastClr="000000"/>
              </a:solidFill>
            </a:endParaRPr>
          </a:p>
          <a:p>
            <a:pPr marL="514350" lvl="2" indent="-514350">
              <a:buFont typeface="Wingdings" charset="2"/>
              <a:buChar char="v"/>
            </a:pPr>
            <a:r>
              <a:rPr lang="en-US" sz="2200" b="1" dirty="0" smtClean="0">
                <a:solidFill>
                  <a:srgbClr val="002060"/>
                </a:solidFill>
              </a:rPr>
              <a:t>CHILDREN AND YOUTH </a:t>
            </a:r>
          </a:p>
          <a:p>
            <a:pPr marL="971550" lvl="3" indent="-514350">
              <a:buFont typeface="Arial" charset="0"/>
              <a:buChar char="•"/>
            </a:pPr>
            <a:r>
              <a:rPr lang="en-US" sz="2200" dirty="0" smtClean="0"/>
              <a:t>Age Range (Birth to 21 years old)</a:t>
            </a:r>
          </a:p>
          <a:p>
            <a:pPr marL="971550" lvl="3" indent="-514350">
              <a:buFont typeface="Arial" charset="0"/>
              <a:buChar char="•"/>
            </a:pPr>
            <a:r>
              <a:rPr lang="en-US" sz="2200" dirty="0" smtClean="0"/>
              <a:t>Special and Complex Needs</a:t>
            </a:r>
          </a:p>
          <a:p>
            <a:pPr marL="971550" lvl="3" indent="-514350">
              <a:buFont typeface="Arial" charset="0"/>
              <a:buChar char="•"/>
            </a:pPr>
            <a:r>
              <a:rPr lang="en-US" sz="2200" dirty="0" smtClean="0"/>
              <a:t>Reside in California </a:t>
            </a:r>
          </a:p>
          <a:p>
            <a:pPr marL="514350" lvl="2" indent="-514350">
              <a:buFont typeface="Wingdings" charset="2"/>
              <a:buChar char="v"/>
            </a:pPr>
            <a:endParaRPr lang="en-US" sz="2200" b="1" dirty="0" smtClean="0">
              <a:solidFill>
                <a:srgbClr val="002060"/>
              </a:solidFill>
            </a:endParaRPr>
          </a:p>
        </p:txBody>
      </p:sp>
      <p:sp>
        <p:nvSpPr>
          <p:cNvPr id="3" name="TextBox 2"/>
          <p:cNvSpPr txBox="1"/>
          <p:nvPr/>
        </p:nvSpPr>
        <p:spPr>
          <a:xfrm>
            <a:off x="3998652" y="1002589"/>
            <a:ext cx="4486275" cy="430887"/>
          </a:xfrm>
          <a:prstGeom prst="rect">
            <a:avLst/>
          </a:prstGeom>
          <a:noFill/>
        </p:spPr>
        <p:txBody>
          <a:bodyPr wrap="square" rtlCol="0">
            <a:spAutoFit/>
          </a:bodyPr>
          <a:lstStyle/>
          <a:p>
            <a:r>
              <a:rPr lang="en-US" sz="2200" b="1" dirty="0" smtClean="0">
                <a:solidFill>
                  <a:srgbClr val="002060"/>
                </a:solidFill>
              </a:rPr>
              <a:t>FOCUS:</a:t>
            </a:r>
            <a:endParaRPr lang="en-US" sz="2200" b="1" dirty="0">
              <a:solidFill>
                <a:srgbClr val="002060"/>
              </a:solidFil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752435" y="4919106"/>
            <a:ext cx="5881700" cy="1927066"/>
          </a:xfrm>
          <a:prstGeom prst="rect">
            <a:avLst/>
          </a:prstGeom>
          <a:noFill/>
          <a:ln>
            <a:noFill/>
          </a:ln>
        </p:spPr>
      </p:pic>
      <p:sp>
        <p:nvSpPr>
          <p:cNvPr id="9"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STRATEGY  </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Tree>
    <p:extLst>
      <p:ext uri="{BB962C8B-B14F-4D97-AF65-F5344CB8AC3E}">
        <p14:creationId xmlns:p14="http://schemas.microsoft.com/office/powerpoint/2010/main" val="281917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STRATEGY  </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863927" y="873537"/>
            <a:ext cx="7558821" cy="807720"/>
          </a:xfrm>
        </p:spPr>
        <p:txBody>
          <a:bodyPr>
            <a:normAutofit/>
          </a:bodyPr>
          <a:lstStyle/>
          <a:p>
            <a:r>
              <a:rPr lang="en-US" sz="2200" dirty="0" smtClean="0">
                <a:solidFill>
                  <a:srgbClr val="002060"/>
                </a:solidFill>
              </a:rPr>
              <a:t>OBJECTIVES:</a:t>
            </a: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11</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985738" y="1524258"/>
            <a:ext cx="7705005" cy="4832092"/>
          </a:xfrm>
          <a:prstGeom prst="rect">
            <a:avLst/>
          </a:prstGeom>
          <a:noFill/>
        </p:spPr>
        <p:txBody>
          <a:bodyPr wrap="square" rtlCol="0">
            <a:spAutoFit/>
          </a:bodyPr>
          <a:lstStyle/>
          <a:p>
            <a:pPr marL="514350" lvl="2" indent="-514350">
              <a:buFont typeface="+mj-lt"/>
              <a:buAutoNum type="arabicPeriod"/>
            </a:pPr>
            <a:r>
              <a:rPr lang="en-US" sz="2200" b="1" dirty="0" smtClean="0">
                <a:solidFill>
                  <a:srgbClr val="002060"/>
                </a:solidFill>
              </a:rPr>
              <a:t>Elevate Visibility </a:t>
            </a:r>
            <a:r>
              <a:rPr lang="en-US" sz="2200" dirty="0" smtClean="0"/>
              <a:t>of the Diverse Needs and Challenges Affecting Children and Youth with Special and Complex Needs, and their Families </a:t>
            </a:r>
          </a:p>
          <a:p>
            <a:pPr marL="514350" lvl="2" indent="-514350">
              <a:buFont typeface="+mj-lt"/>
              <a:buAutoNum type="arabicPeriod"/>
            </a:pPr>
            <a:endParaRPr lang="en-US" sz="2200" dirty="0" smtClean="0"/>
          </a:p>
          <a:p>
            <a:pPr marL="514350" lvl="2" indent="-514350">
              <a:buFont typeface="+mj-lt"/>
              <a:buAutoNum type="arabicPeriod"/>
            </a:pPr>
            <a:r>
              <a:rPr lang="en-US" sz="2200" b="1" dirty="0" smtClean="0">
                <a:solidFill>
                  <a:srgbClr val="002060"/>
                </a:solidFill>
              </a:rPr>
              <a:t>Educate </a:t>
            </a:r>
            <a:r>
              <a:rPr lang="en-US" sz="2200" dirty="0" smtClean="0"/>
              <a:t>State Policy Makers and Administrative Leaders </a:t>
            </a:r>
          </a:p>
          <a:p>
            <a:pPr marL="514350" lvl="2" indent="-514350">
              <a:buFont typeface="+mj-lt"/>
              <a:buAutoNum type="arabicPeriod"/>
            </a:pPr>
            <a:endParaRPr lang="en-US" sz="2200" dirty="0" smtClean="0"/>
          </a:p>
          <a:p>
            <a:pPr marL="514350" lvl="2" indent="-514350">
              <a:buFont typeface="+mj-lt"/>
              <a:buAutoNum type="arabicPeriod"/>
            </a:pPr>
            <a:r>
              <a:rPr lang="en-US" sz="2200" b="1" dirty="0" smtClean="0">
                <a:solidFill>
                  <a:srgbClr val="002060"/>
                </a:solidFill>
              </a:rPr>
              <a:t>Identify </a:t>
            </a:r>
            <a:r>
              <a:rPr lang="en-US" sz="2200" dirty="0" smtClean="0"/>
              <a:t>Inefficiencies, Barriers and Challenges Hindering and or Adversely Affecting Children and Youth with Special and Complex Needs, and their Families </a:t>
            </a:r>
          </a:p>
          <a:p>
            <a:pPr marL="514350" lvl="2" indent="-514350">
              <a:buFont typeface="+mj-lt"/>
              <a:buAutoNum type="arabicPeriod"/>
            </a:pPr>
            <a:endParaRPr lang="en-US" sz="2200" dirty="0" smtClean="0"/>
          </a:p>
          <a:p>
            <a:pPr marL="514350" lvl="2" indent="-514350">
              <a:buFont typeface="+mj-lt"/>
              <a:buAutoNum type="arabicPeriod"/>
            </a:pPr>
            <a:r>
              <a:rPr lang="en-US" sz="2200" b="1" dirty="0" smtClean="0">
                <a:solidFill>
                  <a:srgbClr val="002060"/>
                </a:solidFill>
              </a:rPr>
              <a:t>Gather Evidence and Evaluate </a:t>
            </a:r>
            <a:r>
              <a:rPr lang="en-US" sz="2200" dirty="0" smtClean="0"/>
              <a:t>Proposed Recommendations </a:t>
            </a:r>
          </a:p>
          <a:p>
            <a:pPr marL="514350" lvl="2" indent="-514350">
              <a:buFont typeface="+mj-lt"/>
              <a:buAutoNum type="arabicPeriod"/>
            </a:pPr>
            <a:endParaRPr lang="en-US" sz="2200" dirty="0" smtClean="0"/>
          </a:p>
          <a:p>
            <a:pPr marL="514350" lvl="2" indent="-514350">
              <a:buFont typeface="+mj-lt"/>
              <a:buAutoNum type="arabicPeriod"/>
            </a:pPr>
            <a:r>
              <a:rPr lang="en-US" sz="2200" b="1" dirty="0" smtClean="0">
                <a:solidFill>
                  <a:srgbClr val="002060"/>
                </a:solidFill>
              </a:rPr>
              <a:t>Advance Policy and Program Changes </a:t>
            </a:r>
            <a:r>
              <a:rPr lang="en-US" sz="2200" dirty="0" smtClean="0"/>
              <a:t>with the release of the Select Committee’s findings and recommendations </a:t>
            </a:r>
          </a:p>
        </p:txBody>
      </p:sp>
    </p:spTree>
    <p:extLst>
      <p:ext uri="{BB962C8B-B14F-4D97-AF65-F5344CB8AC3E}">
        <p14:creationId xmlns:p14="http://schemas.microsoft.com/office/powerpoint/2010/main" val="34207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STRATEGY  </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49351"/>
            <a:ext cx="7558821" cy="807720"/>
          </a:xfrm>
        </p:spPr>
        <p:txBody>
          <a:bodyPr>
            <a:normAutofit/>
          </a:bodyPr>
          <a:lstStyle/>
          <a:p>
            <a:r>
              <a:rPr lang="en-US" sz="2200" dirty="0" smtClean="0">
                <a:solidFill>
                  <a:srgbClr val="002060"/>
                </a:solidFill>
              </a:rPr>
              <a:t>PROCESS:</a:t>
            </a: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12</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767682" y="1482943"/>
            <a:ext cx="7705005" cy="5201424"/>
          </a:xfrm>
          <a:prstGeom prst="rect">
            <a:avLst/>
          </a:prstGeom>
          <a:noFill/>
        </p:spPr>
        <p:txBody>
          <a:bodyPr wrap="square" rtlCol="0">
            <a:spAutoFit/>
          </a:bodyPr>
          <a:lstStyle/>
          <a:p>
            <a:pPr marL="514350" lvl="2" indent="-514350">
              <a:buFont typeface="Wingdings" charset="2"/>
              <a:buChar char="v"/>
            </a:pPr>
            <a:r>
              <a:rPr lang="en-US" sz="2200" b="1" dirty="0" smtClean="0">
                <a:solidFill>
                  <a:srgbClr val="002060"/>
                </a:solidFill>
              </a:rPr>
              <a:t>PHASE I: SURVEYING THE LANDSCAPE </a:t>
            </a:r>
          </a:p>
          <a:p>
            <a:pPr marL="971550" lvl="3" indent="-514350">
              <a:buFont typeface="Arial" charset="0"/>
              <a:buChar char="•"/>
            </a:pPr>
            <a:r>
              <a:rPr lang="en-US" sz="2000" dirty="0" smtClean="0"/>
              <a:t>Committee Hearings (broad to narrow) </a:t>
            </a:r>
          </a:p>
          <a:p>
            <a:pPr marL="971550" lvl="3" indent="-514350">
              <a:buFont typeface="Arial" charset="0"/>
              <a:buChar char="•"/>
            </a:pPr>
            <a:r>
              <a:rPr lang="en-US" sz="2000" dirty="0" smtClean="0"/>
              <a:t>Identifying opportunities for </a:t>
            </a:r>
            <a:r>
              <a:rPr lang="en-US" sz="2000" dirty="0"/>
              <a:t>action and policy recommendations through legislative action </a:t>
            </a:r>
            <a:endParaRPr lang="en-US" sz="2000" dirty="0" smtClean="0"/>
          </a:p>
          <a:p>
            <a:pPr marL="971550" lvl="3" indent="-514350">
              <a:buFont typeface="Arial" charset="0"/>
              <a:buChar char="•"/>
            </a:pPr>
            <a:r>
              <a:rPr lang="en-US" sz="2000" dirty="0" smtClean="0"/>
              <a:t>Consultations with Stakeholders</a:t>
            </a:r>
          </a:p>
          <a:p>
            <a:pPr marL="514350" lvl="2" indent="-514350">
              <a:buFont typeface="+mj-lt"/>
              <a:buAutoNum type="arabicPeriod"/>
            </a:pPr>
            <a:endParaRPr lang="en-US" sz="2200" dirty="0" smtClean="0"/>
          </a:p>
          <a:p>
            <a:pPr marL="514350" lvl="2" indent="-514350">
              <a:buFont typeface="Wingdings" charset="2"/>
              <a:buChar char="v"/>
            </a:pPr>
            <a:r>
              <a:rPr lang="en-US" sz="2200" b="1" dirty="0" smtClean="0">
                <a:solidFill>
                  <a:srgbClr val="002060"/>
                </a:solidFill>
              </a:rPr>
              <a:t>PHASE II: EVALUATION AND VETTING </a:t>
            </a:r>
          </a:p>
          <a:p>
            <a:pPr marL="971550" lvl="3" indent="-514350">
              <a:buFont typeface="Arial" charset="0"/>
              <a:buChar char="•"/>
            </a:pPr>
            <a:r>
              <a:rPr lang="en-US" sz="2000" dirty="0" smtClean="0"/>
              <a:t>Further </a:t>
            </a:r>
            <a:r>
              <a:rPr lang="en-US" sz="2000" dirty="0"/>
              <a:t>define the problem(s) based on research and collected evidence </a:t>
            </a:r>
            <a:endParaRPr lang="en-US" sz="2000" dirty="0" smtClean="0"/>
          </a:p>
          <a:p>
            <a:pPr marL="971550" lvl="3" indent="-514350">
              <a:buFont typeface="Arial" charset="0"/>
              <a:buChar char="•"/>
            </a:pPr>
            <a:r>
              <a:rPr lang="en-US" sz="2000" dirty="0"/>
              <a:t>E</a:t>
            </a:r>
            <a:r>
              <a:rPr lang="en-US" sz="2000" dirty="0" smtClean="0"/>
              <a:t>valuation </a:t>
            </a:r>
            <a:r>
              <a:rPr lang="en-US" sz="2000" dirty="0"/>
              <a:t>of proposed solutions, recommendations and alternatives </a:t>
            </a:r>
          </a:p>
          <a:p>
            <a:pPr marL="971550" lvl="3" indent="-514350">
              <a:buFont typeface="Arial" charset="0"/>
              <a:buChar char="•"/>
            </a:pPr>
            <a:endParaRPr lang="en-US" sz="2200" dirty="0" smtClean="0"/>
          </a:p>
          <a:p>
            <a:pPr marL="514350" lvl="2" indent="-514350">
              <a:buFont typeface="Wingdings" charset="2"/>
              <a:buChar char="v"/>
            </a:pPr>
            <a:r>
              <a:rPr lang="en-US" sz="2200" b="1" dirty="0" smtClean="0">
                <a:solidFill>
                  <a:srgbClr val="002060"/>
                </a:solidFill>
              </a:rPr>
              <a:t>PHASE III: DISSEMNATION &amp; PROMOTION OF POLICY RECOMMENDATIONS</a:t>
            </a:r>
          </a:p>
          <a:p>
            <a:pPr marL="971550" lvl="3" indent="-514350">
              <a:buFont typeface="Arial" charset="0"/>
              <a:buChar char="•"/>
            </a:pPr>
            <a:r>
              <a:rPr lang="en-US" sz="2000" dirty="0" smtClean="0"/>
              <a:t>Ongoing </a:t>
            </a:r>
            <a:r>
              <a:rPr lang="en-US" sz="2000" dirty="0"/>
              <a:t>l</a:t>
            </a:r>
            <a:r>
              <a:rPr lang="en-US" sz="2000" dirty="0" smtClean="0"/>
              <a:t>obbying </a:t>
            </a:r>
          </a:p>
          <a:p>
            <a:pPr marL="971550" lvl="3" indent="-514350">
              <a:buFont typeface="Arial" charset="0"/>
              <a:buChar char="•"/>
            </a:pPr>
            <a:r>
              <a:rPr lang="en-US" sz="2000" dirty="0" smtClean="0"/>
              <a:t>Collaboration with stakeholders</a:t>
            </a:r>
          </a:p>
        </p:txBody>
      </p:sp>
    </p:spTree>
    <p:extLst>
      <p:ext uri="{BB962C8B-B14F-4D97-AF65-F5344CB8AC3E}">
        <p14:creationId xmlns:p14="http://schemas.microsoft.com/office/powerpoint/2010/main" val="108666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BREAK</a:t>
            </a:r>
            <a:r>
              <a:rPr lang="en-US" sz="3300" b="1" dirty="0" smtClean="0">
                <a:ln w="0"/>
                <a:solidFill>
                  <a:srgbClr val="0070C0"/>
                </a:solidFill>
                <a:effectLst>
                  <a:outerShdw blurRad="38100" dist="25400" dir="5400000" algn="ctr" rotWithShape="0">
                    <a:srgbClr val="6E747A">
                      <a:alpha val="43000"/>
                    </a:srgbClr>
                  </a:outerShdw>
                </a:effectLst>
              </a:rPr>
              <a:t> </a:t>
            </a:r>
            <a:r>
              <a:rPr lang="en-US" sz="3000" b="1" dirty="0" smtClean="0">
                <a:ln w="0"/>
                <a:solidFill>
                  <a:srgbClr val="0070C0"/>
                </a:solidFill>
                <a:effectLst>
                  <a:outerShdw blurRad="38100" dist="25400" dir="5400000" algn="ctr" rotWithShape="0">
                    <a:srgbClr val="6E747A">
                      <a:alpha val="43000"/>
                    </a:srgbClr>
                  </a:outerShdw>
                </a:effectLst>
              </a:rPr>
              <a:t/>
            </a:r>
            <a:br>
              <a:rPr lang="en-US" sz="3000" b="1" dirty="0" smtClean="0">
                <a:ln w="0"/>
                <a:solidFill>
                  <a:srgbClr val="0070C0"/>
                </a:solidFill>
                <a:effectLst>
                  <a:outerShdw blurRad="38100" dist="25400" dir="5400000" algn="ctr" rotWithShape="0">
                    <a:srgbClr val="6E747A">
                      <a:alpha val="43000"/>
                    </a:srgbClr>
                  </a:outerShdw>
                </a:effectLst>
              </a:rPr>
            </a:br>
            <a:endParaRPr lang="en-US" sz="3000" dirty="0"/>
          </a:p>
        </p:txBody>
      </p:sp>
      <p:sp>
        <p:nvSpPr>
          <p:cNvPr id="8" name="TextBox 7"/>
          <p:cNvSpPr txBox="1"/>
          <p:nvPr/>
        </p:nvSpPr>
        <p:spPr>
          <a:xfrm>
            <a:off x="2556611" y="261871"/>
            <a:ext cx="7315200" cy="446276"/>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p:txBody>
      </p:sp>
      <p:sp>
        <p:nvSpPr>
          <p:cNvPr id="13" name="Slide Number Placeholder 1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3" name="TextBox 2"/>
          <p:cNvSpPr txBox="1"/>
          <p:nvPr/>
        </p:nvSpPr>
        <p:spPr>
          <a:xfrm>
            <a:off x="4333081" y="2155123"/>
            <a:ext cx="5859579" cy="523220"/>
          </a:xfrm>
          <a:prstGeom prst="rect">
            <a:avLst/>
          </a:prstGeom>
          <a:noFill/>
        </p:spPr>
        <p:txBody>
          <a:bodyPr wrap="square" rtlCol="0">
            <a:spAutoFit/>
          </a:bodyPr>
          <a:lstStyle/>
          <a:p>
            <a:pPr algn="ctr"/>
            <a:r>
              <a:rPr lang="en-US" sz="2800" b="1" i="1" dirty="0" smtClean="0">
                <a:solidFill>
                  <a:srgbClr val="002060"/>
                </a:solidFill>
              </a:rPr>
              <a:t>Questions &amp;</a:t>
            </a:r>
            <a:r>
              <a:rPr lang="en-US" sz="2800" b="1" i="1" dirty="0">
                <a:solidFill>
                  <a:srgbClr val="002060"/>
                </a:solidFill>
              </a:rPr>
              <a:t> </a:t>
            </a:r>
            <a:r>
              <a:rPr lang="en-US" sz="2800" b="1" i="1" dirty="0" smtClean="0">
                <a:solidFill>
                  <a:srgbClr val="002060"/>
                </a:solidFill>
              </a:rPr>
              <a:t>Answers</a:t>
            </a:r>
            <a:endParaRPr lang="en-US" sz="2800" b="1" i="1" dirty="0">
              <a:solidFill>
                <a:srgbClr val="00206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738733"/>
            <a:ext cx="4080164" cy="5445936"/>
          </a:xfrm>
          <a:prstGeom prst="rect">
            <a:avLst/>
          </a:prstGeom>
          <a:noFill/>
          <a:ln>
            <a:noFill/>
          </a:ln>
        </p:spPr>
      </p:pic>
      <p:pic>
        <p:nvPicPr>
          <p:cNvPr id="4" name="Picture 3"/>
          <p:cNvPicPr>
            <a:picLocks noChangeAspect="1"/>
          </p:cNvPicPr>
          <p:nvPr/>
        </p:nvPicPr>
        <p:blipFill>
          <a:blip r:embed="rId4"/>
          <a:stretch>
            <a:fillRect/>
          </a:stretch>
        </p:blipFill>
        <p:spPr>
          <a:xfrm>
            <a:off x="6201520" y="2981311"/>
            <a:ext cx="2122703" cy="2122703"/>
          </a:xfrm>
          <a:prstGeom prst="rect">
            <a:avLst/>
          </a:prstGeom>
        </p:spPr>
      </p:pic>
    </p:spTree>
    <p:extLst>
      <p:ext uri="{BB962C8B-B14F-4D97-AF65-F5344CB8AC3E}">
        <p14:creationId xmlns:p14="http://schemas.microsoft.com/office/powerpoint/2010/main" val="117110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261" y="1086660"/>
            <a:ext cx="7315200" cy="1666916"/>
          </a:xfrm>
          <a:ln w="15875">
            <a:solidFill>
              <a:schemeClr val="bg1">
                <a:alpha val="70000"/>
              </a:schemeClr>
            </a:solidFill>
          </a:ln>
        </p:spPr>
        <p:txBody>
          <a:bodyPr>
            <a:normAutofit/>
          </a:bodyPr>
          <a:lstStyle/>
          <a:p>
            <a:pPr algn="ctr"/>
            <a:r>
              <a:rPr lang="en-US" sz="4400" b="1" dirty="0" smtClean="0">
                <a:ln w="0"/>
                <a:solidFill>
                  <a:schemeClr val="bg1"/>
                </a:solidFill>
                <a:effectLst>
                  <a:outerShdw blurRad="38100" dist="25400" dir="5400000" algn="ctr" rotWithShape="0">
                    <a:srgbClr val="6E747A">
                      <a:alpha val="43000"/>
                    </a:srgbClr>
                  </a:outerShdw>
                </a:effectLst>
              </a:rPr>
              <a:t>RECAP</a:t>
            </a:r>
            <a:r>
              <a:rPr lang="en-US" sz="4400" dirty="0" smtClean="0"/>
              <a:t/>
            </a:r>
            <a:br>
              <a:rPr lang="en-US" sz="4400" dirty="0" smtClean="0"/>
            </a:br>
            <a:endParaRPr lang="en-US" sz="4200" dirty="0"/>
          </a:p>
        </p:txBody>
      </p:sp>
      <p:sp>
        <p:nvSpPr>
          <p:cNvPr id="13" name="Slide Number Placeholder 12"/>
          <p:cNvSpPr>
            <a:spLocks noGrp="1"/>
          </p:cNvSpPr>
          <p:nvPr>
            <p:ph type="sldNum" sz="quarter" idx="12"/>
          </p:nvPr>
        </p:nvSpPr>
        <p:spPr/>
        <p:txBody>
          <a:bodyPr/>
          <a:lstStyle/>
          <a:p>
            <a:fld id="{4FAB73BC-B049-4115-A692-8D63A059BFB8}" type="slidenum">
              <a:rPr lang="en-US" sz="1400" smtClean="0"/>
              <a:pPr/>
              <a:t>14</a:t>
            </a:fld>
            <a:endParaRPr lang="en-US" sz="14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79901" y="3205001"/>
            <a:ext cx="5943600" cy="2141914"/>
          </a:xfrm>
          <a:prstGeom prst="rect">
            <a:avLst/>
          </a:prstGeom>
          <a:noFill/>
          <a:ln>
            <a:noFill/>
          </a:ln>
        </p:spPr>
      </p:pic>
    </p:spTree>
    <p:extLst>
      <p:ext uri="{BB962C8B-B14F-4D97-AF65-F5344CB8AC3E}">
        <p14:creationId xmlns:p14="http://schemas.microsoft.com/office/powerpoint/2010/main" val="609588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RECAP</a:t>
            </a:r>
            <a:br>
              <a:rPr lang="en-US" sz="3300" b="1" dirty="0" smtClean="0">
                <a:ln w="0"/>
                <a:solidFill>
                  <a:schemeClr val="bg1"/>
                </a:solidFill>
                <a:effectLst>
                  <a:outerShdw blurRad="38100" dist="25400" dir="5400000" algn="ctr" rotWithShape="0">
                    <a:srgbClr val="6E747A">
                      <a:alpha val="43000"/>
                    </a:srgbClr>
                  </a:outerShdw>
                </a:effectLst>
              </a:rPr>
            </a:br>
            <a:r>
              <a:rPr lang="en-US" sz="3300" b="1" dirty="0" smtClean="0">
                <a:ln w="0"/>
                <a:solidFill>
                  <a:schemeClr val="bg1"/>
                </a:solidFill>
                <a:effectLst>
                  <a:outerShdw blurRad="38100" dist="25400" dir="5400000" algn="ctr" rotWithShape="0">
                    <a:srgbClr val="6E747A">
                      <a:alpha val="43000"/>
                    </a:srgbClr>
                  </a:outerShdw>
                </a:effectLst>
              </a:rPr>
              <a:t>Phase I </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08415"/>
            <a:ext cx="7558821" cy="807720"/>
          </a:xfrm>
        </p:spPr>
        <p:txBody>
          <a:bodyPr>
            <a:normAutofit/>
          </a:bodyPr>
          <a:lstStyle/>
          <a:p>
            <a:r>
              <a:rPr lang="en-US" sz="2200" dirty="0" smtClean="0">
                <a:solidFill>
                  <a:srgbClr val="002060"/>
                </a:solidFill>
              </a:rPr>
              <a:t>ACCOMPLISHMENTS:</a:t>
            </a:r>
            <a:endParaRPr lang="en-US" sz="2200" dirty="0">
              <a:solidFill>
                <a:srgbClr val="002060"/>
              </a:solidFill>
            </a:endParaRP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15</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767682" y="1481804"/>
            <a:ext cx="8026528" cy="5847755"/>
          </a:xfrm>
          <a:prstGeom prst="rect">
            <a:avLst/>
          </a:prstGeom>
          <a:noFill/>
        </p:spPr>
        <p:txBody>
          <a:bodyPr wrap="square" rtlCol="0">
            <a:spAutoFit/>
          </a:bodyPr>
          <a:lstStyle/>
          <a:p>
            <a:pPr marL="514350" lvl="2" indent="-514350">
              <a:buFont typeface="Wingdings" charset="2"/>
              <a:buChar char="v"/>
            </a:pPr>
            <a:r>
              <a:rPr lang="en-US" sz="2200" b="1" dirty="0" smtClean="0">
                <a:solidFill>
                  <a:srgbClr val="002060"/>
                </a:solidFill>
              </a:rPr>
              <a:t>Select Committee Hearings: </a:t>
            </a:r>
          </a:p>
          <a:p>
            <a:pPr marL="971550" lvl="3" indent="-514350">
              <a:buFont typeface="Arial" charset="0"/>
              <a:buChar char="•"/>
            </a:pPr>
            <a:r>
              <a:rPr lang="en-US" sz="2200" dirty="0" smtClean="0"/>
              <a:t>Hearing I: ”Mapping Systems of Care for Children and Youth with Special Needs” held Dec. 1, 2015</a:t>
            </a:r>
          </a:p>
          <a:p>
            <a:pPr marL="971550" lvl="3" indent="-514350">
              <a:buFont typeface="Arial" charset="0"/>
              <a:buChar char="•"/>
            </a:pPr>
            <a:r>
              <a:rPr lang="en-US" sz="2200" dirty="0" smtClean="0"/>
              <a:t>Hearing II: “Examining Interagency Care Coordination for Children and Youth with Special Needs held April 5, 2016</a:t>
            </a:r>
          </a:p>
          <a:p>
            <a:pPr marL="971550" lvl="3" indent="-514350">
              <a:buFont typeface="Arial" charset="0"/>
              <a:buChar char="•"/>
            </a:pPr>
            <a:endParaRPr lang="en-US" sz="2200" b="1" dirty="0">
              <a:solidFill>
                <a:srgbClr val="002060"/>
              </a:solidFill>
            </a:endParaRPr>
          </a:p>
          <a:p>
            <a:pPr marL="514350" lvl="2" indent="-514350">
              <a:buFont typeface="Wingdings" charset="2"/>
              <a:buChar char="v"/>
            </a:pPr>
            <a:r>
              <a:rPr lang="en-US" sz="2200" b="1" dirty="0" smtClean="0">
                <a:solidFill>
                  <a:srgbClr val="002060"/>
                </a:solidFill>
              </a:rPr>
              <a:t>Released: </a:t>
            </a:r>
          </a:p>
          <a:p>
            <a:pPr marL="971550" lvl="3" indent="-514350">
              <a:buFont typeface="Arial" charset="0"/>
              <a:buChar char="•"/>
            </a:pPr>
            <a:r>
              <a:rPr lang="en-US" sz="2200" dirty="0" smtClean="0"/>
              <a:t>Summary Hearing I Report</a:t>
            </a:r>
          </a:p>
          <a:p>
            <a:pPr marL="971550" lvl="3" indent="-514350">
              <a:buFont typeface="Arial" charset="0"/>
              <a:buChar char="•"/>
            </a:pPr>
            <a:r>
              <a:rPr lang="en-US" sz="2200" dirty="0" smtClean="0"/>
              <a:t>Policy Brief “Mapping Systems of Care”</a:t>
            </a:r>
          </a:p>
          <a:p>
            <a:pPr marL="971550" lvl="3" indent="-514350">
              <a:buFont typeface="Arial" charset="0"/>
              <a:buChar char="•"/>
            </a:pPr>
            <a:r>
              <a:rPr lang="en-US" sz="2200" dirty="0" smtClean="0"/>
              <a:t>Video: Introducing the Select Committee</a:t>
            </a:r>
          </a:p>
          <a:p>
            <a:pPr marL="971550" lvl="3" indent="-514350">
              <a:buFont typeface="Arial" charset="0"/>
              <a:buChar char="•"/>
            </a:pPr>
            <a:endParaRPr lang="en-US" sz="2200" dirty="0"/>
          </a:p>
          <a:p>
            <a:pPr marL="514350" lvl="2" indent="-514350">
              <a:buFont typeface="Wingdings" charset="2"/>
              <a:buChar char="v"/>
            </a:pPr>
            <a:r>
              <a:rPr lang="en-US" sz="2200" b="1" dirty="0">
                <a:solidFill>
                  <a:srgbClr val="002060"/>
                </a:solidFill>
              </a:rPr>
              <a:t>Consultations with Stakeholders </a:t>
            </a:r>
            <a:r>
              <a:rPr lang="en-US" sz="2200" b="1" i="1" dirty="0">
                <a:solidFill>
                  <a:srgbClr val="002060"/>
                </a:solidFill>
              </a:rPr>
              <a:t>(Ongoing</a:t>
            </a:r>
            <a:r>
              <a:rPr lang="en-US" sz="2200" b="1" i="1" dirty="0" smtClean="0">
                <a:solidFill>
                  <a:srgbClr val="002060"/>
                </a:solidFill>
              </a:rPr>
              <a:t>)</a:t>
            </a:r>
            <a:endParaRPr lang="en-US" sz="2200" b="1" dirty="0">
              <a:solidFill>
                <a:srgbClr val="002060"/>
              </a:solidFill>
            </a:endParaRPr>
          </a:p>
          <a:p>
            <a:pPr marL="514350" lvl="2" indent="-514350">
              <a:buFont typeface="Wingdings" charset="2"/>
              <a:buChar char="v"/>
            </a:pPr>
            <a:r>
              <a:rPr lang="en-US" sz="2200" b="1" dirty="0">
                <a:solidFill>
                  <a:srgbClr val="002060"/>
                </a:solidFill>
              </a:rPr>
              <a:t>Research and Early Analysis (</a:t>
            </a:r>
            <a:r>
              <a:rPr lang="en-US" sz="2200" b="1" i="1" dirty="0">
                <a:solidFill>
                  <a:srgbClr val="002060"/>
                </a:solidFill>
              </a:rPr>
              <a:t>Ongoing</a:t>
            </a:r>
            <a:r>
              <a:rPr lang="en-US" sz="2200" b="1" i="1" dirty="0" smtClean="0">
                <a:solidFill>
                  <a:srgbClr val="002060"/>
                </a:solidFill>
              </a:rPr>
              <a:t>)</a:t>
            </a:r>
          </a:p>
          <a:p>
            <a:pPr marL="514350" lvl="2" indent="-514350">
              <a:buFont typeface="Wingdings" charset="2"/>
              <a:buChar char="v"/>
            </a:pPr>
            <a:r>
              <a:rPr lang="en-US" sz="2200" b="1" dirty="0" smtClean="0">
                <a:solidFill>
                  <a:srgbClr val="002060"/>
                </a:solidFill>
              </a:rPr>
              <a:t>Development of Strategic Plan (</a:t>
            </a:r>
            <a:r>
              <a:rPr lang="en-US" sz="2200" b="1" i="1" dirty="0" smtClean="0">
                <a:solidFill>
                  <a:srgbClr val="002060"/>
                </a:solidFill>
              </a:rPr>
              <a:t>Ongoing)</a:t>
            </a:r>
          </a:p>
          <a:p>
            <a:pPr marL="514350" lvl="2" indent="-514350">
              <a:buFont typeface="Wingdings" charset="2"/>
              <a:buChar char="v"/>
            </a:pPr>
            <a:r>
              <a:rPr lang="en-US" sz="2200" b="1" dirty="0" smtClean="0">
                <a:solidFill>
                  <a:srgbClr val="002060"/>
                </a:solidFill>
              </a:rPr>
              <a:t>Summary Hearing II Report</a:t>
            </a:r>
            <a:r>
              <a:rPr lang="en-US" sz="2000" b="1" i="1" dirty="0" smtClean="0">
                <a:solidFill>
                  <a:srgbClr val="002060"/>
                </a:solidFill>
              </a:rPr>
              <a:t> (Anticipated Release Summer 2016)</a:t>
            </a:r>
            <a:endParaRPr lang="en-US" sz="2000" b="1" i="1" dirty="0">
              <a:solidFill>
                <a:srgbClr val="002060"/>
              </a:solidFill>
            </a:endParaRPr>
          </a:p>
          <a:p>
            <a:pPr marL="971550" lvl="3" indent="-514350">
              <a:buFont typeface="Arial" charset="0"/>
              <a:buChar char="•"/>
            </a:pPr>
            <a:endParaRPr lang="en-US" sz="2200" dirty="0" smtClean="0"/>
          </a:p>
          <a:p>
            <a:pPr marL="971550" lvl="3" indent="-514350">
              <a:buFont typeface="Arial" charset="0"/>
              <a:buChar char="•"/>
            </a:pPr>
            <a:endParaRPr lang="en-US" sz="2200" dirty="0" smtClean="0"/>
          </a:p>
        </p:txBody>
      </p:sp>
    </p:spTree>
    <p:extLst>
      <p:ext uri="{BB962C8B-B14F-4D97-AF65-F5344CB8AC3E}">
        <p14:creationId xmlns:p14="http://schemas.microsoft.com/office/powerpoint/2010/main" val="1650057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RECAP </a:t>
            </a:r>
            <a:br>
              <a:rPr lang="en-US" sz="3300" b="1" dirty="0" smtClean="0">
                <a:ln w="0"/>
                <a:solidFill>
                  <a:schemeClr val="bg1"/>
                </a:solidFill>
                <a:effectLst>
                  <a:outerShdw blurRad="38100" dist="25400" dir="5400000" algn="ctr" rotWithShape="0">
                    <a:srgbClr val="6E747A">
                      <a:alpha val="43000"/>
                    </a:srgbClr>
                  </a:outerShdw>
                </a:effectLst>
              </a:rPr>
            </a:br>
            <a:r>
              <a:rPr lang="en-US" sz="3300" b="1" dirty="0" smtClean="0">
                <a:ln w="0"/>
                <a:solidFill>
                  <a:schemeClr val="bg1"/>
                </a:solidFill>
                <a:effectLst>
                  <a:outerShdw blurRad="38100" dist="25400" dir="5400000" algn="ctr" rotWithShape="0">
                    <a:srgbClr val="6E747A">
                      <a:alpha val="43000"/>
                    </a:srgbClr>
                  </a:outerShdw>
                </a:effectLst>
              </a:rPr>
              <a:t>Phase I</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08415"/>
            <a:ext cx="7558821" cy="807720"/>
          </a:xfrm>
        </p:spPr>
        <p:txBody>
          <a:bodyPr>
            <a:normAutofit/>
          </a:bodyPr>
          <a:lstStyle/>
          <a:p>
            <a:r>
              <a:rPr lang="en-US" sz="2200" dirty="0" smtClean="0">
                <a:solidFill>
                  <a:srgbClr val="002060"/>
                </a:solidFill>
              </a:rPr>
              <a:t>COMMITTEE HEARINGS:</a:t>
            </a:r>
            <a:endParaRPr lang="en-US" sz="2200" dirty="0">
              <a:solidFill>
                <a:srgbClr val="002060"/>
              </a:solidFill>
            </a:endParaRP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16</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767682" y="1481804"/>
            <a:ext cx="7705005" cy="5539978"/>
          </a:xfrm>
          <a:prstGeom prst="rect">
            <a:avLst/>
          </a:prstGeom>
          <a:noFill/>
        </p:spPr>
        <p:txBody>
          <a:bodyPr wrap="square" rtlCol="0">
            <a:spAutoFit/>
          </a:bodyPr>
          <a:lstStyle/>
          <a:p>
            <a:pPr marL="514350" lvl="2" indent="-514350">
              <a:buFont typeface="Wingdings" charset="2"/>
              <a:buChar char="v"/>
            </a:pPr>
            <a:r>
              <a:rPr lang="en-US" sz="2200" b="1" dirty="0" smtClean="0">
                <a:solidFill>
                  <a:srgbClr val="002060"/>
                </a:solidFill>
              </a:rPr>
              <a:t>Hearing I: Mapping System of Care for Children and Youth with Special Needs in the State of California</a:t>
            </a:r>
          </a:p>
          <a:p>
            <a:pPr marL="971550" lvl="3" indent="-514350">
              <a:buFont typeface="Arial" charset="0"/>
              <a:buChar char="•"/>
            </a:pPr>
            <a:r>
              <a:rPr lang="en-US" sz="2000" dirty="0" smtClean="0"/>
              <a:t>Focus on Four Principal Systems of Care</a:t>
            </a:r>
          </a:p>
          <a:p>
            <a:pPr marL="1428750" lvl="4" indent="-514350">
              <a:buFont typeface="Arial" charset="0"/>
              <a:buChar char="•"/>
            </a:pPr>
            <a:r>
              <a:rPr lang="en-US" sz="2000" dirty="0" smtClean="0"/>
              <a:t>Overview of programs and services</a:t>
            </a:r>
          </a:p>
          <a:p>
            <a:pPr marL="1428750" lvl="4" indent="-514350">
              <a:buFont typeface="Arial" charset="0"/>
              <a:buChar char="•"/>
            </a:pPr>
            <a:r>
              <a:rPr lang="en-US" sz="2000" dirty="0" smtClean="0"/>
              <a:t>Identified current challenges impacting programs and service delivery</a:t>
            </a:r>
          </a:p>
          <a:p>
            <a:pPr marL="1428750" lvl="4" indent="-514350">
              <a:buFont typeface="Arial" charset="0"/>
              <a:buChar char="•"/>
            </a:pPr>
            <a:r>
              <a:rPr lang="en-US" sz="2000" dirty="0" smtClean="0"/>
              <a:t>Addressed funding mechanisms for programs and services </a:t>
            </a:r>
          </a:p>
          <a:p>
            <a:pPr marL="1428750" lvl="4" indent="-514350">
              <a:buFont typeface="Arial" charset="0"/>
              <a:buChar char="•"/>
            </a:pPr>
            <a:r>
              <a:rPr lang="en-US" sz="2000" dirty="0" smtClean="0"/>
              <a:t>Provided relevant data </a:t>
            </a:r>
          </a:p>
          <a:p>
            <a:pPr marL="1428750" lvl="4" indent="-514350">
              <a:buFont typeface="Arial" charset="0"/>
              <a:buChar char="•"/>
            </a:pPr>
            <a:r>
              <a:rPr lang="en-US" sz="2000" dirty="0" smtClean="0"/>
              <a:t>Recommendations from panel speakers</a:t>
            </a:r>
            <a:endParaRPr lang="en-US" sz="2000" dirty="0"/>
          </a:p>
          <a:p>
            <a:pPr marL="971550" lvl="3" indent="-514350">
              <a:buFont typeface="Arial" charset="0"/>
              <a:buChar char="•"/>
            </a:pPr>
            <a:endParaRPr lang="en-US" sz="2200" b="1" dirty="0">
              <a:solidFill>
                <a:srgbClr val="002060"/>
              </a:solidFill>
            </a:endParaRPr>
          </a:p>
          <a:p>
            <a:pPr marL="514350" lvl="2" indent="-514350">
              <a:buFont typeface="Wingdings" charset="2"/>
              <a:buChar char="v"/>
            </a:pPr>
            <a:r>
              <a:rPr lang="en-US" sz="2200" b="1" dirty="0" smtClean="0">
                <a:solidFill>
                  <a:srgbClr val="002060"/>
                </a:solidFill>
              </a:rPr>
              <a:t>Hearing II: Examining Interagency Care Coordination for Children and Youth with Special Needs in the State of California </a:t>
            </a:r>
            <a:endParaRPr lang="en-US" sz="2000" dirty="0" smtClean="0"/>
          </a:p>
          <a:p>
            <a:pPr marL="971550" lvl="3" indent="-514350">
              <a:buFont typeface="Arial" charset="0"/>
              <a:buChar char="•"/>
            </a:pPr>
            <a:r>
              <a:rPr lang="en-US" sz="2000" dirty="0" smtClean="0"/>
              <a:t>Identified interagency activities currently underway by Departments (DHSC, DDS, CDE)</a:t>
            </a:r>
          </a:p>
          <a:p>
            <a:pPr marL="971550" lvl="3" indent="-514350">
              <a:buFont typeface="Arial" charset="0"/>
              <a:buChar char="•"/>
            </a:pPr>
            <a:r>
              <a:rPr lang="en-US" sz="2000" smtClean="0"/>
              <a:t>Examined </a:t>
            </a:r>
            <a:r>
              <a:rPr lang="en-US" sz="2000" dirty="0" smtClean="0"/>
              <a:t>innovative programs and pilots at county-level </a:t>
            </a:r>
          </a:p>
          <a:p>
            <a:pPr marL="971550" lvl="3" indent="-514350">
              <a:buFont typeface="Arial" charset="0"/>
              <a:buChar char="•"/>
            </a:pPr>
            <a:endParaRPr lang="en-US" sz="2200" dirty="0" smtClean="0"/>
          </a:p>
        </p:txBody>
      </p:sp>
    </p:spTree>
    <p:extLst>
      <p:ext uri="{BB962C8B-B14F-4D97-AF65-F5344CB8AC3E}">
        <p14:creationId xmlns:p14="http://schemas.microsoft.com/office/powerpoint/2010/main" val="2091612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RECAP </a:t>
            </a:r>
            <a:br>
              <a:rPr lang="en-US" sz="3300" b="1" dirty="0" smtClean="0">
                <a:ln w="0"/>
                <a:solidFill>
                  <a:schemeClr val="bg1"/>
                </a:solidFill>
                <a:effectLst>
                  <a:outerShdw blurRad="38100" dist="25400" dir="5400000" algn="ctr" rotWithShape="0">
                    <a:srgbClr val="6E747A">
                      <a:alpha val="43000"/>
                    </a:srgbClr>
                  </a:outerShdw>
                </a:effectLst>
              </a:rPr>
            </a:br>
            <a:r>
              <a:rPr lang="en-US" sz="3300" b="1" dirty="0" smtClean="0">
                <a:ln w="0"/>
                <a:solidFill>
                  <a:schemeClr val="bg1"/>
                </a:solidFill>
                <a:effectLst>
                  <a:outerShdw blurRad="38100" dist="25400" dir="5400000" algn="ctr" rotWithShape="0">
                    <a:srgbClr val="6E747A">
                      <a:alpha val="43000"/>
                    </a:srgbClr>
                  </a:outerShdw>
                </a:effectLst>
              </a:rPr>
              <a:t>Phase I</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08415"/>
            <a:ext cx="7558821" cy="807720"/>
          </a:xfrm>
        </p:spPr>
        <p:txBody>
          <a:bodyPr>
            <a:normAutofit/>
          </a:bodyPr>
          <a:lstStyle/>
          <a:p>
            <a:r>
              <a:rPr lang="en-US" sz="2200" dirty="0" smtClean="0">
                <a:solidFill>
                  <a:srgbClr val="002060"/>
                </a:solidFill>
              </a:rPr>
              <a:t>NEXT STEPS:</a:t>
            </a:r>
            <a:endParaRPr lang="en-US" sz="2200" dirty="0">
              <a:solidFill>
                <a:srgbClr val="002060"/>
              </a:solidFill>
            </a:endParaRP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17</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767682" y="1481804"/>
            <a:ext cx="7705005" cy="5232202"/>
          </a:xfrm>
          <a:prstGeom prst="rect">
            <a:avLst/>
          </a:prstGeom>
          <a:noFill/>
        </p:spPr>
        <p:txBody>
          <a:bodyPr wrap="square" rtlCol="0">
            <a:spAutoFit/>
          </a:bodyPr>
          <a:lstStyle/>
          <a:p>
            <a:pPr marL="514350" lvl="2" indent="-514350">
              <a:buFont typeface="Wingdings" charset="2"/>
              <a:buChar char="v"/>
            </a:pPr>
            <a:r>
              <a:rPr lang="en-US" sz="2200" b="1" dirty="0" smtClean="0">
                <a:solidFill>
                  <a:srgbClr val="002060"/>
                </a:solidFill>
              </a:rPr>
              <a:t>Assessment of Findings To Date</a:t>
            </a:r>
          </a:p>
          <a:p>
            <a:pPr marL="514350" lvl="2" indent="-514350">
              <a:buFont typeface="Wingdings" charset="2"/>
              <a:buChar char="v"/>
            </a:pPr>
            <a:endParaRPr lang="en-US" sz="2200" b="1" dirty="0">
              <a:solidFill>
                <a:srgbClr val="002060"/>
              </a:solidFill>
            </a:endParaRPr>
          </a:p>
          <a:p>
            <a:pPr marL="514350" lvl="2" indent="-514350">
              <a:buFont typeface="Wingdings" charset="2"/>
              <a:buChar char="v"/>
            </a:pPr>
            <a:r>
              <a:rPr lang="en-US" sz="2200" b="1" dirty="0" smtClean="0">
                <a:solidFill>
                  <a:srgbClr val="002060"/>
                </a:solidFill>
              </a:rPr>
              <a:t>Consultations with Stakeholders </a:t>
            </a:r>
          </a:p>
          <a:p>
            <a:pPr marL="971550" lvl="3" indent="-514350">
              <a:buFont typeface="Arial" charset="0"/>
              <a:buChar char="•"/>
            </a:pPr>
            <a:r>
              <a:rPr lang="en-US" sz="2000" dirty="0" smtClean="0"/>
              <a:t>Committee Members</a:t>
            </a:r>
          </a:p>
          <a:p>
            <a:pPr marL="971550" lvl="3" indent="-514350">
              <a:buFont typeface="Arial" charset="0"/>
              <a:buChar char="•"/>
            </a:pPr>
            <a:r>
              <a:rPr lang="en-US" sz="2000" dirty="0" smtClean="0"/>
              <a:t>Departments: DHCS, DDS, CDE</a:t>
            </a:r>
          </a:p>
          <a:p>
            <a:pPr marL="971550" lvl="3" indent="-514350">
              <a:buFont typeface="Arial" charset="0"/>
              <a:buChar char="•"/>
            </a:pPr>
            <a:r>
              <a:rPr lang="en-US" sz="2000" dirty="0" smtClean="0"/>
              <a:t>Advocacy Groups: LPFCH, Children Now, Family Voices, California Children’s Hospital Association, etc. </a:t>
            </a:r>
          </a:p>
          <a:p>
            <a:pPr marL="971550" lvl="3" indent="-514350">
              <a:buFont typeface="Arial" charset="0"/>
              <a:buChar char="•"/>
            </a:pPr>
            <a:r>
              <a:rPr lang="en-US" sz="2000" dirty="0" smtClean="0"/>
              <a:t>Family Advocates </a:t>
            </a:r>
          </a:p>
          <a:p>
            <a:pPr marL="514350" lvl="2" indent="-514350">
              <a:buFont typeface="Wingdings" charset="2"/>
              <a:buChar char="v"/>
            </a:pPr>
            <a:endParaRPr lang="en-US" sz="2200" b="1" dirty="0">
              <a:solidFill>
                <a:srgbClr val="002060"/>
              </a:solidFill>
            </a:endParaRPr>
          </a:p>
          <a:p>
            <a:pPr marL="514350" lvl="2" indent="-514350">
              <a:buFont typeface="Wingdings" charset="2"/>
              <a:buChar char="v"/>
            </a:pPr>
            <a:r>
              <a:rPr lang="en-US" sz="2200" b="1" dirty="0" smtClean="0">
                <a:solidFill>
                  <a:srgbClr val="002060"/>
                </a:solidFill>
              </a:rPr>
              <a:t>Development of a Strategic Timeline</a:t>
            </a:r>
          </a:p>
          <a:p>
            <a:pPr marL="514350" lvl="2" indent="-514350">
              <a:buFont typeface="Wingdings" charset="2"/>
              <a:buChar char="v"/>
            </a:pPr>
            <a:endParaRPr lang="en-US" sz="2200" b="1" dirty="0" smtClean="0">
              <a:solidFill>
                <a:srgbClr val="002060"/>
              </a:solidFill>
            </a:endParaRPr>
          </a:p>
          <a:p>
            <a:pPr marL="514350" lvl="2" indent="-514350">
              <a:buFont typeface="Wingdings" charset="2"/>
              <a:buChar char="v"/>
            </a:pPr>
            <a:r>
              <a:rPr lang="en-US" sz="2200" b="1" dirty="0" smtClean="0">
                <a:solidFill>
                  <a:srgbClr val="002060"/>
                </a:solidFill>
              </a:rPr>
              <a:t>Continue with Committee Hearings</a:t>
            </a:r>
          </a:p>
          <a:p>
            <a:pPr marL="971550" lvl="3" indent="-514350">
              <a:buFont typeface="Arial" charset="0"/>
              <a:buChar char="•"/>
            </a:pPr>
            <a:r>
              <a:rPr lang="en-US" sz="2000" dirty="0" smtClean="0"/>
              <a:t>Topics of Interest:</a:t>
            </a:r>
          </a:p>
          <a:p>
            <a:pPr marL="1428750" lvl="4" indent="-514350">
              <a:buFont typeface="Arial" charset="0"/>
              <a:buChar char="•"/>
            </a:pPr>
            <a:r>
              <a:rPr lang="en-US" sz="2000" dirty="0" smtClean="0"/>
              <a:t>Mental Health </a:t>
            </a:r>
          </a:p>
          <a:p>
            <a:pPr marL="1428750" lvl="4" indent="-514350">
              <a:buFont typeface="Arial" charset="0"/>
              <a:buChar char="•"/>
            </a:pPr>
            <a:r>
              <a:rPr lang="en-US" sz="2000" dirty="0" smtClean="0"/>
              <a:t>Data Sharing and </a:t>
            </a:r>
            <a:r>
              <a:rPr lang="en-US" sz="2000" smtClean="0"/>
              <a:t>Integration </a:t>
            </a:r>
            <a:endParaRPr lang="en-US" sz="2000" dirty="0" smtClean="0"/>
          </a:p>
          <a:p>
            <a:pPr marL="1428750" lvl="4" indent="-514350">
              <a:buFont typeface="Arial" charset="0"/>
              <a:buChar char="•"/>
            </a:pPr>
            <a:r>
              <a:rPr lang="en-US" sz="2000" dirty="0" smtClean="0"/>
              <a:t>Aging-out /Transition</a:t>
            </a:r>
            <a:endParaRPr lang="en-US" sz="2200" dirty="0" smtClean="0"/>
          </a:p>
        </p:txBody>
      </p:sp>
    </p:spTree>
    <p:extLst>
      <p:ext uri="{BB962C8B-B14F-4D97-AF65-F5344CB8AC3E}">
        <p14:creationId xmlns:p14="http://schemas.microsoft.com/office/powerpoint/2010/main" val="2024092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261" y="1086660"/>
            <a:ext cx="7315200" cy="1666916"/>
          </a:xfrm>
          <a:ln w="15875">
            <a:solidFill>
              <a:schemeClr val="bg1">
                <a:alpha val="70000"/>
              </a:schemeClr>
            </a:solidFill>
          </a:ln>
        </p:spPr>
        <p:txBody>
          <a:bodyPr>
            <a:normAutofit/>
          </a:bodyPr>
          <a:lstStyle/>
          <a:p>
            <a:pPr algn="ctr"/>
            <a:r>
              <a:rPr lang="en-US" sz="4400" b="1" dirty="0" smtClean="0">
                <a:ln w="0"/>
                <a:solidFill>
                  <a:schemeClr val="bg1"/>
                </a:solidFill>
                <a:effectLst>
                  <a:outerShdw blurRad="38100" dist="25400" dir="5400000" algn="ctr" rotWithShape="0">
                    <a:srgbClr val="6E747A">
                      <a:alpha val="43000"/>
                    </a:srgbClr>
                  </a:outerShdw>
                </a:effectLst>
              </a:rPr>
              <a:t>INVOLVEMENT</a:t>
            </a:r>
            <a:r>
              <a:rPr lang="en-US" sz="4400" dirty="0" smtClean="0"/>
              <a:t/>
            </a:r>
            <a:br>
              <a:rPr lang="en-US" sz="4400" dirty="0" smtClean="0"/>
            </a:br>
            <a:endParaRPr lang="en-US" sz="4200" dirty="0"/>
          </a:p>
        </p:txBody>
      </p:sp>
      <p:sp>
        <p:nvSpPr>
          <p:cNvPr id="13" name="Slide Number Placeholder 12"/>
          <p:cNvSpPr>
            <a:spLocks noGrp="1"/>
          </p:cNvSpPr>
          <p:nvPr>
            <p:ph type="sldNum" sz="quarter" idx="12"/>
          </p:nvPr>
        </p:nvSpPr>
        <p:spPr/>
        <p:txBody>
          <a:bodyPr/>
          <a:lstStyle/>
          <a:p>
            <a:fld id="{4FAB73BC-B049-4115-A692-8D63A059BFB8}" type="slidenum">
              <a:rPr lang="en-US" sz="1400" smtClean="0"/>
              <a:pPr/>
              <a:t>18</a:t>
            </a:fld>
            <a:endParaRPr lang="en-US" sz="1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123267" y="3017472"/>
            <a:ext cx="4573292" cy="2778895"/>
          </a:xfrm>
          <a:prstGeom prst="rect">
            <a:avLst/>
          </a:prstGeom>
          <a:noFill/>
          <a:ln>
            <a:noFill/>
          </a:ln>
        </p:spPr>
      </p:pic>
    </p:spTree>
    <p:extLst>
      <p:ext uri="{BB962C8B-B14F-4D97-AF65-F5344CB8AC3E}">
        <p14:creationId xmlns:p14="http://schemas.microsoft.com/office/powerpoint/2010/main" val="178613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
            </a:r>
            <a:br>
              <a:rPr lang="en-US" sz="3300" b="1" dirty="0" smtClean="0">
                <a:ln w="0"/>
                <a:solidFill>
                  <a:schemeClr val="bg1"/>
                </a:solidFill>
                <a:effectLst>
                  <a:outerShdw blurRad="38100" dist="25400" dir="5400000" algn="ctr" rotWithShape="0">
                    <a:srgbClr val="6E747A">
                      <a:alpha val="43000"/>
                    </a:srgbClr>
                  </a:outerShdw>
                </a:effectLst>
              </a:rPr>
            </a:br>
            <a:r>
              <a:rPr lang="en-US" sz="3300" b="1" dirty="0" smtClean="0">
                <a:ln w="0"/>
                <a:solidFill>
                  <a:schemeClr val="bg1"/>
                </a:solidFill>
                <a:effectLst>
                  <a:outerShdw blurRad="38100" dist="25400" dir="5400000" algn="ctr" rotWithShape="0">
                    <a:srgbClr val="6E747A">
                      <a:alpha val="43000"/>
                    </a:srgbClr>
                  </a:outerShdw>
                </a:effectLst>
              </a:rPr>
              <a:t/>
            </a:r>
            <a:br>
              <a:rPr lang="en-US" sz="3300" b="1" dirty="0" smtClean="0">
                <a:ln w="0"/>
                <a:solidFill>
                  <a:schemeClr val="bg1"/>
                </a:solidFill>
                <a:effectLst>
                  <a:outerShdw blurRad="38100" dist="25400" dir="5400000" algn="ctr" rotWithShape="0">
                    <a:srgbClr val="6E747A">
                      <a:alpha val="43000"/>
                    </a:srgbClr>
                  </a:outerShdw>
                </a:effectLst>
              </a:rPr>
            </a:br>
            <a:r>
              <a:rPr lang="en-US" sz="3300" b="1" dirty="0" smtClean="0">
                <a:ln w="0"/>
                <a:solidFill>
                  <a:schemeClr val="bg1"/>
                </a:solidFill>
                <a:effectLst>
                  <a:outerShdw blurRad="38100" dist="25400" dir="5400000" algn="ctr" rotWithShape="0">
                    <a:srgbClr val="6E747A">
                      <a:alpha val="43000"/>
                    </a:srgbClr>
                  </a:outerShdw>
                </a:effectLst>
              </a:rPr>
              <a:t>INVOLVEMENT</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08415"/>
            <a:ext cx="7558821" cy="807720"/>
          </a:xfrm>
        </p:spPr>
        <p:txBody>
          <a:bodyPr>
            <a:normAutofit/>
          </a:bodyPr>
          <a:lstStyle/>
          <a:p>
            <a:r>
              <a:rPr lang="en-US" sz="2200" dirty="0" smtClean="0">
                <a:solidFill>
                  <a:srgbClr val="002060"/>
                </a:solidFill>
              </a:rPr>
              <a:t>THE ROLE OF FAMILY ADVOCATES:</a:t>
            </a:r>
            <a:endParaRPr lang="en-US" sz="2200" dirty="0">
              <a:solidFill>
                <a:srgbClr val="002060"/>
              </a:solidFill>
            </a:endParaRP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19</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5020" y="808415"/>
            <a:ext cx="3383280" cy="2194560"/>
          </a:xfrm>
          <a:prstGeom prst="rect">
            <a:avLst/>
          </a:prstGeom>
          <a:noFill/>
          <a:ln>
            <a:noFill/>
          </a:ln>
        </p:spPr>
      </p:pic>
      <p:sp>
        <p:nvSpPr>
          <p:cNvPr id="12" name="TextBox 11"/>
          <p:cNvSpPr txBox="1"/>
          <p:nvPr/>
        </p:nvSpPr>
        <p:spPr>
          <a:xfrm>
            <a:off x="3985738" y="1616135"/>
            <a:ext cx="7555376" cy="4493538"/>
          </a:xfrm>
          <a:prstGeom prst="rect">
            <a:avLst/>
          </a:prstGeom>
          <a:noFill/>
        </p:spPr>
        <p:txBody>
          <a:bodyPr wrap="square" rtlCol="0">
            <a:spAutoFit/>
          </a:bodyPr>
          <a:lstStyle/>
          <a:p>
            <a:pPr marL="514350" indent="-514350">
              <a:buFont typeface="Wingdings" charset="2"/>
              <a:buChar char="v"/>
            </a:pPr>
            <a:r>
              <a:rPr lang="en-US" sz="2200" b="1" dirty="0" smtClean="0">
                <a:solidFill>
                  <a:srgbClr val="002060"/>
                </a:solidFill>
              </a:rPr>
              <a:t>Participation in Select Committee activities:</a:t>
            </a:r>
          </a:p>
          <a:p>
            <a:pPr marL="800100" lvl="1" indent="-342900">
              <a:buFont typeface="Arial" charset="0"/>
              <a:buChar char="•"/>
            </a:pPr>
            <a:r>
              <a:rPr lang="en-US" sz="2000" dirty="0" smtClean="0">
                <a:solidFill>
                  <a:sysClr val="windowText" lastClr="000000"/>
                </a:solidFill>
              </a:rPr>
              <a:t>Committee Hearings </a:t>
            </a:r>
          </a:p>
          <a:p>
            <a:pPr marL="800100" lvl="1" indent="-342900">
              <a:buFont typeface="Arial" charset="0"/>
              <a:buChar char="•"/>
            </a:pPr>
            <a:r>
              <a:rPr lang="en-US" sz="2000" dirty="0" smtClean="0">
                <a:solidFill>
                  <a:sysClr val="windowText" lastClr="000000"/>
                </a:solidFill>
              </a:rPr>
              <a:t>Committee Activities/ Press Conferences</a:t>
            </a:r>
          </a:p>
          <a:p>
            <a:pPr marL="800100" lvl="1" indent="-342900">
              <a:buFont typeface="Arial" charset="0"/>
              <a:buChar char="•"/>
            </a:pPr>
            <a:r>
              <a:rPr lang="en-US" sz="2000" dirty="0" smtClean="0">
                <a:solidFill>
                  <a:sysClr val="windowText" lastClr="000000"/>
                </a:solidFill>
              </a:rPr>
              <a:t>Stakeholder Meetings /Consultations </a:t>
            </a:r>
          </a:p>
          <a:p>
            <a:pPr marL="800100" lvl="1" indent="-342900">
              <a:buFont typeface="Arial" charset="0"/>
              <a:buChar char="•"/>
            </a:pPr>
            <a:endParaRPr lang="en-US" sz="2200" dirty="0" smtClean="0">
              <a:solidFill>
                <a:sysClr val="windowText" lastClr="000000"/>
              </a:solidFill>
            </a:endParaRPr>
          </a:p>
          <a:p>
            <a:pPr marL="514350" indent="-514350">
              <a:buFont typeface="Wingdings" charset="2"/>
              <a:buChar char="v"/>
            </a:pPr>
            <a:r>
              <a:rPr lang="en-US" sz="2200" b="1" dirty="0" smtClean="0">
                <a:solidFill>
                  <a:srgbClr val="002060"/>
                </a:solidFill>
              </a:rPr>
              <a:t>Sharing personal testimony</a:t>
            </a:r>
            <a:endParaRPr lang="en-US" sz="2200" b="1" dirty="0">
              <a:solidFill>
                <a:srgbClr val="002060"/>
              </a:solidFill>
            </a:endParaRP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b="1" dirty="0" smtClean="0">
                <a:solidFill>
                  <a:srgbClr val="002060"/>
                </a:solidFill>
              </a:rPr>
              <a:t>Identifying challenges and barriers to care and services</a:t>
            </a:r>
          </a:p>
          <a:p>
            <a:pPr marL="514350" indent="-514350">
              <a:buFont typeface="Wingdings" charset="2"/>
              <a:buChar char="v"/>
            </a:pPr>
            <a:endParaRPr lang="en-US" sz="2200" b="1" dirty="0">
              <a:solidFill>
                <a:srgbClr val="002060"/>
              </a:solidFill>
            </a:endParaRPr>
          </a:p>
          <a:p>
            <a:pPr marL="514350" indent="-514350">
              <a:buFont typeface="Wingdings" charset="2"/>
              <a:buChar char="v"/>
            </a:pPr>
            <a:r>
              <a:rPr lang="en-US" sz="2200" b="1" dirty="0" smtClean="0">
                <a:solidFill>
                  <a:srgbClr val="002060"/>
                </a:solidFill>
              </a:rPr>
              <a:t>Identifying recommendations for improvement </a:t>
            </a:r>
          </a:p>
          <a:p>
            <a:pPr marL="514350" indent="-514350">
              <a:buFont typeface="Wingdings" charset="2"/>
              <a:buChar char="v"/>
            </a:pPr>
            <a:endParaRPr lang="en-US" sz="2200" dirty="0">
              <a:solidFill>
                <a:sysClr val="windowText" lastClr="000000"/>
              </a:solidFill>
            </a:endParaRPr>
          </a:p>
          <a:p>
            <a:pPr marL="514350" indent="-514350">
              <a:buFont typeface="Wingdings" charset="2"/>
              <a:buChar char="v"/>
            </a:pPr>
            <a:r>
              <a:rPr lang="en-US" sz="2200" b="1" dirty="0" smtClean="0">
                <a:solidFill>
                  <a:srgbClr val="002060"/>
                </a:solidFill>
              </a:rPr>
              <a:t>Dissemination of Select Committee activities and publications with other family advocates and partners </a:t>
            </a:r>
            <a:endParaRPr lang="en-US" sz="2200" b="1" dirty="0">
              <a:solidFill>
                <a:srgbClr val="002060"/>
              </a:solidFill>
            </a:endParaRPr>
          </a:p>
        </p:txBody>
      </p:sp>
    </p:spTree>
    <p:extLst>
      <p:ext uri="{BB962C8B-B14F-4D97-AF65-F5344CB8AC3E}">
        <p14:creationId xmlns:p14="http://schemas.microsoft.com/office/powerpoint/2010/main" val="1999846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lstStyle/>
          <a:p>
            <a:pPr algn="ctr"/>
            <a:r>
              <a:rPr lang="en-US" b="1" dirty="0">
                <a:ln w="0"/>
                <a:solidFill>
                  <a:schemeClr val="bg1"/>
                </a:solidFill>
                <a:effectLst>
                  <a:outerShdw blurRad="38100" dist="25400" dir="5400000" algn="ctr" rotWithShape="0">
                    <a:srgbClr val="6E747A">
                      <a:alpha val="43000"/>
                    </a:srgbClr>
                  </a:outerShdw>
                </a:effectLst>
              </a:rPr>
              <a:t>OVERVIEW </a:t>
            </a:r>
            <a:r>
              <a:rPr lang="en-US" b="1" dirty="0" smtClean="0">
                <a:ln w="0"/>
                <a:solidFill>
                  <a:srgbClr val="0070C0"/>
                </a:solidFill>
                <a:effectLst>
                  <a:outerShdw blurRad="38100" dist="25400" dir="5400000" algn="ctr" rotWithShape="0">
                    <a:srgbClr val="6E747A">
                      <a:alpha val="43000"/>
                    </a:srgbClr>
                  </a:outerShdw>
                </a:effectLst>
              </a:rPr>
              <a:t/>
            </a:r>
            <a:br>
              <a:rPr lang="en-US" b="1" dirty="0" smtClean="0">
                <a:ln w="0"/>
                <a:solidFill>
                  <a:srgbClr val="0070C0"/>
                </a:solidFill>
                <a:effectLst>
                  <a:outerShdw blurRad="38100" dist="25400" dir="5400000" algn="ctr" rotWithShape="0">
                    <a:srgbClr val="6E747A">
                      <a:alpha val="43000"/>
                    </a:srgbClr>
                  </a:outerShdw>
                </a:effectLst>
              </a:rPr>
            </a:br>
            <a:endParaRPr lang="en-US" dirty="0"/>
          </a:p>
        </p:txBody>
      </p:sp>
      <p:sp>
        <p:nvSpPr>
          <p:cNvPr id="8" name="TextBox 7"/>
          <p:cNvSpPr txBox="1"/>
          <p:nvPr/>
        </p:nvSpPr>
        <p:spPr>
          <a:xfrm>
            <a:off x="4065817" y="301630"/>
            <a:ext cx="7315200" cy="446276"/>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a:t>
            </a:r>
            <a:r>
              <a:rPr lang="en-US" sz="2300" b="1" u="sng" dirty="0" smtClean="0">
                <a:ln w="0"/>
                <a:solidFill>
                  <a:schemeClr val="accent1">
                    <a:lumMod val="75000"/>
                  </a:schemeClr>
                </a:solidFill>
                <a:effectLst>
                  <a:outerShdw dist="19050" dir="2700000" algn="tl" rotWithShape="0">
                    <a:schemeClr val="dk1">
                      <a:alpha val="40000"/>
                    </a:schemeClr>
                  </a:outerShdw>
                </a:effectLst>
              </a:rPr>
              <a:t>Needs</a:t>
            </a:r>
            <a:endParaRPr lang="en-US" sz="2300" b="1" u="sng" dirty="0">
              <a:ln w="0"/>
              <a:solidFill>
                <a:schemeClr val="accent1">
                  <a:lumMod val="75000"/>
                </a:schemeClr>
              </a:solidFill>
              <a:effectLst>
                <a:outerShdw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2</a:t>
            </a:fld>
            <a:endParaRPr lang="en-US" dirty="0"/>
          </a:p>
        </p:txBody>
      </p:sp>
      <p:sp>
        <p:nvSpPr>
          <p:cNvPr id="6" name="TextBox 5"/>
          <p:cNvSpPr txBox="1"/>
          <p:nvPr/>
        </p:nvSpPr>
        <p:spPr>
          <a:xfrm>
            <a:off x="4065811" y="1347133"/>
            <a:ext cx="7086597" cy="1446550"/>
          </a:xfrm>
          <a:prstGeom prst="rect">
            <a:avLst/>
          </a:prstGeom>
          <a:noFill/>
        </p:spPr>
        <p:txBody>
          <a:bodyPr wrap="square" rtlCol="0">
            <a:spAutoFit/>
          </a:bodyPr>
          <a:lstStyle/>
          <a:p>
            <a:pPr marL="514350" indent="-514350">
              <a:buFont typeface="+mj-lt"/>
              <a:buAutoNum type="romanUcPeriod"/>
            </a:pPr>
            <a:r>
              <a:rPr lang="en-US" sz="2200" b="1" dirty="0" smtClean="0">
                <a:solidFill>
                  <a:srgbClr val="002060"/>
                </a:solidFill>
              </a:rPr>
              <a:t>Background: Select Committee on Children with Special Needs</a:t>
            </a:r>
            <a:endParaRPr lang="en-US" sz="2200" b="1" dirty="0">
              <a:solidFill>
                <a:srgbClr val="002060"/>
              </a:solidFill>
            </a:endParaRPr>
          </a:p>
          <a:p>
            <a:pPr marL="514350" indent="-514350">
              <a:buFont typeface="+mj-lt"/>
              <a:buAutoNum type="romanUcPeriod"/>
            </a:pPr>
            <a:endParaRPr lang="en-US" sz="2200" b="1" dirty="0">
              <a:solidFill>
                <a:srgbClr val="002060"/>
              </a:solidFill>
            </a:endParaRPr>
          </a:p>
          <a:p>
            <a:pPr marL="514350" indent="-514350">
              <a:buFont typeface="+mj-lt"/>
              <a:buAutoNum type="romanUcPeriod"/>
            </a:pPr>
            <a:r>
              <a:rPr lang="en-US" sz="2200" b="1" dirty="0" smtClean="0">
                <a:solidFill>
                  <a:srgbClr val="002060"/>
                </a:solidFill>
              </a:rPr>
              <a:t>Strategy: Purpose, Focus and Objectives, </a:t>
            </a:r>
          </a:p>
        </p:txBody>
      </p:sp>
      <p:sp>
        <p:nvSpPr>
          <p:cNvPr id="9" name="TextBox 8"/>
          <p:cNvSpPr txBox="1"/>
          <p:nvPr/>
        </p:nvSpPr>
        <p:spPr>
          <a:xfrm>
            <a:off x="4065810" y="3663918"/>
            <a:ext cx="7086597" cy="1446550"/>
          </a:xfrm>
          <a:prstGeom prst="rect">
            <a:avLst/>
          </a:prstGeom>
          <a:noFill/>
        </p:spPr>
        <p:txBody>
          <a:bodyPr wrap="square" rtlCol="0">
            <a:spAutoFit/>
          </a:bodyPr>
          <a:lstStyle/>
          <a:p>
            <a:pPr marL="514350" indent="-514350">
              <a:buFont typeface="+mj-lt"/>
              <a:buAutoNum type="romanUcPeriod" startAt="3"/>
            </a:pPr>
            <a:r>
              <a:rPr lang="en-US" sz="2200" b="1" dirty="0" smtClean="0">
                <a:solidFill>
                  <a:srgbClr val="002060"/>
                </a:solidFill>
              </a:rPr>
              <a:t>Recap:  </a:t>
            </a:r>
            <a:r>
              <a:rPr lang="en-US" sz="2200" b="1" dirty="0">
                <a:solidFill>
                  <a:srgbClr val="002060"/>
                </a:solidFill>
              </a:rPr>
              <a:t>Select </a:t>
            </a:r>
            <a:r>
              <a:rPr lang="en-US" sz="2200" b="1" dirty="0" smtClean="0">
                <a:solidFill>
                  <a:srgbClr val="002060"/>
                </a:solidFill>
              </a:rPr>
              <a:t>Committee Activities and Accomplishments for 2016</a:t>
            </a:r>
          </a:p>
          <a:p>
            <a:pPr marL="514350" indent="-514350">
              <a:buFont typeface="+mj-lt"/>
              <a:buAutoNum type="romanUcPeriod" startAt="3"/>
            </a:pPr>
            <a:endParaRPr lang="en-US" sz="2200" b="1" dirty="0" smtClean="0">
              <a:solidFill>
                <a:srgbClr val="002060"/>
              </a:solidFill>
            </a:endParaRPr>
          </a:p>
          <a:p>
            <a:pPr marL="514350" indent="-514350">
              <a:buFont typeface="+mj-lt"/>
              <a:buAutoNum type="romanUcPeriod" startAt="4"/>
            </a:pPr>
            <a:r>
              <a:rPr lang="en-US" sz="2200" b="1" dirty="0" smtClean="0">
                <a:solidFill>
                  <a:srgbClr val="002060"/>
                </a:solidFill>
              </a:rPr>
              <a:t>Involvement: Role of Family Advocates</a:t>
            </a:r>
          </a:p>
        </p:txBody>
      </p:sp>
      <p:sp>
        <p:nvSpPr>
          <p:cNvPr id="10" name="TextBox 9"/>
          <p:cNvSpPr txBox="1"/>
          <p:nvPr/>
        </p:nvSpPr>
        <p:spPr>
          <a:xfrm>
            <a:off x="4392386" y="2982031"/>
            <a:ext cx="5551714" cy="430887"/>
          </a:xfrm>
          <a:prstGeom prst="rect">
            <a:avLst/>
          </a:prstGeom>
          <a:noFill/>
        </p:spPr>
        <p:txBody>
          <a:bodyPr wrap="square" rtlCol="0">
            <a:spAutoFit/>
          </a:bodyPr>
          <a:lstStyle/>
          <a:p>
            <a:pPr algn="ctr"/>
            <a:r>
              <a:rPr lang="en-US" sz="2200" dirty="0" smtClean="0">
                <a:solidFill>
                  <a:srgbClr val="002060"/>
                </a:solidFill>
              </a:rPr>
              <a:t>  </a:t>
            </a:r>
            <a:r>
              <a:rPr lang="en-US" sz="2200" i="1" dirty="0" smtClean="0"/>
              <a:t>Break for Q&amp;A</a:t>
            </a:r>
            <a:endParaRPr lang="en-US" sz="2200" i="1" dirty="0"/>
          </a:p>
        </p:txBody>
      </p:sp>
      <p:sp>
        <p:nvSpPr>
          <p:cNvPr id="11" name="TextBox 10"/>
          <p:cNvSpPr txBox="1"/>
          <p:nvPr/>
        </p:nvSpPr>
        <p:spPr>
          <a:xfrm>
            <a:off x="4392386" y="5302521"/>
            <a:ext cx="5551714" cy="430887"/>
          </a:xfrm>
          <a:prstGeom prst="rect">
            <a:avLst/>
          </a:prstGeom>
          <a:noFill/>
        </p:spPr>
        <p:txBody>
          <a:bodyPr wrap="square" rtlCol="0">
            <a:spAutoFit/>
          </a:bodyPr>
          <a:lstStyle/>
          <a:p>
            <a:pPr algn="ctr"/>
            <a:r>
              <a:rPr lang="en-US" sz="2200" dirty="0" smtClean="0">
                <a:solidFill>
                  <a:srgbClr val="002060"/>
                </a:solidFill>
              </a:rPr>
              <a:t>  </a:t>
            </a:r>
            <a:r>
              <a:rPr lang="en-US" sz="2200" i="1" dirty="0" smtClean="0"/>
              <a:t>Break for Q&amp;A</a:t>
            </a:r>
            <a:endParaRPr lang="en-US" sz="2200" i="1" dirty="0"/>
          </a:p>
        </p:txBody>
      </p:sp>
    </p:spTree>
    <p:extLst>
      <p:ext uri="{BB962C8B-B14F-4D97-AF65-F5344CB8AC3E}">
        <p14:creationId xmlns:p14="http://schemas.microsoft.com/office/powerpoint/2010/main" val="151039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INVOLVMENT</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767682" y="808415"/>
            <a:ext cx="7558821" cy="807720"/>
          </a:xfrm>
        </p:spPr>
        <p:txBody>
          <a:bodyPr>
            <a:normAutofit/>
          </a:bodyPr>
          <a:lstStyle/>
          <a:p>
            <a:r>
              <a:rPr lang="en-US" sz="2200" dirty="0" smtClean="0">
                <a:solidFill>
                  <a:srgbClr val="002060"/>
                </a:solidFill>
              </a:rPr>
              <a:t>WHERE TO FIND UPDATES?</a:t>
            </a:r>
          </a:p>
          <a:p>
            <a:endParaRPr lang="en-US" sz="2200" dirty="0" smtClean="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20</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9" name="TextBox 8"/>
          <p:cNvSpPr txBox="1"/>
          <p:nvPr/>
        </p:nvSpPr>
        <p:spPr>
          <a:xfrm>
            <a:off x="3767682" y="1608634"/>
            <a:ext cx="8073023" cy="3816429"/>
          </a:xfrm>
          <a:prstGeom prst="rect">
            <a:avLst/>
          </a:prstGeom>
          <a:noFill/>
        </p:spPr>
        <p:txBody>
          <a:bodyPr wrap="square" rtlCol="0">
            <a:spAutoFit/>
          </a:bodyPr>
          <a:lstStyle/>
          <a:p>
            <a:pPr marL="514350" lvl="2" indent="-514350">
              <a:buFont typeface="Wingdings" charset="2"/>
              <a:buChar char="v"/>
            </a:pPr>
            <a:r>
              <a:rPr lang="en-US" sz="2200" dirty="0" smtClean="0"/>
              <a:t>Select Committee Website:</a:t>
            </a:r>
            <a:endParaRPr lang="en-US" sz="2200" dirty="0">
              <a:solidFill>
                <a:srgbClr val="0070C0"/>
              </a:solidFill>
            </a:endParaRPr>
          </a:p>
          <a:p>
            <a:pPr marL="0" lvl="2"/>
            <a:r>
              <a:rPr lang="en-US" sz="2200" dirty="0" smtClean="0">
                <a:solidFill>
                  <a:srgbClr val="0070C0"/>
                </a:solidFill>
              </a:rPr>
              <a:t>	- http</a:t>
            </a:r>
            <a:r>
              <a:rPr lang="en-US" sz="2200" dirty="0">
                <a:solidFill>
                  <a:srgbClr val="0070C0"/>
                </a:solidFill>
              </a:rPr>
              <a:t>://</a:t>
            </a:r>
            <a:r>
              <a:rPr lang="en-US" sz="2200" dirty="0" err="1">
                <a:solidFill>
                  <a:srgbClr val="0070C0"/>
                </a:solidFill>
              </a:rPr>
              <a:t>childrenspecialneeds.senate.ca.gov</a:t>
            </a:r>
            <a:r>
              <a:rPr lang="en-US" sz="2200" dirty="0">
                <a:solidFill>
                  <a:srgbClr val="0070C0"/>
                </a:solidFill>
              </a:rPr>
              <a:t>/</a:t>
            </a:r>
            <a:r>
              <a:rPr lang="en-US" sz="2200" dirty="0" err="1">
                <a:solidFill>
                  <a:srgbClr val="0070C0"/>
                </a:solidFill>
              </a:rPr>
              <a:t>committeehome</a:t>
            </a:r>
            <a:r>
              <a:rPr lang="en-US" sz="2200" dirty="0">
                <a:solidFill>
                  <a:srgbClr val="0070C0"/>
                </a:solidFill>
              </a:rPr>
              <a:t> </a:t>
            </a:r>
            <a:endParaRPr lang="en-US" sz="2200" dirty="0" smtClean="0">
              <a:solidFill>
                <a:srgbClr val="0070C0"/>
              </a:solidFill>
            </a:endParaRPr>
          </a:p>
          <a:p>
            <a:pPr marL="514350" lvl="2" indent="-514350">
              <a:buFont typeface="Wingdings" charset="2"/>
              <a:buChar char="v"/>
            </a:pPr>
            <a:endParaRPr lang="en-US" sz="2200" b="1" dirty="0">
              <a:solidFill>
                <a:srgbClr val="0070C0"/>
              </a:solidFill>
              <a:hlinkClick r:id="rId3"/>
            </a:endParaRPr>
          </a:p>
          <a:p>
            <a:pPr marL="514350" lvl="2" indent="-514350">
              <a:buFont typeface="Wingdings" charset="2"/>
              <a:buChar char="v"/>
            </a:pPr>
            <a:r>
              <a:rPr lang="en-US" sz="2200" dirty="0" smtClean="0"/>
              <a:t>Senator Dr. Richard Pan’s Website: </a:t>
            </a:r>
          </a:p>
          <a:p>
            <a:pPr marL="0" lvl="2"/>
            <a:r>
              <a:rPr lang="en-US" sz="2200" dirty="0">
                <a:solidFill>
                  <a:srgbClr val="0070C0"/>
                </a:solidFill>
              </a:rPr>
              <a:t>	</a:t>
            </a:r>
            <a:r>
              <a:rPr lang="en-US" sz="2200" dirty="0" smtClean="0">
                <a:solidFill>
                  <a:srgbClr val="0070C0"/>
                </a:solidFill>
              </a:rPr>
              <a:t>- http</a:t>
            </a:r>
            <a:r>
              <a:rPr lang="en-US" sz="2200" dirty="0">
                <a:solidFill>
                  <a:srgbClr val="0070C0"/>
                </a:solidFill>
              </a:rPr>
              <a:t>://</a:t>
            </a:r>
            <a:r>
              <a:rPr lang="en-US" sz="2200" dirty="0" smtClean="0">
                <a:solidFill>
                  <a:srgbClr val="0070C0"/>
                </a:solidFill>
              </a:rPr>
              <a:t>sd06.senate.ca.gov</a:t>
            </a:r>
          </a:p>
          <a:p>
            <a:pPr marL="0" lvl="2"/>
            <a:endParaRPr lang="en-US" sz="2200" dirty="0" smtClean="0"/>
          </a:p>
          <a:p>
            <a:pPr marL="514350" lvl="2" indent="-514350">
              <a:buFont typeface="Wingdings" charset="2"/>
              <a:buChar char="v"/>
            </a:pPr>
            <a:r>
              <a:rPr lang="en-US" sz="2200" dirty="0" smtClean="0"/>
              <a:t>Lucile Packard Foundation for Children’s Health </a:t>
            </a:r>
          </a:p>
          <a:p>
            <a:pPr marL="0" lvl="2"/>
            <a:r>
              <a:rPr lang="en-US" sz="2200" dirty="0"/>
              <a:t>	</a:t>
            </a:r>
            <a:r>
              <a:rPr lang="en-US" sz="2200" dirty="0" smtClean="0"/>
              <a:t>- Bi-Monthly Newsletter </a:t>
            </a:r>
          </a:p>
          <a:p>
            <a:pPr marL="514350" lvl="2" indent="-514350">
              <a:buFont typeface="Wingdings" charset="2"/>
              <a:buChar char="v"/>
            </a:pPr>
            <a:endParaRPr lang="en-US" sz="2200" dirty="0" smtClean="0"/>
          </a:p>
          <a:p>
            <a:pPr marL="514350" lvl="2" indent="-514350">
              <a:buFont typeface="Wingdings" charset="2"/>
              <a:buChar char="v"/>
            </a:pPr>
            <a:r>
              <a:rPr lang="en-US" sz="2200" dirty="0" smtClean="0"/>
              <a:t>Family Voices </a:t>
            </a:r>
          </a:p>
          <a:p>
            <a:pPr marL="0" lvl="2"/>
            <a:r>
              <a:rPr lang="en-US" sz="2200" dirty="0"/>
              <a:t>	</a:t>
            </a:r>
            <a:r>
              <a:rPr lang="en-US" sz="2200" dirty="0" smtClean="0"/>
              <a:t>- Newsletter</a:t>
            </a:r>
          </a:p>
        </p:txBody>
      </p:sp>
    </p:spTree>
    <p:extLst>
      <p:ext uri="{BB962C8B-B14F-4D97-AF65-F5344CB8AC3E}">
        <p14:creationId xmlns:p14="http://schemas.microsoft.com/office/powerpoint/2010/main" val="1136107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BREAK</a:t>
            </a:r>
            <a:r>
              <a:rPr lang="en-US" sz="3300" b="1" dirty="0" smtClean="0">
                <a:ln w="0"/>
                <a:solidFill>
                  <a:srgbClr val="0070C0"/>
                </a:solidFill>
                <a:effectLst>
                  <a:outerShdw blurRad="38100" dist="25400" dir="5400000" algn="ctr" rotWithShape="0">
                    <a:srgbClr val="6E747A">
                      <a:alpha val="43000"/>
                    </a:srgbClr>
                  </a:outerShdw>
                </a:effectLst>
              </a:rPr>
              <a:t> </a:t>
            </a:r>
            <a:r>
              <a:rPr lang="en-US" sz="3000" b="1" dirty="0" smtClean="0">
                <a:ln w="0"/>
                <a:solidFill>
                  <a:srgbClr val="0070C0"/>
                </a:solidFill>
                <a:effectLst>
                  <a:outerShdw blurRad="38100" dist="25400" dir="5400000" algn="ctr" rotWithShape="0">
                    <a:srgbClr val="6E747A">
                      <a:alpha val="43000"/>
                    </a:srgbClr>
                  </a:outerShdw>
                </a:effectLst>
              </a:rPr>
              <a:t/>
            </a:r>
            <a:br>
              <a:rPr lang="en-US" sz="3000" b="1" dirty="0" smtClean="0">
                <a:ln w="0"/>
                <a:solidFill>
                  <a:srgbClr val="0070C0"/>
                </a:solidFill>
                <a:effectLst>
                  <a:outerShdw blurRad="38100" dist="25400" dir="5400000" algn="ctr" rotWithShape="0">
                    <a:srgbClr val="6E747A">
                      <a:alpha val="43000"/>
                    </a:srgbClr>
                  </a:outerShdw>
                </a:effectLst>
              </a:rPr>
            </a:br>
            <a:endParaRPr lang="en-US" sz="3000" dirty="0"/>
          </a:p>
        </p:txBody>
      </p:sp>
      <p:sp>
        <p:nvSpPr>
          <p:cNvPr id="8" name="TextBox 7"/>
          <p:cNvSpPr txBox="1"/>
          <p:nvPr/>
        </p:nvSpPr>
        <p:spPr>
          <a:xfrm>
            <a:off x="2556611" y="261871"/>
            <a:ext cx="7315200" cy="446276"/>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p:txBody>
      </p:sp>
      <p:sp>
        <p:nvSpPr>
          <p:cNvPr id="13" name="Slide Number Placeholder 12"/>
          <p:cNvSpPr>
            <a:spLocks noGrp="1"/>
          </p:cNvSpPr>
          <p:nvPr>
            <p:ph type="sldNum" sz="quarter" idx="12"/>
          </p:nvPr>
        </p:nvSpPr>
        <p:spPr/>
        <p:txBody>
          <a:bodyPr/>
          <a:lstStyle/>
          <a:p>
            <a:fld id="{4FAB73BC-B049-4115-A692-8D63A059BFB8}" type="slidenum">
              <a:rPr lang="en-US" smtClean="0"/>
              <a:pPr/>
              <a:t>21</a:t>
            </a:fld>
            <a:endParaRPr lang="en-US" dirty="0"/>
          </a:p>
        </p:txBody>
      </p:sp>
      <p:sp>
        <p:nvSpPr>
          <p:cNvPr id="3" name="TextBox 2"/>
          <p:cNvSpPr txBox="1"/>
          <p:nvPr/>
        </p:nvSpPr>
        <p:spPr>
          <a:xfrm>
            <a:off x="4333081" y="2155123"/>
            <a:ext cx="5859579" cy="523220"/>
          </a:xfrm>
          <a:prstGeom prst="rect">
            <a:avLst/>
          </a:prstGeom>
          <a:noFill/>
        </p:spPr>
        <p:txBody>
          <a:bodyPr wrap="square" rtlCol="0">
            <a:spAutoFit/>
          </a:bodyPr>
          <a:lstStyle/>
          <a:p>
            <a:pPr algn="ctr"/>
            <a:r>
              <a:rPr lang="en-US" sz="2800" b="1" i="1" dirty="0" smtClean="0">
                <a:solidFill>
                  <a:srgbClr val="002060"/>
                </a:solidFill>
              </a:rPr>
              <a:t>Questions &amp;</a:t>
            </a:r>
            <a:r>
              <a:rPr lang="en-US" sz="2800" b="1" i="1" dirty="0">
                <a:solidFill>
                  <a:srgbClr val="002060"/>
                </a:solidFill>
              </a:rPr>
              <a:t> </a:t>
            </a:r>
            <a:r>
              <a:rPr lang="en-US" sz="2800" b="1" i="1" dirty="0" smtClean="0">
                <a:solidFill>
                  <a:srgbClr val="002060"/>
                </a:solidFill>
              </a:rPr>
              <a:t>Answers</a:t>
            </a:r>
            <a:endParaRPr lang="en-US" sz="2800" b="1" i="1" dirty="0">
              <a:solidFill>
                <a:srgbClr val="00206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738733"/>
            <a:ext cx="4080164" cy="5445936"/>
          </a:xfrm>
          <a:prstGeom prst="rect">
            <a:avLst/>
          </a:prstGeom>
          <a:noFill/>
          <a:ln>
            <a:noFill/>
          </a:ln>
        </p:spPr>
      </p:pic>
      <p:pic>
        <p:nvPicPr>
          <p:cNvPr id="4" name="Picture 3"/>
          <p:cNvPicPr>
            <a:picLocks noChangeAspect="1"/>
          </p:cNvPicPr>
          <p:nvPr/>
        </p:nvPicPr>
        <p:blipFill>
          <a:blip r:embed="rId4"/>
          <a:stretch>
            <a:fillRect/>
          </a:stretch>
        </p:blipFill>
        <p:spPr>
          <a:xfrm>
            <a:off x="6201520" y="2981311"/>
            <a:ext cx="2122703" cy="2122703"/>
          </a:xfrm>
          <a:prstGeom prst="rect">
            <a:avLst/>
          </a:prstGeom>
        </p:spPr>
      </p:pic>
    </p:spTree>
    <p:extLst>
      <p:ext uri="{BB962C8B-B14F-4D97-AF65-F5344CB8AC3E}">
        <p14:creationId xmlns:p14="http://schemas.microsoft.com/office/powerpoint/2010/main" val="1817205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59" y="1251954"/>
            <a:ext cx="7315200" cy="4335436"/>
          </a:xfrm>
          <a:ln>
            <a:solidFill>
              <a:schemeClr val="bg1">
                <a:alpha val="70000"/>
              </a:schemeClr>
            </a:solidFill>
          </a:ln>
        </p:spPr>
        <p:txBody>
          <a:bodyPr>
            <a:normAutofit fontScale="90000"/>
          </a:bodyPr>
          <a:lstStyle/>
          <a:p>
            <a:pPr algn="ctr"/>
            <a:r>
              <a:rPr lang="en-US" sz="5000" b="1" dirty="0" smtClean="0"/>
              <a:t/>
            </a:r>
            <a:br>
              <a:rPr lang="en-US" sz="5000" b="1" dirty="0" smtClean="0"/>
            </a:br>
            <a:r>
              <a:rPr lang="en-US" sz="5000" b="1" dirty="0" smtClean="0"/>
              <a:t/>
            </a:r>
            <a:br>
              <a:rPr lang="en-US" sz="5000" b="1" dirty="0" smtClean="0"/>
            </a:br>
            <a:r>
              <a:rPr lang="en-US" sz="5000" b="1" dirty="0" smtClean="0"/>
              <a:t/>
            </a:r>
            <a:br>
              <a:rPr lang="en-US" sz="5000" b="1" dirty="0" smtClean="0"/>
            </a:br>
            <a:r>
              <a:rPr lang="en-US" sz="5000" b="1" dirty="0" smtClean="0"/>
              <a:t/>
            </a:r>
            <a:br>
              <a:rPr lang="en-US" sz="5000" b="1" dirty="0" smtClean="0"/>
            </a:br>
            <a:r>
              <a:rPr lang="en-US" sz="5000" b="1" dirty="0" smtClean="0"/>
              <a:t/>
            </a:r>
            <a:br>
              <a:rPr lang="en-US" sz="5000" b="1" dirty="0" smtClean="0"/>
            </a:br>
            <a:r>
              <a:rPr lang="en-US" sz="5000" b="1" dirty="0"/>
              <a:t/>
            </a:r>
            <a:br>
              <a:rPr lang="en-US" sz="5000" b="1" dirty="0"/>
            </a:br>
            <a:r>
              <a:rPr lang="en-US" sz="5000" b="1" dirty="0" smtClean="0"/>
              <a:t/>
            </a:r>
            <a:br>
              <a:rPr lang="en-US" sz="5000" b="1" dirty="0" smtClean="0"/>
            </a:br>
            <a:r>
              <a:rPr lang="en-US" sz="5000" b="1" dirty="0"/>
              <a:t/>
            </a:r>
            <a:br>
              <a:rPr lang="en-US" sz="5000" b="1" dirty="0"/>
            </a:br>
            <a:r>
              <a:rPr lang="en-US" sz="5000" b="1" dirty="0" smtClean="0"/>
              <a:t/>
            </a:r>
            <a:br>
              <a:rPr lang="en-US" sz="5000" b="1" dirty="0" smtClean="0"/>
            </a:br>
            <a:r>
              <a:rPr lang="en-US" sz="5000" b="1" smtClean="0"/>
              <a:t/>
            </a:r>
            <a:br>
              <a:rPr lang="en-US" sz="5000" b="1" smtClean="0"/>
            </a:br>
            <a:r>
              <a:rPr lang="en-US" sz="5000" b="1" smtClean="0"/>
              <a:t/>
            </a:r>
            <a:br>
              <a:rPr lang="en-US" sz="5000" b="1" smtClean="0"/>
            </a:br>
            <a:r>
              <a:rPr lang="en-US" sz="5000" b="1"/>
              <a:t/>
            </a:r>
            <a:br>
              <a:rPr lang="en-US" sz="5000" b="1"/>
            </a:br>
            <a:r>
              <a:rPr lang="en-US" sz="5000" b="1" smtClean="0"/>
              <a:t/>
            </a:r>
            <a:br>
              <a:rPr lang="en-US" sz="5000" b="1" smtClean="0"/>
            </a:br>
            <a:r>
              <a:rPr lang="en-US" sz="5000" b="1" smtClean="0"/>
              <a:t/>
            </a:r>
            <a:br>
              <a:rPr lang="en-US" sz="5000" b="1" smtClean="0"/>
            </a:br>
            <a:r>
              <a:rPr lang="en-US" sz="5000" b="1"/>
              <a:t/>
            </a:r>
            <a:br>
              <a:rPr lang="en-US" sz="5000" b="1"/>
            </a:br>
            <a:r>
              <a:rPr lang="en-US" sz="5000" b="1" smtClean="0"/>
              <a:t/>
            </a:r>
            <a:br>
              <a:rPr lang="en-US" sz="5000" b="1" smtClean="0"/>
            </a:br>
            <a:r>
              <a:rPr lang="en-US" sz="5000" b="1"/>
              <a:t/>
            </a:r>
            <a:br>
              <a:rPr lang="en-US" sz="5000" b="1"/>
            </a:br>
            <a:r>
              <a:rPr lang="en-US" sz="5000" b="1" smtClean="0"/>
              <a:t>Thank </a:t>
            </a:r>
            <a:r>
              <a:rPr lang="en-US" sz="5000" b="1" dirty="0" smtClean="0"/>
              <a:t>You</a:t>
            </a:r>
            <a:br>
              <a:rPr lang="en-US" sz="5000" b="1"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t>
            </a:r>
            <a:endParaRPr lang="en-US" sz="42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229601" y="757238"/>
            <a:ext cx="3962400" cy="5355932"/>
          </a:xfrm>
          <a:prstGeom prst="rect">
            <a:avLst/>
          </a:prstGeom>
          <a:noFill/>
          <a:ln>
            <a:noFill/>
          </a:ln>
        </p:spPr>
      </p:pic>
      <p:sp>
        <p:nvSpPr>
          <p:cNvPr id="13" name="Slide Number Placeholder 12"/>
          <p:cNvSpPr>
            <a:spLocks noGrp="1"/>
          </p:cNvSpPr>
          <p:nvPr>
            <p:ph type="sldNum" sz="quarter" idx="12"/>
          </p:nvPr>
        </p:nvSpPr>
        <p:spPr/>
        <p:txBody>
          <a:bodyPr/>
          <a:lstStyle/>
          <a:p>
            <a:fld id="{4FAB73BC-B049-4115-A692-8D63A059BFB8}" type="slidenum">
              <a:rPr lang="en-US" sz="1400" smtClean="0"/>
              <a:pPr/>
              <a:t>22</a:t>
            </a:fld>
            <a:endParaRPr lang="en-US" sz="1400" dirty="0"/>
          </a:p>
        </p:txBody>
      </p:sp>
      <p:sp>
        <p:nvSpPr>
          <p:cNvPr id="7" name="Subtitle 6"/>
          <p:cNvSpPr>
            <a:spLocks noGrp="1"/>
          </p:cNvSpPr>
          <p:nvPr>
            <p:ph type="subTitle" idx="1"/>
          </p:nvPr>
        </p:nvSpPr>
        <p:spPr>
          <a:xfrm>
            <a:off x="470759" y="3133283"/>
            <a:ext cx="7315200" cy="914400"/>
          </a:xfrm>
        </p:spPr>
        <p:txBody>
          <a:bodyPr>
            <a:normAutofit fontScale="25000" lnSpcReduction="20000"/>
          </a:bodyPr>
          <a:lstStyle/>
          <a:p>
            <a:pPr algn="ctr"/>
            <a:r>
              <a:rPr lang="en-US" sz="8000" b="1" dirty="0">
                <a:solidFill>
                  <a:srgbClr val="002060"/>
                </a:solidFill>
              </a:rPr>
              <a:t>CONTACT</a:t>
            </a:r>
            <a:r>
              <a:rPr lang="en-US" sz="8000" b="1" dirty="0" smtClean="0">
                <a:solidFill>
                  <a:srgbClr val="002060"/>
                </a:solidFill>
              </a:rPr>
              <a:t>:</a:t>
            </a:r>
            <a:endParaRPr lang="en-US" sz="8000" b="1" dirty="0">
              <a:solidFill>
                <a:srgbClr val="002060"/>
              </a:solidFill>
            </a:endParaRPr>
          </a:p>
          <a:p>
            <a:pPr algn="ctr"/>
            <a:r>
              <a:rPr lang="en-US" sz="8000" b="1" dirty="0">
                <a:solidFill>
                  <a:srgbClr val="002060"/>
                </a:solidFill>
              </a:rPr>
              <a:t>Cristina J </a:t>
            </a:r>
            <a:r>
              <a:rPr lang="en-US" sz="8000" b="1" dirty="0" smtClean="0">
                <a:solidFill>
                  <a:srgbClr val="002060"/>
                </a:solidFill>
              </a:rPr>
              <a:t>Peña, Chief Committee Consultant</a:t>
            </a:r>
            <a:endParaRPr lang="en-US" sz="8000" b="1" dirty="0">
              <a:solidFill>
                <a:srgbClr val="002060"/>
              </a:solidFill>
            </a:endParaRPr>
          </a:p>
          <a:p>
            <a:pPr algn="ctr"/>
            <a:r>
              <a:rPr lang="en-US" sz="8000" b="1" dirty="0" err="1" smtClean="0">
                <a:solidFill>
                  <a:srgbClr val="002060"/>
                </a:solidFill>
              </a:rPr>
              <a:t>cristinajade@protonmail.com</a:t>
            </a:r>
            <a:endParaRPr lang="en-US" sz="8000" b="1" dirty="0" smtClean="0">
              <a:solidFill>
                <a:srgbClr val="002060"/>
              </a:solidFill>
            </a:endParaRPr>
          </a:p>
          <a:p>
            <a:pPr algn="ctr"/>
            <a:r>
              <a:rPr lang="en-US" sz="8000" b="1" dirty="0" smtClean="0">
                <a:solidFill>
                  <a:srgbClr val="002060"/>
                </a:solidFill>
              </a:rPr>
              <a:t>&amp;</a:t>
            </a:r>
          </a:p>
          <a:p>
            <a:pPr algn="ctr"/>
            <a:r>
              <a:rPr lang="en-US" sz="8000" b="1" dirty="0" smtClean="0">
                <a:solidFill>
                  <a:srgbClr val="002060"/>
                </a:solidFill>
              </a:rPr>
              <a:t>Darin Walsh, Deputy Chief of Staff, Senator Pan</a:t>
            </a:r>
          </a:p>
          <a:p>
            <a:pPr algn="ctr"/>
            <a:r>
              <a:rPr lang="en-US" sz="8000" b="1" dirty="0" err="1" smtClean="0">
                <a:solidFill>
                  <a:srgbClr val="002060"/>
                </a:solidFill>
              </a:rPr>
              <a:t>Darin.Walsh@sen.ca.gov</a:t>
            </a:r>
            <a:endParaRPr lang="en-US" sz="8000" b="1" dirty="0">
              <a:solidFill>
                <a:srgbClr val="002060"/>
              </a:solidFill>
            </a:endParaRPr>
          </a:p>
          <a:p>
            <a:endParaRPr lang="en-US" dirty="0"/>
          </a:p>
        </p:txBody>
      </p:sp>
    </p:spTree>
    <p:extLst>
      <p:ext uri="{BB962C8B-B14F-4D97-AF65-F5344CB8AC3E}">
        <p14:creationId xmlns:p14="http://schemas.microsoft.com/office/powerpoint/2010/main" val="72489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261" y="1086660"/>
            <a:ext cx="7315200" cy="1666916"/>
          </a:xfrm>
          <a:ln w="15875">
            <a:solidFill>
              <a:schemeClr val="bg1">
                <a:alpha val="70000"/>
              </a:schemeClr>
            </a:solidFill>
          </a:ln>
        </p:spPr>
        <p:txBody>
          <a:bodyPr>
            <a:normAutofit/>
          </a:bodyPr>
          <a:lstStyle/>
          <a:p>
            <a:pPr algn="ctr"/>
            <a:r>
              <a:rPr lang="en-US" sz="4400" b="1" dirty="0" smtClean="0">
                <a:ln w="0"/>
                <a:solidFill>
                  <a:schemeClr val="bg1"/>
                </a:solidFill>
                <a:effectLst>
                  <a:outerShdw blurRad="38100" dist="25400" dir="5400000" algn="ctr" rotWithShape="0">
                    <a:srgbClr val="6E747A">
                      <a:alpha val="43000"/>
                    </a:srgbClr>
                  </a:outerShdw>
                </a:effectLst>
              </a:rPr>
              <a:t>BACKGROUND </a:t>
            </a:r>
            <a:r>
              <a:rPr lang="en-US" sz="4400" dirty="0" smtClean="0"/>
              <a:t/>
            </a:r>
            <a:br>
              <a:rPr lang="en-US" sz="4400" dirty="0" smtClean="0"/>
            </a:br>
            <a:endParaRPr lang="en-US" sz="4200" dirty="0"/>
          </a:p>
        </p:txBody>
      </p:sp>
      <p:sp>
        <p:nvSpPr>
          <p:cNvPr id="13" name="Slide Number Placeholder 12"/>
          <p:cNvSpPr>
            <a:spLocks noGrp="1"/>
          </p:cNvSpPr>
          <p:nvPr>
            <p:ph type="sldNum" sz="quarter" idx="12"/>
          </p:nvPr>
        </p:nvSpPr>
        <p:spPr/>
        <p:txBody>
          <a:bodyPr/>
          <a:lstStyle/>
          <a:p>
            <a:fld id="{4FAB73BC-B049-4115-A692-8D63A059BFB8}" type="slidenum">
              <a:rPr lang="en-US" sz="1400" smtClean="0"/>
              <a:pPr/>
              <a:t>3</a:t>
            </a:fld>
            <a:endParaRPr lang="en-US" sz="1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008323" y="2893060"/>
            <a:ext cx="4624952" cy="3027292"/>
          </a:xfrm>
          <a:prstGeom prst="rect">
            <a:avLst/>
          </a:prstGeom>
          <a:noFill/>
          <a:ln>
            <a:noFill/>
          </a:ln>
        </p:spPr>
      </p:pic>
    </p:spTree>
    <p:extLst>
      <p:ext uri="{BB962C8B-B14F-4D97-AF65-F5344CB8AC3E}">
        <p14:creationId xmlns:p14="http://schemas.microsoft.com/office/powerpoint/2010/main" val="190377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lstStyle/>
          <a:p>
            <a:pPr algn="ctr"/>
            <a:r>
              <a:rPr lang="en-US" sz="3300" b="1" dirty="0" smtClean="0">
                <a:ln w="0"/>
                <a:solidFill>
                  <a:schemeClr val="bg1"/>
                </a:solidFill>
                <a:effectLst>
                  <a:outerShdw blurRad="38100" dist="25400" dir="5400000" algn="ctr" rotWithShape="0">
                    <a:srgbClr val="6E747A">
                      <a:alpha val="43000"/>
                    </a:srgbClr>
                  </a:outerShdw>
                </a:effectLst>
              </a:rPr>
              <a:t>BACKGROUND</a:t>
            </a:r>
            <a:r>
              <a:rPr lang="en-US" sz="3000" b="1" dirty="0" smtClean="0">
                <a:ln w="0"/>
                <a:solidFill>
                  <a:srgbClr val="0070C0"/>
                </a:solidFill>
                <a:effectLst>
                  <a:outerShdw blurRad="38100" dist="25400" dir="5400000" algn="ctr" rotWithShape="0">
                    <a:srgbClr val="6E747A">
                      <a:alpha val="43000"/>
                    </a:srgbClr>
                  </a:outerShdw>
                </a:effectLst>
              </a:rPr>
              <a:t> </a:t>
            </a:r>
            <a:r>
              <a:rPr lang="en-US" b="1" dirty="0" smtClean="0">
                <a:ln w="0"/>
                <a:solidFill>
                  <a:srgbClr val="0070C0"/>
                </a:solidFill>
                <a:effectLst>
                  <a:outerShdw blurRad="38100" dist="25400" dir="5400000" algn="ctr" rotWithShape="0">
                    <a:srgbClr val="6E747A">
                      <a:alpha val="43000"/>
                    </a:srgbClr>
                  </a:outerShdw>
                </a:effectLst>
              </a:rPr>
              <a:t/>
            </a:r>
            <a:br>
              <a:rPr lang="en-US" b="1" dirty="0" smtClean="0">
                <a:ln w="0"/>
                <a:solidFill>
                  <a:srgbClr val="0070C0"/>
                </a:solidFill>
                <a:effectLst>
                  <a:outerShdw blurRad="38100" dist="25400" dir="5400000" algn="ctr" rotWithShape="0">
                    <a:srgbClr val="6E747A">
                      <a:alpha val="43000"/>
                    </a:srgbClr>
                  </a:outerShdw>
                </a:effectLst>
              </a:rPr>
            </a:br>
            <a:endParaRPr lang="en-US" dirty="0"/>
          </a:p>
        </p:txBody>
      </p:sp>
      <p:sp>
        <p:nvSpPr>
          <p:cNvPr id="8" name="TextBox 7"/>
          <p:cNvSpPr txBox="1"/>
          <p:nvPr/>
        </p:nvSpPr>
        <p:spPr>
          <a:xfrm>
            <a:off x="4065817" y="301630"/>
            <a:ext cx="7315200" cy="446276"/>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a:t>
            </a:r>
            <a:r>
              <a:rPr lang="en-US" sz="2300" b="1" u="sng" dirty="0" smtClean="0">
                <a:ln w="0"/>
                <a:solidFill>
                  <a:schemeClr val="accent1">
                    <a:lumMod val="75000"/>
                  </a:schemeClr>
                </a:solidFill>
                <a:effectLst>
                  <a:outerShdw dist="19050" dir="2700000" algn="tl" rotWithShape="0">
                    <a:schemeClr val="dk1">
                      <a:alpha val="40000"/>
                    </a:schemeClr>
                  </a:outerShdw>
                </a:effectLst>
              </a:rPr>
              <a:t>Needs</a:t>
            </a:r>
            <a:endParaRPr lang="en-US" sz="2300" b="1" u="sng" dirty="0">
              <a:ln w="0"/>
              <a:solidFill>
                <a:schemeClr val="accent1">
                  <a:lumMod val="75000"/>
                </a:schemeClr>
              </a:solidFill>
              <a:effectLst>
                <a:outerShdw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4</a:t>
            </a:fld>
            <a:endParaRPr lang="en-US" dirty="0"/>
          </a:p>
        </p:txBody>
      </p:sp>
      <p:sp>
        <p:nvSpPr>
          <p:cNvPr id="15" name="TextBox 14"/>
          <p:cNvSpPr txBox="1"/>
          <p:nvPr/>
        </p:nvSpPr>
        <p:spPr>
          <a:xfrm>
            <a:off x="4065817" y="1785480"/>
            <a:ext cx="7315200" cy="3939540"/>
          </a:xfrm>
          <a:prstGeom prst="rect">
            <a:avLst/>
          </a:prstGeom>
          <a:noFill/>
        </p:spPr>
        <p:txBody>
          <a:bodyPr wrap="square" rtlCol="0">
            <a:spAutoFit/>
          </a:bodyPr>
          <a:lstStyle/>
          <a:p>
            <a:pPr marL="514350" indent="-514350">
              <a:buFont typeface="Wingdings" charset="2"/>
              <a:buChar char="v"/>
            </a:pPr>
            <a:r>
              <a:rPr lang="en-US" sz="2200" b="1" dirty="0" smtClean="0">
                <a:solidFill>
                  <a:srgbClr val="002060"/>
                </a:solidFill>
              </a:rPr>
              <a:t>Established Fall 2015</a:t>
            </a:r>
          </a:p>
          <a:p>
            <a:pPr marL="514350" indent="-514350">
              <a:buFont typeface="Wingdings" charset="2"/>
              <a:buChar char="v"/>
            </a:pPr>
            <a:endParaRPr lang="en-US" sz="2200" dirty="0" smtClean="0">
              <a:solidFill>
                <a:sysClr val="windowText" lastClr="000000"/>
              </a:solidFill>
            </a:endParaRPr>
          </a:p>
          <a:p>
            <a:pPr marL="514350" indent="-514350">
              <a:buFont typeface="Wingdings" charset="2"/>
              <a:buChar char="v"/>
            </a:pPr>
            <a:r>
              <a:rPr lang="en-US" sz="2200" b="1" dirty="0" smtClean="0">
                <a:solidFill>
                  <a:srgbClr val="002060"/>
                </a:solidFill>
              </a:rPr>
              <a:t>Bi-Partisan Participation: 2 Republicans/ 5 Democrats</a:t>
            </a:r>
          </a:p>
          <a:p>
            <a:pPr marL="514350" indent="-514350">
              <a:buFont typeface="Wingdings" charset="2"/>
              <a:buChar char="v"/>
            </a:pPr>
            <a:endParaRPr lang="en-US" sz="2200" dirty="0">
              <a:solidFill>
                <a:sysClr val="windowText" lastClr="000000"/>
              </a:solidFill>
            </a:endParaRPr>
          </a:p>
          <a:p>
            <a:pPr marL="514350" indent="-514350">
              <a:buFont typeface="Wingdings" charset="2"/>
              <a:buChar char="v"/>
            </a:pPr>
            <a:r>
              <a:rPr lang="en-US" sz="2200" b="1" dirty="0" smtClean="0">
                <a:solidFill>
                  <a:srgbClr val="002060"/>
                </a:solidFill>
              </a:rPr>
              <a:t>Select Committee Members:</a:t>
            </a:r>
            <a:endParaRPr lang="en-US" sz="2200" b="1" dirty="0">
              <a:solidFill>
                <a:srgbClr val="002060"/>
              </a:solidFill>
            </a:endParaRPr>
          </a:p>
          <a:p>
            <a:pPr marL="1257300" lvl="2" indent="-342900">
              <a:buFont typeface="Arial" charset="0"/>
              <a:buChar char="•"/>
            </a:pPr>
            <a:r>
              <a:rPr lang="en-US" sz="2000" dirty="0"/>
              <a:t>Senator Dr. Richard Pan, Chair,  (District 6)</a:t>
            </a:r>
          </a:p>
          <a:p>
            <a:pPr marL="1257300" lvl="2" indent="-342900">
              <a:buFont typeface="Arial" charset="0"/>
              <a:buChar char="•"/>
            </a:pPr>
            <a:r>
              <a:rPr lang="en-US" sz="2000" dirty="0"/>
              <a:t>Senator Jean Fuller (District 16) </a:t>
            </a:r>
          </a:p>
          <a:p>
            <a:pPr marL="1257300" lvl="2" indent="-342900">
              <a:buFont typeface="Arial" charset="0"/>
              <a:buChar char="•"/>
            </a:pPr>
            <a:r>
              <a:rPr lang="en-US" sz="2000" dirty="0"/>
              <a:t>Senator Ted Gaines (District 1) </a:t>
            </a:r>
          </a:p>
          <a:p>
            <a:pPr marL="1257300" lvl="2" indent="-342900">
              <a:buFont typeface="Arial" charset="0"/>
              <a:buChar char="•"/>
            </a:pPr>
            <a:r>
              <a:rPr lang="en-US" sz="2000" dirty="0"/>
              <a:t>Senator Jerry Hill (District 13)</a:t>
            </a:r>
          </a:p>
          <a:p>
            <a:pPr marL="1257300" lvl="2" indent="-342900">
              <a:buFont typeface="Arial" charset="0"/>
              <a:buChar char="•"/>
            </a:pPr>
            <a:r>
              <a:rPr lang="en-US" sz="2000" dirty="0"/>
              <a:t>Senator Ben </a:t>
            </a:r>
            <a:r>
              <a:rPr lang="en-US" sz="2000" dirty="0" err="1"/>
              <a:t>Hueso</a:t>
            </a:r>
            <a:r>
              <a:rPr lang="en-US" sz="2000" dirty="0"/>
              <a:t> (District 40)</a:t>
            </a:r>
          </a:p>
          <a:p>
            <a:pPr marL="1257300" lvl="2" indent="-342900">
              <a:buFont typeface="Arial" charset="0"/>
              <a:buChar char="•"/>
            </a:pPr>
            <a:r>
              <a:rPr lang="en-US" sz="2000" dirty="0"/>
              <a:t>Senator Carol Liu (District 25)</a:t>
            </a:r>
          </a:p>
          <a:p>
            <a:pPr marL="1257300" lvl="2" indent="-342900">
              <a:buFont typeface="Arial" charset="0"/>
              <a:buChar char="•"/>
            </a:pPr>
            <a:r>
              <a:rPr lang="en-US" sz="2000" dirty="0"/>
              <a:t>Senator Holly J. Mitchell (District </a:t>
            </a:r>
            <a:r>
              <a:rPr lang="en-US" sz="2000" dirty="0" smtClean="0"/>
              <a:t>30)</a:t>
            </a:r>
            <a:endParaRPr lang="en-US" sz="2200" dirty="0" smtClean="0"/>
          </a:p>
        </p:txBody>
      </p:sp>
      <p:sp>
        <p:nvSpPr>
          <p:cNvPr id="9" name="TextBox 8"/>
          <p:cNvSpPr txBox="1"/>
          <p:nvPr/>
        </p:nvSpPr>
        <p:spPr>
          <a:xfrm>
            <a:off x="4065817" y="1175208"/>
            <a:ext cx="4486275" cy="430887"/>
          </a:xfrm>
          <a:prstGeom prst="rect">
            <a:avLst/>
          </a:prstGeom>
          <a:noFill/>
        </p:spPr>
        <p:txBody>
          <a:bodyPr wrap="square" rtlCol="0">
            <a:spAutoFit/>
          </a:bodyPr>
          <a:lstStyle/>
          <a:p>
            <a:r>
              <a:rPr lang="en-US" sz="2200" b="1" dirty="0" smtClean="0">
                <a:solidFill>
                  <a:srgbClr val="002060"/>
                </a:solidFill>
              </a:rPr>
              <a:t>BACKGROUND:</a:t>
            </a:r>
            <a:endParaRPr lang="en-US" sz="2200" b="1" dirty="0">
              <a:solidFill>
                <a:srgbClr val="002060"/>
              </a:solidFill>
            </a:endParaRPr>
          </a:p>
        </p:txBody>
      </p:sp>
    </p:spTree>
    <p:extLst>
      <p:ext uri="{BB962C8B-B14F-4D97-AF65-F5344CB8AC3E}">
        <p14:creationId xmlns:p14="http://schemas.microsoft.com/office/powerpoint/2010/main" val="980435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TextBox 3"/>
          <p:cNvSpPr txBox="1"/>
          <p:nvPr/>
        </p:nvSpPr>
        <p:spPr>
          <a:xfrm>
            <a:off x="3438776" y="50732"/>
            <a:ext cx="6890628" cy="461665"/>
          </a:xfrm>
          <a:prstGeom prst="rect">
            <a:avLst/>
          </a:prstGeom>
          <a:noFill/>
        </p:spPr>
        <p:txBody>
          <a:bodyPr wrap="square" rtlCol="0">
            <a:spAutoFit/>
          </a:bodyPr>
          <a:lstStyle/>
          <a:p>
            <a:pPr algn="ctr"/>
            <a:r>
              <a:rPr lang="en-US" sz="2350" b="1" u="sng" dirty="0" smtClean="0">
                <a:ln w="0"/>
                <a:solidFill>
                  <a:schemeClr val="accent1">
                    <a:lumMod val="75000"/>
                  </a:schemeClr>
                </a:solidFill>
                <a:effectLst>
                  <a:outerShdw dist="19050" dir="2700000" algn="tl" rotWithShape="0">
                    <a:schemeClr val="dk1">
                      <a:alpha val="40000"/>
                    </a:schemeClr>
                  </a:outerShdw>
                </a:effectLst>
              </a:rPr>
              <a:t> </a:t>
            </a:r>
            <a:r>
              <a:rPr lang="en-US" sz="2300" b="1" u="sng" dirty="0" smtClean="0">
                <a:ln w="0"/>
                <a:solidFill>
                  <a:schemeClr val="accent1">
                    <a:lumMod val="75000"/>
                  </a:schemeClr>
                </a:solidFill>
                <a:effectLst>
                  <a:outerShdw dist="19050" dir="2700000" algn="tl" rotWithShape="0">
                    <a:schemeClr val="dk1">
                      <a:alpha val="40000"/>
                    </a:schemeClr>
                  </a:outerShdw>
                </a:effectLst>
              </a:rPr>
              <a:t>Select Committee Members</a:t>
            </a:r>
            <a:endParaRPr lang="en-US" sz="2300" b="1" u="sng" dirty="0">
              <a:ln w="0"/>
              <a:solidFill>
                <a:schemeClr val="accent1">
                  <a:lumMod val="75000"/>
                </a:schemeClr>
              </a:solidFill>
              <a:effectLst>
                <a:outerShdw dist="19050" dir="2700000" algn="tl" rotWithShape="0">
                  <a:schemeClr val="dk1">
                    <a:alpha val="40000"/>
                  </a:schemeClr>
                </a:outerShdw>
              </a:effectLs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146369" y="620782"/>
            <a:ext cx="1799599" cy="2434014"/>
          </a:xfrm>
          <a:prstGeom prst="rect">
            <a:avLst/>
          </a:prstGeom>
          <a:noFill/>
          <a:ln>
            <a:solidFill>
              <a:srgbClr val="002060">
                <a:alpha val="60000"/>
              </a:srgbClr>
            </a:solidFill>
          </a:ln>
        </p:spPr>
      </p:pic>
      <p:sp>
        <p:nvSpPr>
          <p:cNvPr id="12" name="Rectangle 2"/>
          <p:cNvSpPr>
            <a:spLocks noChangeArrowheads="1"/>
          </p:cNvSpPr>
          <p:nvPr/>
        </p:nvSpPr>
        <p:spPr bwMode="auto">
          <a:xfrm>
            <a:off x="146957" y="6638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85" y="1272589"/>
            <a:ext cx="2398493" cy="3354755"/>
          </a:xfrm>
          <a:prstGeom prst="rect">
            <a:avLst/>
          </a:prstGeom>
          <a:noFill/>
          <a:ln>
            <a:solidFill>
              <a:srgbClr val="002060">
                <a:alpha val="8000"/>
              </a:srgbClr>
            </a:solidFill>
          </a:ln>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46957" y="38388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052251" y="3112654"/>
            <a:ext cx="2228850" cy="923330"/>
          </a:xfrm>
          <a:prstGeom prst="rect">
            <a:avLst/>
          </a:prstGeom>
          <a:noFill/>
        </p:spPr>
        <p:txBody>
          <a:bodyPr wrap="square" rtlCol="0">
            <a:spAutoFit/>
          </a:bodyPr>
          <a:lstStyle/>
          <a:p>
            <a:pPr marL="0" lvl="2"/>
            <a:r>
              <a:rPr lang="en-US" dirty="0" smtClean="0">
                <a:solidFill>
                  <a:srgbClr val="002060"/>
                </a:solidFill>
              </a:rPr>
              <a:t>Senator </a:t>
            </a:r>
            <a:r>
              <a:rPr lang="en-US" dirty="0">
                <a:solidFill>
                  <a:srgbClr val="002060"/>
                </a:solidFill>
              </a:rPr>
              <a:t>Ted Gaines (District 1</a:t>
            </a:r>
            <a:r>
              <a:rPr lang="en-US" dirty="0" smtClean="0">
                <a:solidFill>
                  <a:srgbClr val="002060"/>
                </a:solidFill>
              </a:rPr>
              <a:t>)</a:t>
            </a:r>
            <a:endParaRPr lang="en-US" dirty="0">
              <a:solidFill>
                <a:srgbClr val="002060"/>
              </a:solidFill>
            </a:endParaRPr>
          </a:p>
          <a:p>
            <a:endParaRPr lang="en-US" dirty="0"/>
          </a:p>
        </p:txBody>
      </p:sp>
      <p:sp>
        <p:nvSpPr>
          <p:cNvPr id="15" name="TextBox 14"/>
          <p:cNvSpPr txBox="1"/>
          <p:nvPr/>
        </p:nvSpPr>
        <p:spPr>
          <a:xfrm>
            <a:off x="596397" y="4711008"/>
            <a:ext cx="2439081" cy="954107"/>
          </a:xfrm>
          <a:prstGeom prst="rect">
            <a:avLst/>
          </a:prstGeom>
          <a:noFill/>
        </p:spPr>
        <p:txBody>
          <a:bodyPr wrap="square" rtlCol="0">
            <a:spAutoFit/>
          </a:bodyPr>
          <a:lstStyle/>
          <a:p>
            <a:pPr marL="0" lvl="2"/>
            <a:r>
              <a:rPr lang="en-US" b="1" dirty="0" smtClean="0">
                <a:solidFill>
                  <a:srgbClr val="002060"/>
                </a:solidFill>
              </a:rPr>
              <a:t>Senator </a:t>
            </a:r>
            <a:r>
              <a:rPr lang="en-US" b="1" dirty="0">
                <a:solidFill>
                  <a:srgbClr val="002060"/>
                </a:solidFill>
              </a:rPr>
              <a:t>Dr. Richard Pan, Chair, </a:t>
            </a:r>
            <a:r>
              <a:rPr lang="en-US" b="1" dirty="0" smtClean="0">
                <a:solidFill>
                  <a:srgbClr val="002060"/>
                </a:solidFill>
              </a:rPr>
              <a:t>(</a:t>
            </a:r>
            <a:r>
              <a:rPr lang="en-US" b="1" dirty="0">
                <a:solidFill>
                  <a:srgbClr val="002060"/>
                </a:solidFill>
              </a:rPr>
              <a:t>District 6</a:t>
            </a:r>
            <a:r>
              <a:rPr lang="en-US" sz="2000" dirty="0">
                <a:solidFill>
                  <a:srgbClr val="002060"/>
                </a:solidFill>
              </a:rPr>
              <a:t>)</a:t>
            </a:r>
          </a:p>
          <a:p>
            <a:endParaRPr lang="en-US" dirty="0"/>
          </a:p>
        </p:txBody>
      </p:sp>
      <p:sp>
        <p:nvSpPr>
          <p:cNvPr id="16" name="Rectangle 5"/>
          <p:cNvSpPr>
            <a:spLocks noChangeArrowheads="1"/>
          </p:cNvSpPr>
          <p:nvPr/>
        </p:nvSpPr>
        <p:spPr bwMode="auto">
          <a:xfrm>
            <a:off x="5462247" y="12534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p:txBody>
      </p:sp>
      <p:pic>
        <p:nvPicPr>
          <p:cNvPr id="1028"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974" y="620771"/>
            <a:ext cx="1750421" cy="2448302"/>
          </a:xfrm>
          <a:prstGeom prst="rect">
            <a:avLst/>
          </a:prstGeom>
          <a:noFill/>
          <a:ln>
            <a:solidFill>
              <a:srgbClr val="002060">
                <a:alpha val="60000"/>
              </a:srgbClr>
            </a:solidFill>
          </a:ln>
          <a:extLst>
            <a:ext uri="{909E8E84-426E-40DD-AFC4-6F175D3DCCD1}">
              <a14:hiddenFill xmlns:a14="http://schemas.microsoft.com/office/drawing/2010/main">
                <a:solidFill>
                  <a:srgbClr val="FFFFFF"/>
                </a:solidFill>
              </a14:hiddenFill>
            </a:ext>
          </a:extLst>
        </p:spPr>
      </p:pic>
      <p:sp>
        <p:nvSpPr>
          <p:cNvPr id="17" name="Rectangle 6"/>
          <p:cNvSpPr>
            <a:spLocks noChangeArrowheads="1"/>
          </p:cNvSpPr>
          <p:nvPr/>
        </p:nvSpPr>
        <p:spPr bwMode="auto">
          <a:xfrm>
            <a:off x="5462247" y="39712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p:txBody>
      </p:sp>
      <p:sp>
        <p:nvSpPr>
          <p:cNvPr id="18" name="TextBox 17"/>
          <p:cNvSpPr txBox="1"/>
          <p:nvPr/>
        </p:nvSpPr>
        <p:spPr>
          <a:xfrm>
            <a:off x="3557430" y="3128593"/>
            <a:ext cx="1943100" cy="1200329"/>
          </a:xfrm>
          <a:prstGeom prst="rect">
            <a:avLst/>
          </a:prstGeom>
          <a:noFill/>
        </p:spPr>
        <p:txBody>
          <a:bodyPr wrap="square" rtlCol="0">
            <a:spAutoFit/>
          </a:bodyPr>
          <a:lstStyle/>
          <a:p>
            <a:pPr marL="0" lvl="2"/>
            <a:r>
              <a:rPr lang="en-US" dirty="0" smtClean="0">
                <a:solidFill>
                  <a:srgbClr val="002060"/>
                </a:solidFill>
              </a:rPr>
              <a:t>Senator </a:t>
            </a:r>
            <a:r>
              <a:rPr lang="en-US" dirty="0">
                <a:solidFill>
                  <a:srgbClr val="002060"/>
                </a:solidFill>
              </a:rPr>
              <a:t>Jean Fuller (District 16) </a:t>
            </a:r>
          </a:p>
          <a:p>
            <a:pPr marL="0" lvl="2"/>
            <a:r>
              <a:rPr lang="en-US" dirty="0" smtClean="0">
                <a:solidFill>
                  <a:srgbClr val="002060"/>
                </a:solidFill>
              </a:rPr>
              <a:t> </a:t>
            </a:r>
            <a:endParaRPr lang="en-US" dirty="0">
              <a:solidFill>
                <a:srgbClr val="002060"/>
              </a:solidFill>
            </a:endParaRPr>
          </a:p>
          <a:p>
            <a:endParaRPr lang="en-US" dirty="0"/>
          </a:p>
        </p:txBody>
      </p:sp>
      <p:sp>
        <p:nvSpPr>
          <p:cNvPr id="19" name="TextBox 18"/>
          <p:cNvSpPr txBox="1"/>
          <p:nvPr/>
        </p:nvSpPr>
        <p:spPr>
          <a:xfrm>
            <a:off x="8646114" y="3114517"/>
            <a:ext cx="2178844" cy="923330"/>
          </a:xfrm>
          <a:prstGeom prst="rect">
            <a:avLst/>
          </a:prstGeom>
          <a:noFill/>
        </p:spPr>
        <p:txBody>
          <a:bodyPr wrap="square" rtlCol="0">
            <a:spAutoFit/>
          </a:bodyPr>
          <a:lstStyle/>
          <a:p>
            <a:pPr marL="0" lvl="2"/>
            <a:r>
              <a:rPr lang="en-US" dirty="0">
                <a:solidFill>
                  <a:srgbClr val="002060"/>
                </a:solidFill>
              </a:rPr>
              <a:t>Senator Jerry Hill (District 13)</a:t>
            </a:r>
          </a:p>
          <a:p>
            <a:endParaRPr lang="en-US" dirty="0"/>
          </a:p>
        </p:txBody>
      </p:sp>
      <p:sp>
        <p:nvSpPr>
          <p:cNvPr id="20" name="TextBox 19"/>
          <p:cNvSpPr txBox="1"/>
          <p:nvPr/>
        </p:nvSpPr>
        <p:spPr>
          <a:xfrm>
            <a:off x="3519147" y="6259810"/>
            <a:ext cx="2257425" cy="923330"/>
          </a:xfrm>
          <a:prstGeom prst="rect">
            <a:avLst/>
          </a:prstGeom>
          <a:noFill/>
        </p:spPr>
        <p:txBody>
          <a:bodyPr wrap="square" rtlCol="0">
            <a:spAutoFit/>
          </a:bodyPr>
          <a:lstStyle/>
          <a:p>
            <a:pPr marL="0" lvl="2"/>
            <a:r>
              <a:rPr lang="en-US" dirty="0" smtClean="0">
                <a:solidFill>
                  <a:srgbClr val="002060"/>
                </a:solidFill>
              </a:rPr>
              <a:t>Senator </a:t>
            </a:r>
            <a:r>
              <a:rPr lang="en-US" dirty="0">
                <a:solidFill>
                  <a:srgbClr val="002060"/>
                </a:solidFill>
              </a:rPr>
              <a:t>Ben </a:t>
            </a:r>
            <a:r>
              <a:rPr lang="en-US" dirty="0" err="1">
                <a:solidFill>
                  <a:srgbClr val="002060"/>
                </a:solidFill>
              </a:rPr>
              <a:t>Hueso</a:t>
            </a:r>
            <a:r>
              <a:rPr lang="en-US" dirty="0">
                <a:solidFill>
                  <a:srgbClr val="002060"/>
                </a:solidFill>
              </a:rPr>
              <a:t> (District 40)</a:t>
            </a:r>
          </a:p>
          <a:p>
            <a:endParaRPr lang="en-US" dirty="0"/>
          </a:p>
        </p:txBody>
      </p:sp>
      <p:sp>
        <p:nvSpPr>
          <p:cNvPr id="21" name="TextBox 20"/>
          <p:cNvSpPr txBox="1"/>
          <p:nvPr/>
        </p:nvSpPr>
        <p:spPr>
          <a:xfrm>
            <a:off x="6052866" y="6251983"/>
            <a:ext cx="1985962" cy="923330"/>
          </a:xfrm>
          <a:prstGeom prst="rect">
            <a:avLst/>
          </a:prstGeom>
          <a:noFill/>
        </p:spPr>
        <p:txBody>
          <a:bodyPr wrap="square" rtlCol="0">
            <a:spAutoFit/>
          </a:bodyPr>
          <a:lstStyle/>
          <a:p>
            <a:pPr marL="0" lvl="2"/>
            <a:r>
              <a:rPr lang="en-US" dirty="0">
                <a:solidFill>
                  <a:srgbClr val="002060"/>
                </a:solidFill>
              </a:rPr>
              <a:t>Senator Carol Liu (District 25)</a:t>
            </a:r>
          </a:p>
          <a:p>
            <a:endParaRPr lang="en-US" dirty="0"/>
          </a:p>
        </p:txBody>
      </p:sp>
      <p:sp>
        <p:nvSpPr>
          <p:cNvPr id="22" name="TextBox 21"/>
          <p:cNvSpPr txBox="1"/>
          <p:nvPr/>
        </p:nvSpPr>
        <p:spPr>
          <a:xfrm>
            <a:off x="8646114" y="6245609"/>
            <a:ext cx="2687842" cy="923330"/>
          </a:xfrm>
          <a:prstGeom prst="rect">
            <a:avLst/>
          </a:prstGeom>
          <a:noFill/>
        </p:spPr>
        <p:txBody>
          <a:bodyPr wrap="square" rtlCol="0">
            <a:spAutoFit/>
          </a:bodyPr>
          <a:lstStyle/>
          <a:p>
            <a:pPr marL="0" lvl="2"/>
            <a:r>
              <a:rPr lang="en-US" dirty="0">
                <a:solidFill>
                  <a:srgbClr val="002060"/>
                </a:solidFill>
              </a:rPr>
              <a:t>Senator Holly J. Mitchell (District 30)</a:t>
            </a:r>
          </a:p>
          <a:p>
            <a:endParaRPr lang="en-US" dirty="0"/>
          </a:p>
        </p:txBody>
      </p:sp>
      <p:sp>
        <p:nvSpPr>
          <p:cNvPr id="24" name="Rectangle 8"/>
          <p:cNvSpPr>
            <a:spLocks noChangeArrowheads="1"/>
          </p:cNvSpPr>
          <p:nvPr/>
        </p:nvSpPr>
        <p:spPr bwMode="auto">
          <a:xfrm>
            <a:off x="8691035" y="520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6265" y="620771"/>
            <a:ext cx="1757763" cy="2458571"/>
          </a:xfrm>
          <a:prstGeom prst="rect">
            <a:avLst/>
          </a:prstGeom>
          <a:noFill/>
          <a:ln>
            <a:solidFill>
              <a:srgbClr val="002060">
                <a:alpha val="60000"/>
              </a:srgbClr>
            </a:solidFill>
          </a:ln>
          <a:extLst>
            <a:ext uri="{909E8E84-426E-40DD-AFC4-6F175D3DCCD1}">
              <a14:hiddenFill xmlns:a14="http://schemas.microsoft.com/office/drawing/2010/main">
                <a:solidFill>
                  <a:srgbClr val="FFFFFF"/>
                </a:solidFill>
              </a14:hiddenFill>
            </a:ext>
          </a:extLst>
        </p:spPr>
      </p:pic>
      <p:sp>
        <p:nvSpPr>
          <p:cNvPr id="25" name="Rectangle 9"/>
          <p:cNvSpPr>
            <a:spLocks noChangeArrowheads="1"/>
          </p:cNvSpPr>
          <p:nvPr/>
        </p:nvSpPr>
        <p:spPr bwMode="auto">
          <a:xfrm>
            <a:off x="8691035" y="36957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1"/>
          <p:cNvSpPr>
            <a:spLocks noChangeArrowheads="1"/>
          </p:cNvSpPr>
          <p:nvPr/>
        </p:nvSpPr>
        <p:spPr bwMode="auto">
          <a:xfrm>
            <a:off x="3519147" y="3670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079" y="3797746"/>
            <a:ext cx="1746504" cy="2454237"/>
          </a:xfrm>
          <a:prstGeom prst="rect">
            <a:avLst/>
          </a:prstGeom>
          <a:noFill/>
          <a:ln>
            <a:solidFill>
              <a:srgbClr val="002060">
                <a:alpha val="60000"/>
              </a:srgbClr>
            </a:solidFill>
          </a:ln>
          <a:extLst>
            <a:ext uri="{909E8E84-426E-40DD-AFC4-6F175D3DCCD1}">
              <a14:hiddenFill xmlns:a14="http://schemas.microsoft.com/office/drawing/2010/main">
                <a:solidFill>
                  <a:srgbClr val="FFFFFF"/>
                </a:solidFill>
              </a14:hiddenFill>
            </a:ext>
          </a:extLst>
        </p:spPr>
      </p:pic>
      <p:sp>
        <p:nvSpPr>
          <p:cNvPr id="27" name="Rectangle 12"/>
          <p:cNvSpPr>
            <a:spLocks noChangeArrowheads="1"/>
          </p:cNvSpPr>
          <p:nvPr/>
        </p:nvSpPr>
        <p:spPr bwMode="auto">
          <a:xfrm>
            <a:off x="3519147" y="685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 name="Picture 32"/>
          <p:cNvPicPr/>
          <p:nvPr/>
        </p:nvPicPr>
        <p:blipFill>
          <a:blip r:embed="rId8">
            <a:extLst>
              <a:ext uri="{28A0092B-C50C-407E-A947-70E740481C1C}">
                <a14:useLocalDpi xmlns:a14="http://schemas.microsoft.com/office/drawing/2010/main" val="0"/>
              </a:ext>
            </a:extLst>
          </a:blip>
          <a:srcRect/>
          <a:stretch>
            <a:fillRect/>
          </a:stretch>
        </p:blipFill>
        <p:spPr bwMode="auto">
          <a:xfrm>
            <a:off x="8764157" y="3795017"/>
            <a:ext cx="1746504" cy="2450592"/>
          </a:xfrm>
          <a:prstGeom prst="rect">
            <a:avLst/>
          </a:prstGeom>
          <a:noFill/>
          <a:ln>
            <a:solidFill>
              <a:srgbClr val="002060">
                <a:alpha val="60000"/>
              </a:srgbClr>
            </a:solidFill>
          </a:ln>
        </p:spPr>
      </p:pic>
      <p:sp>
        <p:nvSpPr>
          <p:cNvPr id="30" name="TextBox 29"/>
          <p:cNvSpPr txBox="1"/>
          <p:nvPr/>
        </p:nvSpPr>
        <p:spPr>
          <a:xfrm>
            <a:off x="4086225" y="4829175"/>
            <a:ext cx="184731" cy="646331"/>
          </a:xfrm>
          <a:prstGeom prst="rect">
            <a:avLst/>
          </a:prstGeom>
          <a:noFill/>
        </p:spPr>
        <p:txBody>
          <a:bodyPr wrap="none" rtlCol="0">
            <a:spAutoFit/>
          </a:bodyPr>
          <a:lstStyle/>
          <a:p>
            <a:endParaRPr lang="en-US" dirty="0"/>
          </a:p>
          <a:p>
            <a:endParaRPr lang="en-US" dirty="0"/>
          </a:p>
        </p:txBody>
      </p:sp>
      <p:pic>
        <p:nvPicPr>
          <p:cNvPr id="36" name="Picture 35"/>
          <p:cNvPicPr/>
          <p:nvPr/>
        </p:nvPicPr>
        <p:blipFill>
          <a:blip r:embed="rId9">
            <a:extLst>
              <a:ext uri="{28A0092B-C50C-407E-A947-70E740481C1C}">
                <a14:useLocalDpi xmlns:a14="http://schemas.microsoft.com/office/drawing/2010/main" val="0"/>
              </a:ext>
            </a:extLst>
          </a:blip>
          <a:srcRect/>
          <a:stretch>
            <a:fillRect/>
          </a:stretch>
        </p:blipFill>
        <p:spPr bwMode="auto">
          <a:xfrm>
            <a:off x="3619163" y="3774665"/>
            <a:ext cx="1746504" cy="2450592"/>
          </a:xfrm>
          <a:prstGeom prst="rect">
            <a:avLst/>
          </a:prstGeom>
          <a:noFill/>
          <a:ln>
            <a:solidFill>
              <a:srgbClr val="002060">
                <a:alpha val="60000"/>
              </a:srgbClr>
            </a:solidFill>
          </a:ln>
        </p:spPr>
      </p:pic>
    </p:spTree>
    <p:extLst>
      <p:ext uri="{BB962C8B-B14F-4D97-AF65-F5344CB8AC3E}">
        <p14:creationId xmlns:p14="http://schemas.microsoft.com/office/powerpoint/2010/main" val="180367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lstStyle/>
          <a:p>
            <a:pPr algn="ctr"/>
            <a:r>
              <a:rPr lang="en-US" sz="3300" b="1" dirty="0" smtClean="0">
                <a:ln w="0"/>
                <a:solidFill>
                  <a:schemeClr val="bg1"/>
                </a:solidFill>
                <a:effectLst>
                  <a:outerShdw blurRad="38100" dist="25400" dir="5400000" algn="ctr" rotWithShape="0">
                    <a:srgbClr val="6E747A">
                      <a:alpha val="43000"/>
                    </a:srgbClr>
                  </a:outerShdw>
                </a:effectLst>
              </a:rPr>
              <a:t>BACKGROUND</a:t>
            </a:r>
            <a:r>
              <a:rPr lang="en-US" sz="3000" b="1" dirty="0" smtClean="0">
                <a:ln w="0"/>
                <a:solidFill>
                  <a:schemeClr val="bg1"/>
                </a:solidFill>
                <a:effectLst>
                  <a:outerShdw blurRad="38100" dist="25400" dir="5400000" algn="ctr" rotWithShape="0">
                    <a:srgbClr val="6E747A">
                      <a:alpha val="43000"/>
                    </a:srgbClr>
                  </a:outerShdw>
                </a:effectLst>
              </a:rPr>
              <a:t> </a:t>
            </a:r>
            <a:r>
              <a:rPr lang="en-US" b="1" dirty="0" smtClean="0">
                <a:ln w="0"/>
                <a:solidFill>
                  <a:srgbClr val="0070C0"/>
                </a:solidFill>
                <a:effectLst>
                  <a:outerShdw blurRad="38100" dist="25400" dir="5400000" algn="ctr" rotWithShape="0">
                    <a:srgbClr val="6E747A">
                      <a:alpha val="43000"/>
                    </a:srgbClr>
                  </a:outerShdw>
                </a:effectLst>
              </a:rPr>
              <a:t/>
            </a:r>
            <a:br>
              <a:rPr lang="en-US" b="1" dirty="0" smtClean="0">
                <a:ln w="0"/>
                <a:solidFill>
                  <a:srgbClr val="0070C0"/>
                </a:solidFill>
                <a:effectLst>
                  <a:outerShdw blurRad="38100" dist="25400" dir="5400000" algn="ctr" rotWithShape="0">
                    <a:srgbClr val="6E747A">
                      <a:alpha val="43000"/>
                    </a:srgbClr>
                  </a:outerShdw>
                </a:effectLst>
              </a:rPr>
            </a:br>
            <a:endParaRPr lang="en-US" dirty="0"/>
          </a:p>
        </p:txBody>
      </p:sp>
      <p:sp>
        <p:nvSpPr>
          <p:cNvPr id="3" name="Text Placeholder 2"/>
          <p:cNvSpPr>
            <a:spLocks noGrp="1"/>
          </p:cNvSpPr>
          <p:nvPr>
            <p:ph type="body" idx="1"/>
          </p:nvPr>
        </p:nvSpPr>
        <p:spPr>
          <a:xfrm>
            <a:off x="3694006" y="810509"/>
            <a:ext cx="3474720" cy="807720"/>
          </a:xfrm>
        </p:spPr>
        <p:txBody>
          <a:bodyPr>
            <a:normAutofit/>
          </a:bodyPr>
          <a:lstStyle/>
          <a:p>
            <a:pPr algn="ctr"/>
            <a:r>
              <a:rPr lang="en-US" sz="2200" dirty="0" smtClean="0">
                <a:solidFill>
                  <a:srgbClr val="002060"/>
                </a:solidFill>
              </a:rPr>
              <a:t>Standing Committee </a:t>
            </a:r>
            <a:endParaRPr lang="en-US" sz="2200" dirty="0">
              <a:solidFill>
                <a:srgbClr val="002060"/>
              </a:solidFill>
            </a:endParaRPr>
          </a:p>
        </p:txBody>
      </p:sp>
      <p:sp>
        <p:nvSpPr>
          <p:cNvPr id="5" name="Text Placeholder 4"/>
          <p:cNvSpPr>
            <a:spLocks noGrp="1"/>
          </p:cNvSpPr>
          <p:nvPr>
            <p:ph type="body" sz="quarter" idx="3"/>
          </p:nvPr>
        </p:nvSpPr>
        <p:spPr>
          <a:xfrm>
            <a:off x="7662331" y="810509"/>
            <a:ext cx="4275341" cy="813171"/>
          </a:xfrm>
        </p:spPr>
        <p:txBody>
          <a:bodyPr>
            <a:normAutofit/>
          </a:bodyPr>
          <a:lstStyle/>
          <a:p>
            <a:pPr algn="ctr"/>
            <a:r>
              <a:rPr lang="en-US" sz="2200" dirty="0" smtClean="0">
                <a:solidFill>
                  <a:srgbClr val="002060"/>
                </a:solidFill>
              </a:rPr>
              <a:t>Select Committee (aka: Special) </a:t>
            </a:r>
            <a:endParaRPr lang="en-US" sz="2200" dirty="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6</a:t>
            </a:fld>
            <a:endParaRPr lang="en-US" dirty="0"/>
          </a:p>
        </p:txBody>
      </p:sp>
      <p:sp>
        <p:nvSpPr>
          <p:cNvPr id="8" name="TextBox 7"/>
          <p:cNvSpPr txBox="1"/>
          <p:nvPr/>
        </p:nvSpPr>
        <p:spPr>
          <a:xfrm>
            <a:off x="4004731" y="279749"/>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7" name="TextBox 6"/>
          <p:cNvSpPr txBox="1"/>
          <p:nvPr/>
        </p:nvSpPr>
        <p:spPr>
          <a:xfrm>
            <a:off x="6866465" y="1100518"/>
            <a:ext cx="795866" cy="523220"/>
          </a:xfrm>
          <a:prstGeom prst="rect">
            <a:avLst/>
          </a:prstGeom>
          <a:noFill/>
        </p:spPr>
        <p:txBody>
          <a:bodyPr wrap="square" rtlCol="0">
            <a:spAutoFit/>
          </a:bodyPr>
          <a:lstStyle/>
          <a:p>
            <a:pPr algn="ctr"/>
            <a:r>
              <a:rPr lang="en-US" sz="2800" dirty="0" smtClean="0">
                <a:solidFill>
                  <a:srgbClr val="FF0000"/>
                </a:solidFill>
              </a:rPr>
              <a:t> </a:t>
            </a:r>
            <a:r>
              <a:rPr lang="en-US" sz="2800" b="1" dirty="0" smtClean="0">
                <a:solidFill>
                  <a:srgbClr val="FF0000"/>
                </a:solidFill>
              </a:rPr>
              <a:t>v</a:t>
            </a:r>
            <a:r>
              <a:rPr lang="en-US" sz="2800" b="1" dirty="0">
                <a:solidFill>
                  <a:srgbClr val="FF0000"/>
                </a:solidFill>
              </a:rPr>
              <a:t>s</a:t>
            </a:r>
            <a:r>
              <a:rPr lang="en-US" sz="2800" b="1" dirty="0" smtClean="0">
                <a:solidFill>
                  <a:srgbClr val="FF0000"/>
                </a:solidFill>
              </a:rPr>
              <a:t>.</a:t>
            </a:r>
            <a:endParaRPr lang="en-US" sz="2800" b="1" dirty="0">
              <a:solidFill>
                <a:srgbClr val="FF0000"/>
              </a:solidFill>
            </a:endParaRPr>
          </a:p>
        </p:txBody>
      </p:sp>
      <p:sp>
        <p:nvSpPr>
          <p:cNvPr id="11" name="TextBox 10"/>
          <p:cNvSpPr txBox="1"/>
          <p:nvPr/>
        </p:nvSpPr>
        <p:spPr>
          <a:xfrm>
            <a:off x="4051333" y="1969790"/>
            <a:ext cx="3213065" cy="4216539"/>
          </a:xfrm>
          <a:prstGeom prst="rect">
            <a:avLst/>
          </a:prstGeom>
          <a:noFill/>
        </p:spPr>
        <p:txBody>
          <a:bodyPr wrap="square" rtlCol="0">
            <a:spAutoFit/>
          </a:bodyPr>
          <a:lstStyle/>
          <a:p>
            <a:pPr marL="285750" indent="-285750">
              <a:buFont typeface="Wingdings" charset="2"/>
              <a:buChar char="v"/>
            </a:pPr>
            <a:r>
              <a:rPr lang="en-US" sz="2200" dirty="0" smtClean="0"/>
              <a:t> </a:t>
            </a:r>
            <a:r>
              <a:rPr lang="en-US" sz="2200" b="1" i="1" dirty="0" smtClean="0"/>
              <a:t>Legislative</a:t>
            </a:r>
            <a:r>
              <a:rPr lang="en-US" sz="2200" dirty="0" smtClean="0"/>
              <a:t> in nature; bills are heard</a:t>
            </a:r>
          </a:p>
          <a:p>
            <a:pPr marL="285750" indent="-285750">
              <a:buFont typeface="Wingdings" charset="2"/>
              <a:buChar char="v"/>
            </a:pPr>
            <a:endParaRPr lang="en-US" sz="2200" dirty="0"/>
          </a:p>
          <a:p>
            <a:pPr marL="285750" indent="-285750">
              <a:buFont typeface="Wingdings" charset="2"/>
              <a:buChar char="v"/>
            </a:pPr>
            <a:r>
              <a:rPr lang="en-US" sz="2200" dirty="0" smtClean="0"/>
              <a:t> Meet regularly throughout </a:t>
            </a:r>
            <a:r>
              <a:rPr lang="en-US" sz="2200" dirty="0"/>
              <a:t>the year</a:t>
            </a:r>
            <a:endParaRPr lang="en-US" sz="2200" dirty="0" smtClean="0"/>
          </a:p>
          <a:p>
            <a:pPr marL="285750" indent="-285750">
              <a:buFont typeface="Wingdings" charset="2"/>
              <a:buChar char="v"/>
            </a:pPr>
            <a:endParaRPr lang="en-US" sz="2200" dirty="0"/>
          </a:p>
          <a:p>
            <a:pPr marL="285750" indent="-285750">
              <a:buFont typeface="Wingdings" charset="2"/>
              <a:buChar char="v"/>
            </a:pPr>
            <a:r>
              <a:rPr lang="en-US" sz="2200" dirty="0" smtClean="0"/>
              <a:t>Examples:</a:t>
            </a:r>
          </a:p>
          <a:p>
            <a:pPr marL="800100" lvl="1" indent="-342900">
              <a:buFont typeface="Arial" charset="0"/>
              <a:buChar char="•"/>
            </a:pPr>
            <a:r>
              <a:rPr lang="en-US" sz="2200" dirty="0" smtClean="0"/>
              <a:t>Appropriations </a:t>
            </a:r>
          </a:p>
          <a:p>
            <a:pPr marL="800100" lvl="1" indent="-342900">
              <a:buFont typeface="Arial" charset="0"/>
              <a:buChar char="•"/>
            </a:pPr>
            <a:r>
              <a:rPr lang="en-US" sz="2200" dirty="0" smtClean="0"/>
              <a:t>Education </a:t>
            </a:r>
          </a:p>
          <a:p>
            <a:pPr marL="800100" lvl="1" indent="-342900">
              <a:buFont typeface="Arial" charset="0"/>
              <a:buChar char="•"/>
            </a:pPr>
            <a:r>
              <a:rPr lang="en-US" sz="2200" dirty="0" smtClean="0"/>
              <a:t>Environmental Quality </a:t>
            </a:r>
          </a:p>
          <a:p>
            <a:pPr marL="800100" lvl="1" indent="-342900">
              <a:buFont typeface="Arial" charset="0"/>
              <a:buChar char="•"/>
            </a:pPr>
            <a:r>
              <a:rPr lang="en-US" sz="2200" dirty="0" smtClean="0"/>
              <a:t>Health </a:t>
            </a:r>
            <a:endParaRPr lang="en-US" sz="2200" dirty="0"/>
          </a:p>
        </p:txBody>
      </p:sp>
      <p:sp>
        <p:nvSpPr>
          <p:cNvPr id="14" name="TextBox 13"/>
          <p:cNvSpPr txBox="1"/>
          <p:nvPr/>
        </p:nvSpPr>
        <p:spPr>
          <a:xfrm>
            <a:off x="7662331" y="1969790"/>
            <a:ext cx="3894166" cy="4832092"/>
          </a:xfrm>
          <a:prstGeom prst="rect">
            <a:avLst/>
          </a:prstGeom>
          <a:noFill/>
        </p:spPr>
        <p:txBody>
          <a:bodyPr wrap="square" rtlCol="0">
            <a:spAutoFit/>
          </a:bodyPr>
          <a:lstStyle/>
          <a:p>
            <a:pPr marL="285750" indent="-285750">
              <a:buFont typeface="Wingdings" charset="2"/>
              <a:buChar char="v"/>
            </a:pPr>
            <a:r>
              <a:rPr lang="en-US" sz="2200" dirty="0" smtClean="0"/>
              <a:t>Typically </a:t>
            </a:r>
            <a:r>
              <a:rPr lang="en-US" sz="2200" b="1" i="1" dirty="0" smtClean="0"/>
              <a:t>Investigative</a:t>
            </a:r>
            <a:r>
              <a:rPr lang="en-US" sz="2200" dirty="0" smtClean="0"/>
              <a:t> in nature</a:t>
            </a:r>
          </a:p>
          <a:p>
            <a:pPr marL="285750" indent="-285750">
              <a:buFont typeface="Wingdings" charset="2"/>
              <a:buChar char="v"/>
            </a:pPr>
            <a:endParaRPr lang="en-US" sz="2200" dirty="0"/>
          </a:p>
          <a:p>
            <a:pPr marL="285750" indent="-285750">
              <a:buFont typeface="Wingdings" charset="2"/>
              <a:buChar char="v"/>
            </a:pPr>
            <a:r>
              <a:rPr lang="en-US" sz="2200" dirty="0" smtClean="0"/>
              <a:t>Temporary;  usually anchored to a specific purpose</a:t>
            </a:r>
          </a:p>
          <a:p>
            <a:pPr marL="285750" indent="-285750">
              <a:buFont typeface="Wingdings" charset="2"/>
              <a:buChar char="v"/>
            </a:pPr>
            <a:endParaRPr lang="en-US" sz="2200" dirty="0"/>
          </a:p>
          <a:p>
            <a:pPr marL="285750" indent="-285750">
              <a:buFont typeface="Wingdings" charset="2"/>
              <a:buChar char="v"/>
            </a:pPr>
            <a:r>
              <a:rPr lang="en-US" sz="2200" dirty="0" smtClean="0"/>
              <a:t> Examples:</a:t>
            </a:r>
          </a:p>
          <a:p>
            <a:pPr marL="800100" lvl="1" indent="-342900">
              <a:buFont typeface="Arial" charset="0"/>
              <a:buChar char="•"/>
            </a:pPr>
            <a:r>
              <a:rPr lang="en-US" sz="2200" dirty="0" smtClean="0"/>
              <a:t>Aging &amp; Long-term Care</a:t>
            </a:r>
          </a:p>
          <a:p>
            <a:pPr marL="800100" lvl="1" indent="-342900">
              <a:buFont typeface="Arial" charset="0"/>
              <a:buChar char="•"/>
            </a:pPr>
            <a:r>
              <a:rPr lang="en-US" sz="2200" dirty="0" smtClean="0"/>
              <a:t>Mental Health</a:t>
            </a:r>
            <a:endParaRPr lang="en-US" sz="2200" dirty="0"/>
          </a:p>
          <a:p>
            <a:pPr marL="800100" lvl="1" indent="-342900">
              <a:buFont typeface="Arial" charset="0"/>
              <a:buChar char="•"/>
            </a:pPr>
            <a:r>
              <a:rPr lang="en-US" sz="2200" dirty="0" smtClean="0"/>
              <a:t>California-Mexico Cooperation </a:t>
            </a:r>
          </a:p>
          <a:p>
            <a:pPr marL="800100" lvl="1" indent="-342900">
              <a:buFont typeface="Arial" charset="0"/>
              <a:buChar char="•"/>
            </a:pPr>
            <a:r>
              <a:rPr lang="en-US" sz="2200" dirty="0" smtClean="0"/>
              <a:t>Women and Inequality</a:t>
            </a:r>
          </a:p>
          <a:p>
            <a:pPr marL="800100" lvl="1" indent="-342900">
              <a:buFont typeface="Arial" charset="0"/>
              <a:buChar char="•"/>
            </a:pPr>
            <a:endParaRPr lang="en-US" sz="2200" dirty="0" smtClean="0">
              <a:solidFill>
                <a:srgbClr val="FF0000"/>
              </a:solidFill>
            </a:endParaRPr>
          </a:p>
          <a:p>
            <a:pPr marL="742950" lvl="1" indent="-285750">
              <a:buFont typeface="Wingdings" charset="2"/>
              <a:buChar char="v"/>
            </a:pPr>
            <a:endParaRPr lang="en-US" sz="2200" dirty="0">
              <a:solidFill>
                <a:srgbClr val="FF0000"/>
              </a:solidFill>
            </a:endParaRPr>
          </a:p>
        </p:txBody>
      </p:sp>
    </p:spTree>
    <p:extLst>
      <p:ext uri="{BB962C8B-B14F-4D97-AF65-F5344CB8AC3E}">
        <p14:creationId xmlns:p14="http://schemas.microsoft.com/office/powerpoint/2010/main" val="1359295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alpha val="70000"/>
              </a:schemeClr>
            </a:solidFill>
          </a:ln>
        </p:spPr>
        <p:txBody>
          <a:bodyPr>
            <a:normAutofit/>
          </a:bodyPr>
          <a:lstStyle/>
          <a:p>
            <a:pPr algn="ctr"/>
            <a:r>
              <a:rPr lang="en-US" sz="3300" b="1" dirty="0" smtClean="0">
                <a:ln w="0"/>
                <a:solidFill>
                  <a:schemeClr val="bg1"/>
                </a:solidFill>
                <a:effectLst>
                  <a:outerShdw blurRad="38100" dist="25400" dir="5400000" algn="ctr" rotWithShape="0">
                    <a:srgbClr val="6E747A">
                      <a:alpha val="43000"/>
                    </a:srgbClr>
                  </a:outerShdw>
                </a:effectLst>
              </a:rPr>
              <a:t>BACKGROUND </a:t>
            </a:r>
            <a:r>
              <a:rPr lang="en-US" sz="3300" b="1" dirty="0" smtClean="0">
                <a:ln w="0"/>
                <a:solidFill>
                  <a:srgbClr val="0070C0"/>
                </a:solidFill>
                <a:effectLst>
                  <a:outerShdw blurRad="38100" dist="25400" dir="5400000" algn="ctr" rotWithShape="0">
                    <a:srgbClr val="6E747A">
                      <a:alpha val="43000"/>
                    </a:srgbClr>
                  </a:outerShdw>
                </a:effectLst>
              </a:rPr>
              <a:t/>
            </a:r>
            <a:br>
              <a:rPr lang="en-US" sz="3300" b="1" dirty="0" smtClean="0">
                <a:ln w="0"/>
                <a:solidFill>
                  <a:srgbClr val="0070C0"/>
                </a:solidFill>
                <a:effectLst>
                  <a:outerShdw blurRad="38100" dist="25400" dir="5400000" algn="ctr" rotWithShape="0">
                    <a:srgbClr val="6E747A">
                      <a:alpha val="43000"/>
                    </a:srgbClr>
                  </a:outerShdw>
                </a:effectLst>
              </a:rPr>
            </a:br>
            <a:endParaRPr lang="en-US" sz="3300" dirty="0"/>
          </a:p>
        </p:txBody>
      </p:sp>
      <p:sp>
        <p:nvSpPr>
          <p:cNvPr id="3" name="Text Placeholder 2"/>
          <p:cNvSpPr>
            <a:spLocks noGrp="1"/>
          </p:cNvSpPr>
          <p:nvPr>
            <p:ph type="body" idx="1"/>
          </p:nvPr>
        </p:nvSpPr>
        <p:spPr>
          <a:xfrm>
            <a:off x="3863928" y="5010599"/>
            <a:ext cx="7558821" cy="807720"/>
          </a:xfrm>
        </p:spPr>
        <p:txBody>
          <a:bodyPr>
            <a:normAutofit/>
          </a:bodyPr>
          <a:lstStyle/>
          <a:p>
            <a:r>
              <a:rPr lang="en-US" sz="2200" dirty="0" smtClean="0">
                <a:solidFill>
                  <a:srgbClr val="002060"/>
                </a:solidFill>
              </a:rPr>
              <a:t>LPFCH provides funding to support research, policy analysis and administrative duties for the Select Committee </a:t>
            </a:r>
            <a:endParaRPr lang="en-US" sz="2200" dirty="0">
              <a:solidFill>
                <a:srgbClr val="002060"/>
              </a:solidFill>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7</a:t>
            </a:fld>
            <a:endParaRPr lang="en-US" dirty="0"/>
          </a:p>
        </p:txBody>
      </p:sp>
      <p:sp>
        <p:nvSpPr>
          <p:cNvPr id="8" name="TextBox 7"/>
          <p:cNvSpPr txBox="1"/>
          <p:nvPr/>
        </p:nvSpPr>
        <p:spPr>
          <a:xfrm>
            <a:off x="3985738" y="230317"/>
            <a:ext cx="7315200" cy="800219"/>
          </a:xfrm>
          <a:prstGeom prst="rect">
            <a:avLst/>
          </a:prstGeom>
          <a:noFill/>
        </p:spPr>
        <p:txBody>
          <a:bodyPr wrap="square" rtlCol="0">
            <a:spAutoFit/>
          </a:bodyPr>
          <a:lstStyle/>
          <a:p>
            <a:r>
              <a:rPr lang="en-US" sz="2300" b="1" u="sng" dirty="0">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3863928" y="1030536"/>
            <a:ext cx="5859233" cy="941157"/>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4915610" y="2248488"/>
            <a:ext cx="6263518" cy="2351879"/>
          </a:xfrm>
          <a:prstGeom prst="rect">
            <a:avLst/>
          </a:prstGeom>
          <a:noFill/>
          <a:ln>
            <a:solidFill>
              <a:srgbClr val="002060">
                <a:alpha val="60000"/>
              </a:srgbClr>
            </a:solidFill>
          </a:ln>
        </p:spPr>
      </p:pic>
    </p:spTree>
    <p:extLst>
      <p:ext uri="{BB962C8B-B14F-4D97-AF65-F5344CB8AC3E}">
        <p14:creationId xmlns:p14="http://schemas.microsoft.com/office/powerpoint/2010/main" val="525680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261" y="1086660"/>
            <a:ext cx="7315200" cy="1666916"/>
          </a:xfrm>
          <a:ln w="15875">
            <a:solidFill>
              <a:schemeClr val="bg1">
                <a:alpha val="70000"/>
              </a:schemeClr>
            </a:solidFill>
          </a:ln>
        </p:spPr>
        <p:txBody>
          <a:bodyPr>
            <a:normAutofit/>
          </a:bodyPr>
          <a:lstStyle/>
          <a:p>
            <a:pPr algn="ctr"/>
            <a:r>
              <a:rPr lang="en-US" sz="4400" b="1" dirty="0" smtClean="0">
                <a:ln w="0"/>
                <a:solidFill>
                  <a:schemeClr val="bg1"/>
                </a:solidFill>
                <a:effectLst>
                  <a:outerShdw blurRad="38100" dist="25400" dir="5400000" algn="ctr" rotWithShape="0">
                    <a:srgbClr val="6E747A">
                      <a:alpha val="43000"/>
                    </a:srgbClr>
                  </a:outerShdw>
                </a:effectLst>
              </a:rPr>
              <a:t>STRATEGY</a:t>
            </a:r>
            <a:r>
              <a:rPr lang="en-US" sz="4400" dirty="0" smtClean="0"/>
              <a:t/>
            </a:r>
            <a:br>
              <a:rPr lang="en-US" sz="4400" dirty="0" smtClean="0"/>
            </a:br>
            <a:endParaRPr lang="en-US" sz="4200" dirty="0"/>
          </a:p>
        </p:txBody>
      </p:sp>
      <p:sp>
        <p:nvSpPr>
          <p:cNvPr id="13" name="Slide Number Placeholder 12"/>
          <p:cNvSpPr>
            <a:spLocks noGrp="1"/>
          </p:cNvSpPr>
          <p:nvPr>
            <p:ph type="sldNum" sz="quarter" idx="12"/>
          </p:nvPr>
        </p:nvSpPr>
        <p:spPr/>
        <p:txBody>
          <a:bodyPr/>
          <a:lstStyle/>
          <a:p>
            <a:fld id="{4FAB73BC-B049-4115-A692-8D63A059BFB8}" type="slidenum">
              <a:rPr lang="en-US" sz="1400" smtClean="0"/>
              <a:pPr/>
              <a:t>8</a:t>
            </a:fld>
            <a:endParaRPr lang="en-US" sz="14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20604" y="2925209"/>
            <a:ext cx="4448175" cy="2960370"/>
          </a:xfrm>
          <a:prstGeom prst="rect">
            <a:avLst/>
          </a:prstGeom>
          <a:noFill/>
          <a:ln>
            <a:noFill/>
          </a:ln>
        </p:spPr>
      </p:pic>
    </p:spTree>
    <p:extLst>
      <p:ext uri="{BB962C8B-B14F-4D97-AF65-F5344CB8AC3E}">
        <p14:creationId xmlns:p14="http://schemas.microsoft.com/office/powerpoint/2010/main" val="1210533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5" y="1200122"/>
            <a:ext cx="3088797" cy="4601183"/>
          </a:xfrm>
          <a:ln>
            <a:solidFill>
              <a:schemeClr val="bg1">
                <a:alpha val="70000"/>
              </a:schemeClr>
            </a:solidFill>
          </a:ln>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3300" b="1" dirty="0" smtClean="0"/>
              <a:t>STRATEGY</a:t>
            </a:r>
            <a:endParaRPr lang="en-US" sz="3300" b="1" dirty="0"/>
          </a:p>
        </p:txBody>
      </p:sp>
      <p:sp>
        <p:nvSpPr>
          <p:cNvPr id="8" name="TextBox 7"/>
          <p:cNvSpPr txBox="1"/>
          <p:nvPr/>
        </p:nvSpPr>
        <p:spPr>
          <a:xfrm>
            <a:off x="3916188" y="374989"/>
            <a:ext cx="7315200" cy="800219"/>
          </a:xfrm>
          <a:prstGeom prst="rect">
            <a:avLst/>
          </a:prstGeom>
          <a:noFill/>
        </p:spPr>
        <p:txBody>
          <a:bodyPr wrap="square" rtlCol="0">
            <a:spAutoFit/>
          </a:bodyPr>
          <a:lstStyle/>
          <a:p>
            <a:r>
              <a:rPr lang="en-US" sz="2300" b="1" u="sng">
                <a:ln w="0"/>
                <a:solidFill>
                  <a:schemeClr val="accent1">
                    <a:lumMod val="75000"/>
                  </a:schemeClr>
                </a:solidFill>
                <a:effectLst>
                  <a:outerShdw dist="19050" dir="2700000" algn="tl" rotWithShape="0">
                    <a:schemeClr val="dk1">
                      <a:alpha val="40000"/>
                    </a:schemeClr>
                  </a:outerShdw>
                </a:effectLst>
              </a:rPr>
              <a:t>Senate Select Committee on Children with Special Needs</a:t>
            </a:r>
          </a:p>
          <a:p>
            <a:endParaRPr lang="en-US" sz="2300" b="1" u="sng" dirty="0">
              <a:ln w="0"/>
              <a:solidFill>
                <a:schemeClr val="accent1">
                  <a:lumMod val="75000"/>
                </a:schemeClr>
              </a:solidFill>
              <a:effectLst>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lstStyle/>
          <a:p>
            <a:fld id="{4FAB73BC-B049-4115-A692-8D63A059BFB8}" type="slidenum">
              <a:rPr lang="en-US" smtClean="0"/>
              <a:pPr/>
              <a:t>9</a:t>
            </a:fld>
            <a:endParaRPr lang="en-US" dirty="0"/>
          </a:p>
        </p:txBody>
      </p:sp>
      <p:sp>
        <p:nvSpPr>
          <p:cNvPr id="15" name="TextBox 14"/>
          <p:cNvSpPr txBox="1"/>
          <p:nvPr/>
        </p:nvSpPr>
        <p:spPr>
          <a:xfrm>
            <a:off x="4065817" y="1931750"/>
            <a:ext cx="7372496" cy="3139321"/>
          </a:xfrm>
          <a:prstGeom prst="rect">
            <a:avLst/>
          </a:prstGeom>
          <a:noFill/>
        </p:spPr>
        <p:txBody>
          <a:bodyPr wrap="square" rtlCol="0">
            <a:spAutoFit/>
          </a:bodyPr>
          <a:lstStyle/>
          <a:p>
            <a:pPr marL="514350" lvl="2" indent="-514350">
              <a:buFont typeface="Wingdings" charset="2"/>
              <a:buChar char="v"/>
            </a:pPr>
            <a:r>
              <a:rPr lang="en-US" sz="2200" b="1" i="1" dirty="0">
                <a:solidFill>
                  <a:srgbClr val="002060"/>
                </a:solidFill>
              </a:rPr>
              <a:t>Increasing understanding </a:t>
            </a:r>
            <a:r>
              <a:rPr lang="en-US" sz="2200" dirty="0"/>
              <a:t>of how programs and services for children and youth with special </a:t>
            </a:r>
            <a:r>
              <a:rPr lang="en-US" sz="2200" dirty="0" smtClean="0"/>
              <a:t>and complex needs </a:t>
            </a:r>
            <a:r>
              <a:rPr lang="en-US" sz="2200" dirty="0"/>
              <a:t>are implemented and delivered </a:t>
            </a:r>
            <a:r>
              <a:rPr lang="en-US" sz="2200" dirty="0" smtClean="0"/>
              <a:t>in California </a:t>
            </a:r>
          </a:p>
          <a:p>
            <a:pPr marL="514350" lvl="2" indent="-514350">
              <a:buFont typeface="Wingdings" charset="2"/>
              <a:buChar char="v"/>
            </a:pPr>
            <a:endParaRPr lang="en-US" sz="2200" dirty="0" smtClean="0">
              <a:solidFill>
                <a:sysClr val="windowText" lastClr="000000"/>
              </a:solidFill>
            </a:endParaRPr>
          </a:p>
          <a:p>
            <a:pPr marL="514350" lvl="2" indent="-514350">
              <a:buFont typeface="Wingdings" charset="2"/>
              <a:buChar char="v"/>
            </a:pPr>
            <a:r>
              <a:rPr lang="en-US" sz="2200" b="1" i="1" dirty="0" smtClean="0">
                <a:solidFill>
                  <a:srgbClr val="002060"/>
                </a:solidFill>
              </a:rPr>
              <a:t>Identify</a:t>
            </a:r>
            <a:r>
              <a:rPr lang="en-US" sz="2200" b="1" dirty="0" smtClean="0">
                <a:solidFill>
                  <a:srgbClr val="002060"/>
                </a:solidFill>
              </a:rPr>
              <a:t> </a:t>
            </a:r>
            <a:r>
              <a:rPr lang="en-US" sz="2200" dirty="0"/>
              <a:t>ways to strengthen and integrate systems of care for children, youth and their families </a:t>
            </a:r>
            <a:endParaRPr lang="en-US" sz="2200" dirty="0" smtClean="0">
              <a:solidFill>
                <a:sysClr val="windowText" lastClr="000000"/>
              </a:solidFill>
            </a:endParaRPr>
          </a:p>
          <a:p>
            <a:pPr marL="514350" lvl="2" indent="-514350">
              <a:buFont typeface="Wingdings" charset="2"/>
              <a:buChar char="v"/>
            </a:pPr>
            <a:endParaRPr lang="en-US" sz="2200" dirty="0">
              <a:solidFill>
                <a:sysClr val="windowText" lastClr="000000"/>
              </a:solidFill>
            </a:endParaRPr>
          </a:p>
          <a:p>
            <a:pPr marL="514350" lvl="2" indent="-514350">
              <a:buFont typeface="Wingdings" charset="2"/>
              <a:buChar char="v"/>
            </a:pPr>
            <a:r>
              <a:rPr lang="en-US" sz="2200" b="1" i="1" dirty="0">
                <a:solidFill>
                  <a:srgbClr val="002060"/>
                </a:solidFill>
              </a:rPr>
              <a:t>Build</a:t>
            </a:r>
            <a:r>
              <a:rPr lang="en-US" sz="2200" dirty="0"/>
              <a:t> partnerships </a:t>
            </a:r>
            <a:r>
              <a:rPr lang="en-US" sz="2200" dirty="0" smtClean="0"/>
              <a:t>between </a:t>
            </a:r>
            <a:r>
              <a:rPr lang="en-US" sz="2200" dirty="0"/>
              <a:t>key stakeholders and policy </a:t>
            </a:r>
            <a:r>
              <a:rPr lang="en-US" sz="2200" dirty="0" smtClean="0"/>
              <a:t>leaders</a:t>
            </a:r>
            <a:r>
              <a:rPr lang="en-US" sz="2200" dirty="0" smtClean="0">
                <a:solidFill>
                  <a:sysClr val="windowText" lastClr="000000"/>
                </a:solidFill>
              </a:rPr>
              <a:t> </a:t>
            </a:r>
            <a:endParaRPr lang="en-US" sz="2200" dirty="0"/>
          </a:p>
        </p:txBody>
      </p:sp>
      <p:sp>
        <p:nvSpPr>
          <p:cNvPr id="3" name="TextBox 2"/>
          <p:cNvSpPr txBox="1"/>
          <p:nvPr/>
        </p:nvSpPr>
        <p:spPr>
          <a:xfrm>
            <a:off x="4065817" y="1175208"/>
            <a:ext cx="4486275" cy="430887"/>
          </a:xfrm>
          <a:prstGeom prst="rect">
            <a:avLst/>
          </a:prstGeom>
          <a:noFill/>
        </p:spPr>
        <p:txBody>
          <a:bodyPr wrap="square" rtlCol="0">
            <a:spAutoFit/>
          </a:bodyPr>
          <a:lstStyle/>
          <a:p>
            <a:r>
              <a:rPr lang="en-US" sz="2200" b="1" dirty="0" smtClean="0">
                <a:solidFill>
                  <a:srgbClr val="002060"/>
                </a:solidFill>
              </a:rPr>
              <a:t>KEY PURPOSE:</a:t>
            </a:r>
            <a:endParaRPr lang="en-US" sz="2200" b="1" dirty="0">
              <a:solidFill>
                <a:srgbClr val="002060"/>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9790" y="1627405"/>
            <a:ext cx="3072384" cy="2279577"/>
          </a:xfrm>
          <a:prstGeom prst="rect">
            <a:avLst/>
          </a:prstGeom>
          <a:noFill/>
          <a:ln>
            <a:noFill/>
          </a:ln>
        </p:spPr>
      </p:pic>
    </p:spTree>
    <p:extLst>
      <p:ext uri="{BB962C8B-B14F-4D97-AF65-F5344CB8AC3E}">
        <p14:creationId xmlns:p14="http://schemas.microsoft.com/office/powerpoint/2010/main" val="169118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9039</TotalTime>
  <Words>1886</Words>
  <Application>Microsoft Office PowerPoint</Application>
  <PresentationFormat>Widescreen</PresentationFormat>
  <Paragraphs>408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Wingdings</vt:lpstr>
      <vt:lpstr>Wingdings 2</vt:lpstr>
      <vt:lpstr>Frame</vt:lpstr>
      <vt:lpstr>Movement at the State Capital   Introducing the California Senate Select Committee on Children with Special Needs</vt:lpstr>
      <vt:lpstr>OVERVIEW  </vt:lpstr>
      <vt:lpstr>BACKGROUND  </vt:lpstr>
      <vt:lpstr>BACKGROUND  </vt:lpstr>
      <vt:lpstr>PowerPoint Presentation</vt:lpstr>
      <vt:lpstr>BACKGROUND  </vt:lpstr>
      <vt:lpstr>BACKGROUND  </vt:lpstr>
      <vt:lpstr>STRATEGY </vt:lpstr>
      <vt:lpstr>    STRATEGY</vt:lpstr>
      <vt:lpstr>STRATEGY   </vt:lpstr>
      <vt:lpstr>STRATEGY   </vt:lpstr>
      <vt:lpstr>STRATEGY   </vt:lpstr>
      <vt:lpstr>BREAK  </vt:lpstr>
      <vt:lpstr>RECAP </vt:lpstr>
      <vt:lpstr>RECAP Phase I  </vt:lpstr>
      <vt:lpstr>RECAP  Phase I </vt:lpstr>
      <vt:lpstr>RECAP  Phase I </vt:lpstr>
      <vt:lpstr>INVOLVEMENT </vt:lpstr>
      <vt:lpstr>  INVOLVEMENT </vt:lpstr>
      <vt:lpstr>INVOLVMENT </vt:lpstr>
      <vt:lpstr>BREAK  </vt:lpstr>
      <vt:lpstr>                 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at the State Capital   Introducing the Senate Select Committee on Children with Special Needs</dc:title>
  <dc:creator>Cristina Peña</dc:creator>
  <cp:lastModifiedBy>Pip Marks</cp:lastModifiedBy>
  <cp:revision>150</cp:revision>
  <cp:lastPrinted>2016-02-10T16:44:28Z</cp:lastPrinted>
  <dcterms:created xsi:type="dcterms:W3CDTF">2016-02-04T20:08:17Z</dcterms:created>
  <dcterms:modified xsi:type="dcterms:W3CDTF">2016-07-20T17:03:26Z</dcterms:modified>
</cp:coreProperties>
</file>