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handoutMasterIdLst>
    <p:handoutMasterId r:id="rId15"/>
  </p:handoutMasterIdLst>
  <p:sldIdLst>
    <p:sldId id="256" r:id="rId2"/>
    <p:sldId id="257" r:id="rId3"/>
    <p:sldId id="284" r:id="rId4"/>
    <p:sldId id="263" r:id="rId5"/>
    <p:sldId id="264" r:id="rId6"/>
    <p:sldId id="265" r:id="rId7"/>
    <p:sldId id="283" r:id="rId8"/>
    <p:sldId id="266" r:id="rId9"/>
    <p:sldId id="287" r:id="rId10"/>
    <p:sldId id="274" r:id="rId11"/>
    <p:sldId id="288" r:id="rId12"/>
    <p:sldId id="289"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18"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30EE4927-EF3B-4563-B231-640178058036}" type="datetimeFigureOut">
              <a:rPr lang="en-US" smtClean="0"/>
              <a:t>2/23/2017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40D9A14-7C44-4BF7-A773-B34307F42314}" type="slidenum">
              <a:rPr lang="en-US" smtClean="0"/>
              <a:t>‹#›</a:t>
            </a:fld>
            <a:endParaRPr lang="en-US"/>
          </a:p>
        </p:txBody>
      </p:sp>
    </p:spTree>
    <p:extLst>
      <p:ext uri="{BB962C8B-B14F-4D97-AF65-F5344CB8AC3E}">
        <p14:creationId xmlns:p14="http://schemas.microsoft.com/office/powerpoint/2010/main" val="1418101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DA2A812-2FBC-4CA2-9B3B-4742E5C8F702}" type="datetimeFigureOut">
              <a:rPr lang="en-US" smtClean="0"/>
              <a:t>2/23/2017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75A7389-ECC7-4797-800D-A55BF9EBB268}" type="slidenum">
              <a:rPr lang="en-US" smtClean="0"/>
              <a:t>‹#›</a:t>
            </a:fld>
            <a:endParaRPr lang="en-US"/>
          </a:p>
        </p:txBody>
      </p:sp>
    </p:spTree>
    <p:extLst>
      <p:ext uri="{BB962C8B-B14F-4D97-AF65-F5344CB8AC3E}">
        <p14:creationId xmlns:p14="http://schemas.microsoft.com/office/powerpoint/2010/main" val="4032905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5439743-8DE9-4A45-BB40-387A992434A9}" type="datetimeFigureOut">
              <a:rPr lang="en-US" smtClean="0"/>
              <a:t>2/23/2017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83DDC06-3159-425C-9B20-24340812788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439743-8DE9-4A45-BB40-387A992434A9}" type="datetimeFigureOut">
              <a:rPr lang="en-US" smtClean="0"/>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DDC06-3159-425C-9B20-24340812788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439743-8DE9-4A45-BB40-387A992434A9}" type="datetimeFigureOut">
              <a:rPr lang="en-US" smtClean="0"/>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DDC06-3159-425C-9B20-24340812788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5439743-8DE9-4A45-BB40-387A992434A9}" type="datetimeFigureOut">
              <a:rPr lang="en-US" smtClean="0"/>
              <a:t>2/23/2017</a:t>
            </a:fld>
            <a:endParaRPr lang="en-US"/>
          </a:p>
        </p:txBody>
      </p:sp>
      <p:sp>
        <p:nvSpPr>
          <p:cNvPr id="9" name="Slide Number Placeholder 8"/>
          <p:cNvSpPr>
            <a:spLocks noGrp="1"/>
          </p:cNvSpPr>
          <p:nvPr>
            <p:ph type="sldNum" sz="quarter" idx="15"/>
          </p:nvPr>
        </p:nvSpPr>
        <p:spPr/>
        <p:txBody>
          <a:bodyPr rtlCol="0"/>
          <a:lstStyle/>
          <a:p>
            <a:fld id="{E83DDC06-3159-425C-9B20-243408127885}"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5439743-8DE9-4A45-BB40-387A992434A9}" type="datetimeFigureOut">
              <a:rPr lang="en-US" smtClean="0"/>
              <a:t>2/23/2017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83DDC06-3159-425C-9B20-24340812788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5439743-8DE9-4A45-BB40-387A992434A9}" type="datetimeFigureOut">
              <a:rPr lang="en-US" smtClean="0"/>
              <a:t>2/23/2017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3DDC06-3159-425C-9B20-243408127885}"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5439743-8DE9-4A45-BB40-387A992434A9}" type="datetimeFigureOut">
              <a:rPr lang="en-US" smtClean="0"/>
              <a:t>2/23/2017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3DDC06-3159-425C-9B20-243408127885}"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5439743-8DE9-4A45-BB40-387A992434A9}" type="datetimeFigureOut">
              <a:rPr lang="en-US" smtClean="0"/>
              <a:t>2/23/2017</a:t>
            </a:fld>
            <a:endParaRPr lang="en-US"/>
          </a:p>
        </p:txBody>
      </p:sp>
      <p:sp>
        <p:nvSpPr>
          <p:cNvPr id="7" name="Slide Number Placeholder 6"/>
          <p:cNvSpPr>
            <a:spLocks noGrp="1"/>
          </p:cNvSpPr>
          <p:nvPr>
            <p:ph type="sldNum" sz="quarter" idx="11"/>
          </p:nvPr>
        </p:nvSpPr>
        <p:spPr/>
        <p:txBody>
          <a:bodyPr rtlCol="0"/>
          <a:lstStyle/>
          <a:p>
            <a:fld id="{E83DDC06-3159-425C-9B20-243408127885}"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439743-8DE9-4A45-BB40-387A992434A9}" type="datetimeFigureOut">
              <a:rPr lang="en-US" smtClean="0"/>
              <a:t>2/23/2017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3DDC06-3159-425C-9B20-24340812788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5439743-8DE9-4A45-BB40-387A992434A9}" type="datetimeFigureOut">
              <a:rPr lang="en-US" smtClean="0"/>
              <a:t>2/23/2017</a:t>
            </a:fld>
            <a:endParaRPr lang="en-US"/>
          </a:p>
        </p:txBody>
      </p:sp>
      <p:sp>
        <p:nvSpPr>
          <p:cNvPr id="22" name="Slide Number Placeholder 21"/>
          <p:cNvSpPr>
            <a:spLocks noGrp="1"/>
          </p:cNvSpPr>
          <p:nvPr>
            <p:ph type="sldNum" sz="quarter" idx="15"/>
          </p:nvPr>
        </p:nvSpPr>
        <p:spPr/>
        <p:txBody>
          <a:bodyPr rtlCol="0"/>
          <a:lstStyle/>
          <a:p>
            <a:fld id="{E83DDC06-3159-425C-9B20-243408127885}"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5439743-8DE9-4A45-BB40-387A992434A9}" type="datetimeFigureOut">
              <a:rPr lang="en-US" smtClean="0"/>
              <a:t>2/23/2017</a:t>
            </a:fld>
            <a:endParaRPr lang="en-US"/>
          </a:p>
        </p:txBody>
      </p:sp>
      <p:sp>
        <p:nvSpPr>
          <p:cNvPr id="18" name="Slide Number Placeholder 17"/>
          <p:cNvSpPr>
            <a:spLocks noGrp="1"/>
          </p:cNvSpPr>
          <p:nvPr>
            <p:ph type="sldNum" sz="quarter" idx="11"/>
          </p:nvPr>
        </p:nvSpPr>
        <p:spPr/>
        <p:txBody>
          <a:bodyPr rtlCol="0"/>
          <a:lstStyle/>
          <a:p>
            <a:fld id="{E83DDC06-3159-425C-9B20-243408127885}"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5439743-8DE9-4A45-BB40-387A992434A9}" type="datetimeFigureOut">
              <a:rPr lang="en-US" smtClean="0"/>
              <a:t>2/23/2017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83DDC06-3159-425C-9B20-24340812788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disabilityrightsca.org/pubs/CM3201.pdf" TargetMode="External"/><Relationship Id="rId7" Type="http://schemas.openxmlformats.org/officeDocument/2006/relationships/hyperlink" Target="http://www.disabilityrightsca.org/pubs/F10201.pdf" TargetMode="External"/><Relationship Id="rId2" Type="http://schemas.openxmlformats.org/officeDocument/2006/relationships/hyperlink" Target="http://www.disabilityrightsca.org/pubs/CM4001.pdf" TargetMode="External"/><Relationship Id="rId1" Type="http://schemas.openxmlformats.org/officeDocument/2006/relationships/slideLayout" Target="../slideLayouts/slideLayout2.xml"/><Relationship Id="rId6" Type="http://schemas.openxmlformats.org/officeDocument/2006/relationships/hyperlink" Target="http://www.disabilityrightsca.org/pubs/552601.pdf" TargetMode="External"/><Relationship Id="rId5" Type="http://schemas.openxmlformats.org/officeDocument/2006/relationships/hyperlink" Target="http://www.disabilityrightsca.org/pubs/555601.pdf" TargetMode="External"/><Relationship Id="rId4" Type="http://schemas.openxmlformats.org/officeDocument/2006/relationships/hyperlink" Target="http://www.disabilityrightsca.org/pubs/CM2401.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disabilityrightsca.org/pubs/553401.pdf" TargetMode="External"/><Relationship Id="rId2" Type="http://schemas.openxmlformats.org/officeDocument/2006/relationships/hyperlink" Target="http://www.disabilityrightsca.org/pubs/F07201.pdf" TargetMode="External"/><Relationship Id="rId1" Type="http://schemas.openxmlformats.org/officeDocument/2006/relationships/slideLayout" Target="../slideLayouts/slideLayout2.xml"/><Relationship Id="rId4" Type="http://schemas.openxmlformats.org/officeDocument/2006/relationships/hyperlink" Target="http://www.disabilityrightsca.org/pubs/CM5401.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Accessing Insurance for Mental Health </a:t>
            </a:r>
            <a:r>
              <a:rPr lang="en-US" dirty="0"/>
              <a:t>S</a:t>
            </a:r>
            <a:r>
              <a:rPr lang="en-US" dirty="0" smtClean="0"/>
              <a:t>ervices</a:t>
            </a:r>
            <a:br>
              <a:rPr lang="en-US" dirty="0" smtClean="0"/>
            </a:br>
            <a:endParaRPr lang="en-US" dirty="0"/>
          </a:p>
        </p:txBody>
      </p:sp>
      <p:sp>
        <p:nvSpPr>
          <p:cNvPr id="3" name="Subtitle 2"/>
          <p:cNvSpPr>
            <a:spLocks noGrp="1"/>
          </p:cNvSpPr>
          <p:nvPr>
            <p:ph type="subTitle" idx="1"/>
          </p:nvPr>
        </p:nvSpPr>
        <p:spPr/>
        <p:txBody>
          <a:bodyPr>
            <a:normAutofit/>
          </a:bodyPr>
          <a:lstStyle/>
          <a:p>
            <a:r>
              <a:rPr lang="en-US" dirty="0" smtClean="0"/>
              <a:t>Katie Hornberger, </a:t>
            </a:r>
          </a:p>
          <a:p>
            <a:r>
              <a:rPr lang="en-US" dirty="0" smtClean="0"/>
              <a:t>Director, Office of Clients’ Rights Advocacy</a:t>
            </a:r>
          </a:p>
          <a:p>
            <a:r>
              <a:rPr lang="en-US" dirty="0" smtClean="0"/>
              <a:t>Disability Rights California</a:t>
            </a:r>
          </a:p>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Coordination of Services</a:t>
            </a:r>
            <a:endParaRPr lang="en-US" dirty="0"/>
          </a:p>
        </p:txBody>
      </p:sp>
      <p:sp>
        <p:nvSpPr>
          <p:cNvPr id="5" name="Content Placeholder 4"/>
          <p:cNvSpPr>
            <a:spLocks noGrp="1"/>
          </p:cNvSpPr>
          <p:nvPr>
            <p:ph sz="quarter" idx="1"/>
          </p:nvPr>
        </p:nvSpPr>
        <p:spPr/>
        <p:txBody>
          <a:bodyPr/>
          <a:lstStyle/>
          <a:p>
            <a:r>
              <a:rPr lang="en-US" dirty="0" smtClean="0"/>
              <a:t>Regional Center </a:t>
            </a:r>
            <a:endParaRPr lang="en-US" dirty="0"/>
          </a:p>
          <a:p>
            <a:r>
              <a:rPr lang="en-US" dirty="0" smtClean="0"/>
              <a:t>Local Educational Agency</a:t>
            </a:r>
          </a:p>
          <a:p>
            <a:r>
              <a:rPr lang="en-US" dirty="0" smtClean="0"/>
              <a:t>Dual Coverage</a:t>
            </a:r>
          </a:p>
          <a:p>
            <a:r>
              <a:rPr lang="en-US" dirty="0" smtClean="0"/>
              <a:t>Gap Coverage</a:t>
            </a:r>
          </a:p>
          <a:p>
            <a:r>
              <a:rPr lang="en-US" dirty="0" smtClean="0"/>
              <a:t>Copays/Deductibles</a:t>
            </a:r>
            <a:endParaRPr lang="en-US" dirty="0"/>
          </a:p>
        </p:txBody>
      </p:sp>
    </p:spTree>
    <p:extLst>
      <p:ext uri="{BB962C8B-B14F-4D97-AF65-F5344CB8AC3E}">
        <p14:creationId xmlns:p14="http://schemas.microsoft.com/office/powerpoint/2010/main" val="331095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sz="quarter" idx="1"/>
          </p:nvPr>
        </p:nvSpPr>
        <p:spPr>
          <a:xfrm>
            <a:off x="439711" y="1397650"/>
            <a:ext cx="7467600" cy="5231749"/>
          </a:xfrm>
        </p:spPr>
        <p:txBody>
          <a:bodyPr>
            <a:normAutofit fontScale="62500" lnSpcReduction="20000"/>
          </a:bodyPr>
          <a:lstStyle/>
          <a:p>
            <a:r>
              <a:rPr lang="en-US" sz="3300" dirty="0" smtClean="0"/>
              <a:t>Tips </a:t>
            </a:r>
            <a:r>
              <a:rPr lang="en-US" sz="3300" dirty="0"/>
              <a:t>for Working with Your Insurance: Keep Asking, (Politely</a:t>
            </a:r>
            <a:r>
              <a:rPr lang="en-US" sz="3300" dirty="0" smtClean="0"/>
              <a:t>!) at </a:t>
            </a:r>
            <a:r>
              <a:rPr lang="en-US" sz="2900" dirty="0" smtClean="0">
                <a:hlinkClick r:id="rId2"/>
              </a:rPr>
              <a:t>http</a:t>
            </a:r>
            <a:r>
              <a:rPr lang="en-US" sz="2900" dirty="0">
                <a:hlinkClick r:id="rId2"/>
              </a:rPr>
              <a:t>://</a:t>
            </a:r>
            <a:r>
              <a:rPr lang="en-US" sz="2900" dirty="0" smtClean="0">
                <a:hlinkClick r:id="rId2"/>
              </a:rPr>
              <a:t>www.disabilityrightsca.org/pubs/CM4001.pdf</a:t>
            </a:r>
            <a:r>
              <a:rPr lang="en-US" sz="2900" dirty="0" smtClean="0"/>
              <a:t> </a:t>
            </a:r>
          </a:p>
          <a:p>
            <a:r>
              <a:rPr lang="en-US" sz="3300" dirty="0"/>
              <a:t>Ensure Your Health Insurance Provides Equal Coverage for Mental Health </a:t>
            </a:r>
            <a:r>
              <a:rPr lang="en-US" sz="3300" dirty="0" smtClean="0"/>
              <a:t>Benefits at </a:t>
            </a:r>
            <a:r>
              <a:rPr lang="en-US" sz="2900" dirty="0">
                <a:hlinkClick r:id="rId3"/>
              </a:rPr>
              <a:t>http://</a:t>
            </a:r>
            <a:r>
              <a:rPr lang="en-US" sz="2900" dirty="0" smtClean="0">
                <a:hlinkClick r:id="rId3"/>
              </a:rPr>
              <a:t>www.disabilityrightsca.org/pubs/CM3201.pdf</a:t>
            </a:r>
            <a:r>
              <a:rPr lang="en-US" sz="2900" dirty="0" smtClean="0"/>
              <a:t> </a:t>
            </a:r>
          </a:p>
          <a:p>
            <a:r>
              <a:rPr lang="en-US" sz="3300" dirty="0"/>
              <a:t>Mental Health Parity under California and Federal </a:t>
            </a:r>
            <a:r>
              <a:rPr lang="en-US" sz="3300" dirty="0" smtClean="0"/>
              <a:t>Laws at </a:t>
            </a:r>
            <a:r>
              <a:rPr lang="en-US" sz="2900" dirty="0" smtClean="0">
                <a:hlinkClick r:id="rId4"/>
              </a:rPr>
              <a:t>http</a:t>
            </a:r>
            <a:r>
              <a:rPr lang="en-US" sz="2900" dirty="0">
                <a:hlinkClick r:id="rId4"/>
              </a:rPr>
              <a:t>://</a:t>
            </a:r>
            <a:r>
              <a:rPr lang="en-US" sz="2900" dirty="0" smtClean="0">
                <a:hlinkClick r:id="rId4"/>
              </a:rPr>
              <a:t>www.disabilityrightsca.org/pubs/CM2401.pdf</a:t>
            </a:r>
            <a:r>
              <a:rPr lang="en-US" sz="2900" dirty="0" smtClean="0"/>
              <a:t> </a:t>
            </a:r>
            <a:endParaRPr lang="en-US" sz="2900" dirty="0"/>
          </a:p>
          <a:p>
            <a:r>
              <a:rPr lang="en-US" sz="3300" dirty="0" smtClean="0"/>
              <a:t>Timely </a:t>
            </a:r>
            <a:r>
              <a:rPr lang="en-US" sz="3300" dirty="0"/>
              <a:t>Access to Medical </a:t>
            </a:r>
            <a:r>
              <a:rPr lang="en-US" sz="3300" dirty="0" smtClean="0"/>
              <a:t>Care </a:t>
            </a:r>
            <a:r>
              <a:rPr lang="en-US" sz="3300" dirty="0"/>
              <a:t>at  </a:t>
            </a:r>
            <a:r>
              <a:rPr lang="en-US" sz="2900" u="sng" dirty="0">
                <a:hlinkClick r:id="rId5"/>
              </a:rPr>
              <a:t>http://www.disabilityrightsca.org/pubs/555601.pdf</a:t>
            </a:r>
            <a:endParaRPr lang="en-US" sz="2900" dirty="0"/>
          </a:p>
          <a:p>
            <a:r>
              <a:rPr lang="en-US" sz="3800" dirty="0" smtClean="0"/>
              <a:t>Extra </a:t>
            </a:r>
            <a:r>
              <a:rPr lang="en-US" sz="3800" dirty="0"/>
              <a:t>Services for Children and Youth Under The </a:t>
            </a:r>
            <a:r>
              <a:rPr lang="en-US" sz="3800" dirty="0" err="1"/>
              <a:t>Medi</a:t>
            </a:r>
            <a:r>
              <a:rPr lang="en-US" sz="3800" dirty="0"/>
              <a:t>-Cal EPSDT Program at </a:t>
            </a:r>
            <a:r>
              <a:rPr lang="en-US" sz="2900" u="sng" dirty="0">
                <a:hlinkClick r:id="rId6"/>
              </a:rPr>
              <a:t>http://</a:t>
            </a:r>
            <a:r>
              <a:rPr lang="en-US" sz="2900" u="sng" dirty="0" smtClean="0">
                <a:hlinkClick r:id="rId6"/>
              </a:rPr>
              <a:t>www.disabilityrightsca.org/pubs/552601.pdf</a:t>
            </a:r>
            <a:endParaRPr lang="en-US" sz="2900" dirty="0" smtClean="0"/>
          </a:p>
          <a:p>
            <a:r>
              <a:rPr lang="en-US" sz="3800" dirty="0" smtClean="0"/>
              <a:t>Payment </a:t>
            </a:r>
            <a:r>
              <a:rPr lang="en-US" sz="3800" dirty="0"/>
              <a:t>by the Regional Center for Insurance Copays, Coinsurance, and Deductibles at </a:t>
            </a:r>
            <a:r>
              <a:rPr lang="en-US" sz="2900" u="sng" dirty="0">
                <a:hlinkClick r:id="rId7"/>
              </a:rPr>
              <a:t>http://www.disabilityrightsca.org//pubs/F10201.pdf</a:t>
            </a:r>
            <a:endParaRPr lang="en-US" sz="2900" dirty="0"/>
          </a:p>
          <a:p>
            <a:endParaRPr lang="en-US" dirty="0"/>
          </a:p>
        </p:txBody>
      </p:sp>
    </p:spTree>
    <p:extLst>
      <p:ext uri="{BB962C8B-B14F-4D97-AF65-F5344CB8AC3E}">
        <p14:creationId xmlns:p14="http://schemas.microsoft.com/office/powerpoint/2010/main" val="892458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 Resources</a:t>
            </a:r>
            <a:endParaRPr lang="en-US" dirty="0"/>
          </a:p>
        </p:txBody>
      </p:sp>
      <p:sp>
        <p:nvSpPr>
          <p:cNvPr id="3" name="Content Placeholder 2"/>
          <p:cNvSpPr>
            <a:spLocks noGrp="1"/>
          </p:cNvSpPr>
          <p:nvPr>
            <p:ph sz="quarter" idx="1"/>
          </p:nvPr>
        </p:nvSpPr>
        <p:spPr/>
        <p:txBody>
          <a:bodyPr>
            <a:normAutofit lnSpcReduction="10000"/>
          </a:bodyPr>
          <a:lstStyle/>
          <a:p>
            <a:r>
              <a:rPr lang="en-US" dirty="0"/>
              <a:t>Private Insurance Appeals Including Independent Medical Review (IMR) for Health Plans under the Authority of the California Department of Managed Health Care (DMHC) or Department of Insurance (DI) at </a:t>
            </a:r>
            <a:r>
              <a:rPr lang="en-US" sz="2000" u="sng" dirty="0">
                <a:hlinkClick r:id="rId2"/>
              </a:rPr>
              <a:t>http://www.disabilityrightsca.org//pubs/F07201.pdf</a:t>
            </a:r>
            <a:endParaRPr lang="en-US" sz="2000" u="sng" dirty="0"/>
          </a:p>
          <a:p>
            <a:r>
              <a:rPr lang="en-US" sz="2800" dirty="0" err="1"/>
              <a:t>Medi</a:t>
            </a:r>
            <a:r>
              <a:rPr lang="en-US" sz="2800" dirty="0"/>
              <a:t>-Cal Managed Care: An Independent Medical Review (IMR) Can Change a Plan’s No to Yes at  </a:t>
            </a:r>
            <a:r>
              <a:rPr lang="en-US" sz="2000" u="sng" dirty="0">
                <a:hlinkClick r:id="rId3"/>
              </a:rPr>
              <a:t>http://www.disabilityrightsca.org/pubs/553401.pdf</a:t>
            </a:r>
            <a:r>
              <a:rPr lang="en-US" sz="2000" dirty="0"/>
              <a:t> </a:t>
            </a:r>
          </a:p>
          <a:p>
            <a:r>
              <a:rPr lang="en-US" sz="2800"/>
              <a:t>The California Mental Health Parity Act Toolkit at </a:t>
            </a:r>
            <a:r>
              <a:rPr lang="en-US" sz="2000">
                <a:hlinkClick r:id="rId4"/>
              </a:rPr>
              <a:t>http://www.disabilityrightsca.org/pubs/CM5401.pdf</a:t>
            </a:r>
            <a:r>
              <a:rPr lang="en-US" sz="2000"/>
              <a:t> </a:t>
            </a:r>
          </a:p>
          <a:p>
            <a:endParaRPr lang="en-US"/>
          </a:p>
        </p:txBody>
      </p:sp>
    </p:spTree>
    <p:extLst>
      <p:ext uri="{BB962C8B-B14F-4D97-AF65-F5344CB8AC3E}">
        <p14:creationId xmlns:p14="http://schemas.microsoft.com/office/powerpoint/2010/main" val="2644082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 We Are Covering</a:t>
            </a:r>
            <a:endParaRPr lang="en-US" dirty="0"/>
          </a:p>
        </p:txBody>
      </p:sp>
      <p:sp>
        <p:nvSpPr>
          <p:cNvPr id="3" name="Content Placeholder 2"/>
          <p:cNvSpPr>
            <a:spLocks noGrp="1"/>
          </p:cNvSpPr>
          <p:nvPr>
            <p:ph sz="quarter" idx="1"/>
          </p:nvPr>
        </p:nvSpPr>
        <p:spPr/>
        <p:txBody>
          <a:bodyPr>
            <a:normAutofit/>
          </a:bodyPr>
          <a:lstStyle/>
          <a:p>
            <a:r>
              <a:rPr lang="en-US" dirty="0" smtClean="0"/>
              <a:t>Insurance Coverage for Mental Health Services</a:t>
            </a:r>
          </a:p>
          <a:p>
            <a:r>
              <a:rPr lang="en-US" dirty="0" smtClean="0"/>
              <a:t>How to Request a Service</a:t>
            </a:r>
          </a:p>
          <a:p>
            <a:r>
              <a:rPr lang="en-US" dirty="0" smtClean="0"/>
              <a:t>Denials of </a:t>
            </a:r>
            <a:r>
              <a:rPr lang="en-US" dirty="0"/>
              <a:t>S</a:t>
            </a:r>
            <a:r>
              <a:rPr lang="en-US" dirty="0" smtClean="0"/>
              <a:t>ervice</a:t>
            </a:r>
          </a:p>
          <a:p>
            <a:r>
              <a:rPr lang="en-US" dirty="0" smtClean="0"/>
              <a:t>Intersection of Regional Center and Insurance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Insurance</a:t>
            </a:r>
            <a:endParaRPr lang="en-US" dirty="0"/>
          </a:p>
        </p:txBody>
      </p:sp>
      <p:sp>
        <p:nvSpPr>
          <p:cNvPr id="3" name="Content Placeholder 2"/>
          <p:cNvSpPr>
            <a:spLocks noGrp="1"/>
          </p:cNvSpPr>
          <p:nvPr>
            <p:ph sz="quarter" idx="1"/>
          </p:nvPr>
        </p:nvSpPr>
        <p:spPr/>
        <p:txBody>
          <a:bodyPr/>
          <a:lstStyle/>
          <a:p>
            <a:r>
              <a:rPr lang="en-US" dirty="0" smtClean="0"/>
              <a:t>Private Insurance</a:t>
            </a:r>
          </a:p>
          <a:p>
            <a:pPr lvl="1"/>
            <a:r>
              <a:rPr lang="en-US" dirty="0" smtClean="0"/>
              <a:t>HMOs, PPOs, </a:t>
            </a:r>
            <a:r>
              <a:rPr lang="en-US" dirty="0" err="1" smtClean="0"/>
              <a:t>etc</a:t>
            </a:r>
            <a:endParaRPr lang="en-US" dirty="0" smtClean="0"/>
          </a:p>
          <a:p>
            <a:r>
              <a:rPr lang="en-US" dirty="0" smtClean="0"/>
              <a:t>Self Funded Plans</a:t>
            </a:r>
          </a:p>
          <a:p>
            <a:r>
              <a:rPr lang="en-US" dirty="0" smtClean="0"/>
              <a:t>Public Insurance</a:t>
            </a:r>
          </a:p>
          <a:p>
            <a:pPr lvl="1"/>
            <a:r>
              <a:rPr lang="en-US" dirty="0" err="1" smtClean="0"/>
              <a:t>Medi</a:t>
            </a:r>
            <a:r>
              <a:rPr lang="en-US" dirty="0" smtClean="0"/>
              <a:t>-Cal</a:t>
            </a:r>
          </a:p>
          <a:p>
            <a:pPr lvl="1"/>
            <a:r>
              <a:rPr lang="en-US" dirty="0" err="1" smtClean="0"/>
              <a:t>Medi</a:t>
            </a:r>
            <a:r>
              <a:rPr lang="en-US" dirty="0" smtClean="0"/>
              <a:t>-Care</a:t>
            </a:r>
            <a:endParaRPr lang="en-US" dirty="0"/>
          </a:p>
        </p:txBody>
      </p:sp>
    </p:spTree>
    <p:extLst>
      <p:ext uri="{BB962C8B-B14F-4D97-AF65-F5344CB8AC3E}">
        <p14:creationId xmlns:p14="http://schemas.microsoft.com/office/powerpoint/2010/main" val="297326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Who Governs Insurance Companies</a:t>
            </a:r>
            <a:endParaRPr lang="en-US" dirty="0"/>
          </a:p>
        </p:txBody>
      </p:sp>
      <p:sp>
        <p:nvSpPr>
          <p:cNvPr id="3" name="Content Placeholder 2"/>
          <p:cNvSpPr>
            <a:spLocks noGrp="1"/>
          </p:cNvSpPr>
          <p:nvPr>
            <p:ph sz="quarter" idx="1"/>
          </p:nvPr>
        </p:nvSpPr>
        <p:spPr/>
        <p:txBody>
          <a:bodyPr>
            <a:normAutofit/>
          </a:bodyPr>
          <a:lstStyle/>
          <a:p>
            <a:r>
              <a:rPr lang="en-US" dirty="0" smtClean="0">
                <a:cs typeface="Arial" pitchFamily="34" charset="0"/>
              </a:rPr>
              <a:t>All health plans that provide hospital, medical or surgical treatment and that are under the jurisdiction of the Department of Managed Health Care (DMHC) or the Department of Insurance (CDI) are covered except:</a:t>
            </a:r>
          </a:p>
          <a:p>
            <a:pPr lvl="2"/>
            <a:r>
              <a:rPr lang="en-US" dirty="0" smtClean="0">
                <a:cs typeface="Arial" pitchFamily="34" charset="0"/>
              </a:rPr>
              <a:t>Self-funded plans that may be administered by a health plan.</a:t>
            </a:r>
          </a:p>
          <a:p>
            <a:pPr lvl="2"/>
            <a:r>
              <a:rPr lang="en-US" dirty="0" smtClean="0">
                <a:cs typeface="Arial" pitchFamily="34" charset="0"/>
              </a:rPr>
              <a:t>Medi-Cal.*</a:t>
            </a:r>
          </a:p>
          <a:p>
            <a:pPr lvl="2"/>
            <a:r>
              <a:rPr lang="en-US" dirty="0" smtClean="0">
                <a:cs typeface="Arial" pitchFamily="34" charset="0"/>
              </a:rPr>
              <a:t>Federal government employee plans (i.e., </a:t>
            </a:r>
            <a:r>
              <a:rPr lang="en-US" dirty="0" err="1" smtClean="0">
                <a:cs typeface="Arial" pitchFamily="34" charset="0"/>
              </a:rPr>
              <a:t>TriCare</a:t>
            </a:r>
            <a:r>
              <a:rPr lang="en-US" dirty="0" smtClean="0">
                <a:cs typeface="Arial" pitchFamily="34" charset="0"/>
              </a:rPr>
              <a:t>).</a:t>
            </a:r>
          </a:p>
          <a:p>
            <a:pPr lvl="2"/>
            <a:r>
              <a:rPr lang="en-US" dirty="0" smtClean="0">
                <a:cs typeface="Arial" pitchFamily="34" charset="0"/>
              </a:rPr>
              <a:t>Out-of-state plans depending on the state.</a:t>
            </a:r>
          </a:p>
          <a:p>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Requesting Services</a:t>
            </a:r>
            <a:endParaRPr lang="en-US" dirty="0"/>
          </a:p>
        </p:txBody>
      </p:sp>
      <p:sp>
        <p:nvSpPr>
          <p:cNvPr id="3" name="Content Placeholder 2"/>
          <p:cNvSpPr>
            <a:spLocks noGrp="1"/>
          </p:cNvSpPr>
          <p:nvPr>
            <p:ph sz="quarter" idx="1"/>
          </p:nvPr>
        </p:nvSpPr>
        <p:spPr/>
        <p:txBody>
          <a:bodyPr>
            <a:normAutofit/>
          </a:bodyPr>
          <a:lstStyle/>
          <a:p>
            <a:r>
              <a:rPr lang="en-US" dirty="0" smtClean="0"/>
              <a:t>The service is requested from a qualified provider.</a:t>
            </a:r>
          </a:p>
          <a:p>
            <a:r>
              <a:rPr lang="en-US" dirty="0" smtClean="0"/>
              <a:t>From the time of funding request by a provider, the health plan has five days to determine if funding will be provided or to request additional information needed to make a decision.</a:t>
            </a:r>
          </a:p>
          <a:p>
            <a:r>
              <a:rPr lang="en-US" dirty="0" smtClean="0"/>
              <a:t>Once a decision to fund has been made, an appointment must be offered that is within 10 business days for a non-physician mental health worker or 15 business days for Occupational therapist (OT), Speech Therapist (ST), or psychiatrist.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Appeals and Complaints</a:t>
            </a:r>
            <a:endParaRPr lang="en-US" dirty="0"/>
          </a:p>
        </p:txBody>
      </p:sp>
      <p:sp>
        <p:nvSpPr>
          <p:cNvPr id="3" name="Content Placeholder 2"/>
          <p:cNvSpPr>
            <a:spLocks noGrp="1"/>
          </p:cNvSpPr>
          <p:nvPr>
            <p:ph sz="quarter" idx="1"/>
          </p:nvPr>
        </p:nvSpPr>
        <p:spPr/>
        <p:txBody>
          <a:bodyPr>
            <a:normAutofit/>
          </a:bodyPr>
          <a:lstStyle/>
          <a:p>
            <a:r>
              <a:rPr lang="en-US" dirty="0" smtClean="0"/>
              <a:t>Internal plan grievances must be resolved within 30 days.</a:t>
            </a:r>
          </a:p>
          <a:p>
            <a:r>
              <a:rPr lang="en-US" dirty="0" smtClean="0"/>
              <a:t>DMHC and CDI handle complaints if the health plan states the reason for denial is the lack of coverage for a benefit.</a:t>
            </a:r>
          </a:p>
          <a:p>
            <a:r>
              <a:rPr lang="en-US" dirty="0" smtClean="0"/>
              <a:t>If the reason for denial is lack of medical necessity, an independent medical review can be requested from CDI or DMHC which will be resolved in 30 days.</a:t>
            </a:r>
          </a:p>
          <a:p>
            <a:r>
              <a:rPr lang="en-US" dirty="0" smtClean="0"/>
              <a:t>For urgent needs that threaten health, all of the processes can be expedited.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Medi</a:t>
            </a:r>
            <a:r>
              <a:rPr lang="en-US" dirty="0" smtClean="0"/>
              <a:t>-Cal Managed Care</a:t>
            </a:r>
            <a:endParaRPr lang="en-US" dirty="0"/>
          </a:p>
        </p:txBody>
      </p:sp>
      <p:sp>
        <p:nvSpPr>
          <p:cNvPr id="3" name="Content Placeholder 2"/>
          <p:cNvSpPr>
            <a:spLocks noGrp="1"/>
          </p:cNvSpPr>
          <p:nvPr>
            <p:ph sz="quarter" idx="1"/>
          </p:nvPr>
        </p:nvSpPr>
        <p:spPr/>
        <p:txBody>
          <a:bodyPr/>
          <a:lstStyle/>
          <a:p>
            <a:r>
              <a:rPr lang="en-US" dirty="0" smtClean="0"/>
              <a:t>Grievance</a:t>
            </a:r>
          </a:p>
          <a:p>
            <a:r>
              <a:rPr lang="en-US" dirty="0" smtClean="0"/>
              <a:t>IMR</a:t>
            </a:r>
          </a:p>
          <a:p>
            <a:r>
              <a:rPr lang="en-US" dirty="0" smtClean="0"/>
              <a:t>Hearing</a:t>
            </a:r>
            <a:endParaRPr lang="en-US" dirty="0"/>
          </a:p>
        </p:txBody>
      </p:sp>
    </p:spTree>
    <p:extLst>
      <p:ext uri="{BB962C8B-B14F-4D97-AF65-F5344CB8AC3E}">
        <p14:creationId xmlns:p14="http://schemas.microsoft.com/office/powerpoint/2010/main" val="1287983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Medical Necessity</a:t>
            </a:r>
            <a:br>
              <a:rPr lang="en-US" dirty="0" smtClean="0"/>
            </a:br>
            <a:endParaRPr lang="en-US" dirty="0"/>
          </a:p>
        </p:txBody>
      </p:sp>
      <p:sp>
        <p:nvSpPr>
          <p:cNvPr id="3" name="Content Placeholder 2"/>
          <p:cNvSpPr>
            <a:spLocks noGrp="1"/>
          </p:cNvSpPr>
          <p:nvPr>
            <p:ph sz="quarter" idx="1"/>
          </p:nvPr>
        </p:nvSpPr>
        <p:spPr/>
        <p:txBody>
          <a:bodyPr>
            <a:normAutofit lnSpcReduction="10000"/>
          </a:bodyPr>
          <a:lstStyle/>
          <a:p>
            <a:r>
              <a:rPr lang="en-US" dirty="0"/>
              <a:t>I</a:t>
            </a:r>
            <a:r>
              <a:rPr lang="en-US" dirty="0" smtClean="0"/>
              <a:t>n </a:t>
            </a:r>
            <a:r>
              <a:rPr lang="en-US" dirty="0"/>
              <a:t>accordance with the generally accepted standards of medical practice;</a:t>
            </a:r>
          </a:p>
          <a:p>
            <a:r>
              <a:rPr lang="en-US" dirty="0"/>
              <a:t>C</a:t>
            </a:r>
            <a:r>
              <a:rPr lang="en-US" dirty="0" smtClean="0"/>
              <a:t>linically </a:t>
            </a:r>
            <a:r>
              <a:rPr lang="en-US" dirty="0"/>
              <a:t>appropriate, in terms of type, frequency, extent, site and duration, and considered effective for the patient's illness, injury or disease; and</a:t>
            </a:r>
          </a:p>
          <a:p>
            <a:r>
              <a:rPr lang="en-US" dirty="0"/>
              <a:t>N</a:t>
            </a:r>
            <a:r>
              <a:rPr lang="en-US" dirty="0" smtClean="0"/>
              <a:t>ot </a:t>
            </a:r>
            <a:r>
              <a:rPr lang="en-US" dirty="0"/>
              <a:t>primarily for the convenience of the patient or Physician, or other Physician, and not more costly than an alternative service or sequence of services at least as likely to produce equivalent therapeutic or diagnostic results as to the diagnosis or treatment of that patient's illness, injury or disease.</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adequacy</a:t>
            </a:r>
            <a:endParaRPr lang="en-US" dirty="0"/>
          </a:p>
        </p:txBody>
      </p:sp>
      <p:sp>
        <p:nvSpPr>
          <p:cNvPr id="3" name="Content Placeholder 2"/>
          <p:cNvSpPr>
            <a:spLocks noGrp="1"/>
          </p:cNvSpPr>
          <p:nvPr>
            <p:ph sz="quarter" idx="1"/>
          </p:nvPr>
        </p:nvSpPr>
        <p:spPr/>
        <p:txBody>
          <a:bodyPr/>
          <a:lstStyle/>
          <a:p>
            <a:r>
              <a:rPr lang="en-US" dirty="0"/>
              <a:t>A</a:t>
            </a:r>
            <a:r>
              <a:rPr lang="en-US" dirty="0" smtClean="0"/>
              <a:t>bility </a:t>
            </a:r>
            <a:r>
              <a:rPr lang="en-US" dirty="0"/>
              <a:t>of a health plan to provide enrollees with timely access to a sufficient number of </a:t>
            </a:r>
            <a:r>
              <a:rPr lang="en-US" dirty="0" smtClean="0"/>
              <a:t>in-network</a:t>
            </a:r>
            <a:r>
              <a:rPr lang="en-US" b="1" dirty="0" smtClean="0"/>
              <a:t> </a:t>
            </a:r>
            <a:r>
              <a:rPr lang="en-US" dirty="0" smtClean="0"/>
              <a:t>providers</a:t>
            </a:r>
            <a:r>
              <a:rPr lang="en-US" dirty="0"/>
              <a:t>, including primary care and specialty physicians, as well as other health care services included in the benefit contract.</a:t>
            </a:r>
          </a:p>
        </p:txBody>
      </p:sp>
    </p:spTree>
    <p:extLst>
      <p:ext uri="{BB962C8B-B14F-4D97-AF65-F5344CB8AC3E}">
        <p14:creationId xmlns:p14="http://schemas.microsoft.com/office/powerpoint/2010/main" val="33418245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6970</TotalTime>
  <Words>621</Words>
  <Application>Microsoft Office PowerPoint</Application>
  <PresentationFormat>On-screen Show (4:3)</PresentationFormat>
  <Paragraphs>58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Schoolbook</vt:lpstr>
      <vt:lpstr>Wingdings</vt:lpstr>
      <vt:lpstr>Wingdings 2</vt:lpstr>
      <vt:lpstr>Oriel</vt:lpstr>
      <vt:lpstr>Accessing Insurance for Mental Health Services </vt:lpstr>
      <vt:lpstr>Today We Are Covering</vt:lpstr>
      <vt:lpstr>Types of Insurance</vt:lpstr>
      <vt:lpstr>Who Governs Insurance Companies</vt:lpstr>
      <vt:lpstr>Requesting Services</vt:lpstr>
      <vt:lpstr>Appeals and Complaints</vt:lpstr>
      <vt:lpstr>Medi-Cal Managed Care</vt:lpstr>
      <vt:lpstr>Medical Necessity </vt:lpstr>
      <vt:lpstr>Network adequacy</vt:lpstr>
      <vt:lpstr>Coordination of Services</vt:lpstr>
      <vt:lpstr>Resources</vt:lpstr>
      <vt:lpstr>Appeal 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 946 in a Nutshell</dc:title>
  <dc:creator>Amy Westling</dc:creator>
  <cp:lastModifiedBy>Pip Marks</cp:lastModifiedBy>
  <cp:revision>33</cp:revision>
  <cp:lastPrinted>2017-02-23T16:39:21Z</cp:lastPrinted>
  <dcterms:created xsi:type="dcterms:W3CDTF">2013-09-26T14:11:19Z</dcterms:created>
  <dcterms:modified xsi:type="dcterms:W3CDTF">2017-02-23T16:40:09Z</dcterms:modified>
</cp:coreProperties>
</file>