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9" r:id="rId4"/>
    <p:sldId id="271" r:id="rId5"/>
    <p:sldId id="273" r:id="rId6"/>
    <p:sldId id="272" r:id="rId7"/>
    <p:sldId id="274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7B"/>
    <a:srgbClr val="009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5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81480-985F-4FC1-A451-BCEF7FA48EE5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8CA68-BC8B-493D-BFD9-17B2737F2B7A}">
      <dgm:prSet phldrT="[Text]" custT="1"/>
      <dgm:spPr>
        <a:solidFill>
          <a:srgbClr val="E7417B"/>
        </a:solidFill>
      </dgm:spPr>
      <dgm:t>
        <a:bodyPr/>
        <a:lstStyle/>
        <a:p>
          <a:r>
            <a:rPr lang="en-US" sz="1600" b="1" dirty="0" smtClean="0"/>
            <a:t>Continuity of Care</a:t>
          </a:r>
          <a:endParaRPr lang="en-US" sz="1600" b="1" dirty="0"/>
        </a:p>
      </dgm:t>
    </dgm:pt>
    <dgm:pt modelId="{8DA5A362-1D83-43F1-91A4-68662E0197AC}" type="parTrans" cxnId="{704DE3B0-89B8-4EB0-8C9E-13AD5857740F}">
      <dgm:prSet/>
      <dgm:spPr/>
      <dgm:t>
        <a:bodyPr/>
        <a:lstStyle/>
        <a:p>
          <a:endParaRPr lang="en-US"/>
        </a:p>
      </dgm:t>
    </dgm:pt>
    <dgm:pt modelId="{4CD11A62-39E0-473C-87D8-3F1D8BA0C7AD}" type="sibTrans" cxnId="{704DE3B0-89B8-4EB0-8C9E-13AD5857740F}">
      <dgm:prSet/>
      <dgm:spPr/>
      <dgm:t>
        <a:bodyPr/>
        <a:lstStyle/>
        <a:p>
          <a:endParaRPr lang="en-US"/>
        </a:p>
      </dgm:t>
    </dgm:pt>
    <dgm:pt modelId="{9F9F8434-7535-4AFF-AA0B-3E4C2467FD69}">
      <dgm:prSet phldrT="[Text]" custT="1"/>
      <dgm:spPr>
        <a:solidFill>
          <a:srgbClr val="E7417B"/>
        </a:solidFill>
      </dgm:spPr>
      <dgm:t>
        <a:bodyPr/>
        <a:lstStyle/>
        <a:p>
          <a:endParaRPr lang="en-US" sz="1400" b="1" dirty="0" smtClean="0"/>
        </a:p>
      </dgm:t>
    </dgm:pt>
    <dgm:pt modelId="{E14D0B32-BCBC-4DB1-94ED-9EDB1161C0BD}" type="parTrans" cxnId="{618A569C-E585-4C30-B055-5FFD3D4B3835}">
      <dgm:prSet/>
      <dgm:spPr/>
      <dgm:t>
        <a:bodyPr/>
        <a:lstStyle/>
        <a:p>
          <a:endParaRPr lang="en-US"/>
        </a:p>
      </dgm:t>
    </dgm:pt>
    <dgm:pt modelId="{383F0FA6-3960-4F3A-8E7F-8A67F3FC1531}" type="sibTrans" cxnId="{618A569C-E585-4C30-B055-5FFD3D4B3835}">
      <dgm:prSet/>
      <dgm:spPr/>
      <dgm:t>
        <a:bodyPr/>
        <a:lstStyle/>
        <a:p>
          <a:endParaRPr lang="en-US"/>
        </a:p>
      </dgm:t>
    </dgm:pt>
    <dgm:pt modelId="{D9C8B9CB-DA2D-4937-AE77-C5C64524483A}">
      <dgm:prSet phldrT="[Text]" custT="1"/>
      <dgm:spPr>
        <a:solidFill>
          <a:srgbClr val="E7417B"/>
        </a:solidFill>
      </dgm:spPr>
      <dgm:t>
        <a:bodyPr/>
        <a:lstStyle/>
        <a:p>
          <a:r>
            <a:rPr lang="en-US" sz="1600" b="1" dirty="0" smtClean="0"/>
            <a:t>Care the Doctor Ordered</a:t>
          </a:r>
          <a:endParaRPr lang="en-US" sz="1600" b="1" dirty="0"/>
        </a:p>
      </dgm:t>
    </dgm:pt>
    <dgm:pt modelId="{19C07463-5B19-4F25-B373-0DE5FCF5E8B7}" type="parTrans" cxnId="{A104B60B-B512-4C07-857D-F30867EF86FB}">
      <dgm:prSet/>
      <dgm:spPr/>
      <dgm:t>
        <a:bodyPr/>
        <a:lstStyle/>
        <a:p>
          <a:endParaRPr lang="en-US"/>
        </a:p>
      </dgm:t>
    </dgm:pt>
    <dgm:pt modelId="{CCB92C51-2F07-4A23-87D5-D20285B93B26}" type="sibTrans" cxnId="{A104B60B-B512-4C07-857D-F30867EF86FB}">
      <dgm:prSet/>
      <dgm:spPr/>
      <dgm:t>
        <a:bodyPr/>
        <a:lstStyle/>
        <a:p>
          <a:endParaRPr lang="en-US"/>
        </a:p>
      </dgm:t>
    </dgm:pt>
    <dgm:pt modelId="{DD78727E-360C-494B-B7D4-11E0EEC2084A}">
      <dgm:prSet phldrT="[Text]" custT="1"/>
      <dgm:spPr>
        <a:solidFill>
          <a:srgbClr val="E7417B"/>
        </a:solidFill>
      </dgm:spPr>
      <dgm:t>
        <a:bodyPr/>
        <a:lstStyle/>
        <a:p>
          <a:r>
            <a:rPr lang="en-US" sz="1600" b="1" dirty="0" smtClean="0"/>
            <a:t>One Point of Contact</a:t>
          </a:r>
          <a:endParaRPr lang="en-US" sz="1600" b="1" dirty="0"/>
        </a:p>
      </dgm:t>
    </dgm:pt>
    <dgm:pt modelId="{5B7B98A8-35A8-49CC-BF01-757E8B91CAEC}" type="parTrans" cxnId="{E2308462-2094-4179-8C38-1DF35594A24A}">
      <dgm:prSet/>
      <dgm:spPr/>
      <dgm:t>
        <a:bodyPr/>
        <a:lstStyle/>
        <a:p>
          <a:endParaRPr lang="en-US"/>
        </a:p>
      </dgm:t>
    </dgm:pt>
    <dgm:pt modelId="{C8648CB4-903D-41E0-A876-FF867BC5D883}" type="sibTrans" cxnId="{E2308462-2094-4179-8C38-1DF35594A24A}">
      <dgm:prSet/>
      <dgm:spPr/>
      <dgm:t>
        <a:bodyPr/>
        <a:lstStyle/>
        <a:p>
          <a:endParaRPr lang="en-US"/>
        </a:p>
      </dgm:t>
    </dgm:pt>
    <dgm:pt modelId="{D2FCEE70-8ECC-4B7B-95A0-16FA4DAE3F3E}" type="pres">
      <dgm:prSet presAssocID="{73681480-985F-4FC1-A451-BCEF7FA48EE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A1131-1C0C-44F6-B109-BF199FA5E83D}" type="pres">
      <dgm:prSet presAssocID="{73681480-985F-4FC1-A451-BCEF7FA48EE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22C3-D9CA-449D-9BA7-8383E0BFAF78}" type="pres">
      <dgm:prSet presAssocID="{73681480-985F-4FC1-A451-BCEF7FA48EE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0112D-7DD7-4374-99D9-FCF724EA624D}" type="pres">
      <dgm:prSet presAssocID="{73681480-985F-4FC1-A451-BCEF7FA48EE5}" presName="triangle3" presStyleLbl="node1" presStyleIdx="2" presStyleCnt="4" custScaleX="9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BA2AD-DA60-4B80-BD65-19D2015229E1}" type="pres">
      <dgm:prSet presAssocID="{73681480-985F-4FC1-A451-BCEF7FA48EE5}" presName="triangle4" presStyleLbl="node1" presStyleIdx="3" presStyleCnt="4" custLinFactNeighborX="-375" custLinFactNeighborY="1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A569C-E585-4C30-B055-5FFD3D4B3835}" srcId="{73681480-985F-4FC1-A451-BCEF7FA48EE5}" destId="{9F9F8434-7535-4AFF-AA0B-3E4C2467FD69}" srcOrd="1" destOrd="0" parTransId="{E14D0B32-BCBC-4DB1-94ED-9EDB1161C0BD}" sibTransId="{383F0FA6-3960-4F3A-8E7F-8A67F3FC1531}"/>
    <dgm:cxn modelId="{EFA8F4E5-816D-4364-AA2F-D61DD0E7F130}" type="presOf" srcId="{D9C8B9CB-DA2D-4937-AE77-C5C64524483A}" destId="{8470112D-7DD7-4374-99D9-FCF724EA624D}" srcOrd="0" destOrd="0" presId="urn:microsoft.com/office/officeart/2005/8/layout/pyramid4"/>
    <dgm:cxn modelId="{A104B60B-B512-4C07-857D-F30867EF86FB}" srcId="{73681480-985F-4FC1-A451-BCEF7FA48EE5}" destId="{D9C8B9CB-DA2D-4937-AE77-C5C64524483A}" srcOrd="2" destOrd="0" parTransId="{19C07463-5B19-4F25-B373-0DE5FCF5E8B7}" sibTransId="{CCB92C51-2F07-4A23-87D5-D20285B93B26}"/>
    <dgm:cxn modelId="{422BF596-90C6-4D21-A728-F314ABE27CE8}" type="presOf" srcId="{B318CA68-BC8B-493D-BFD9-17B2737F2B7A}" destId="{007A1131-1C0C-44F6-B109-BF199FA5E83D}" srcOrd="0" destOrd="0" presId="urn:microsoft.com/office/officeart/2005/8/layout/pyramid4"/>
    <dgm:cxn modelId="{AFA26895-6AE9-4807-A0D1-DF9CA878BCCF}" type="presOf" srcId="{73681480-985F-4FC1-A451-BCEF7FA48EE5}" destId="{D2FCEE70-8ECC-4B7B-95A0-16FA4DAE3F3E}" srcOrd="0" destOrd="0" presId="urn:microsoft.com/office/officeart/2005/8/layout/pyramid4"/>
    <dgm:cxn modelId="{704DE3B0-89B8-4EB0-8C9E-13AD5857740F}" srcId="{73681480-985F-4FC1-A451-BCEF7FA48EE5}" destId="{B318CA68-BC8B-493D-BFD9-17B2737F2B7A}" srcOrd="0" destOrd="0" parTransId="{8DA5A362-1D83-43F1-91A4-68662E0197AC}" sibTransId="{4CD11A62-39E0-473C-87D8-3F1D8BA0C7AD}"/>
    <dgm:cxn modelId="{E2308462-2094-4179-8C38-1DF35594A24A}" srcId="{73681480-985F-4FC1-A451-BCEF7FA48EE5}" destId="{DD78727E-360C-494B-B7D4-11E0EEC2084A}" srcOrd="3" destOrd="0" parTransId="{5B7B98A8-35A8-49CC-BF01-757E8B91CAEC}" sibTransId="{C8648CB4-903D-41E0-A876-FF867BC5D883}"/>
    <dgm:cxn modelId="{6DC2FB32-3700-44AD-A8E3-DC61701B8722}" type="presOf" srcId="{9F9F8434-7535-4AFF-AA0B-3E4C2467FD69}" destId="{AD4222C3-D9CA-449D-9BA7-8383E0BFAF78}" srcOrd="0" destOrd="0" presId="urn:microsoft.com/office/officeart/2005/8/layout/pyramid4"/>
    <dgm:cxn modelId="{0C39081B-A50C-4A20-B13E-2BBE28846C9D}" type="presOf" srcId="{DD78727E-360C-494B-B7D4-11E0EEC2084A}" destId="{253BA2AD-DA60-4B80-BD65-19D2015229E1}" srcOrd="0" destOrd="0" presId="urn:microsoft.com/office/officeart/2005/8/layout/pyramid4"/>
    <dgm:cxn modelId="{81FA834A-C844-43BC-BAF9-F4E8111A8049}" type="presParOf" srcId="{D2FCEE70-8ECC-4B7B-95A0-16FA4DAE3F3E}" destId="{007A1131-1C0C-44F6-B109-BF199FA5E83D}" srcOrd="0" destOrd="0" presId="urn:microsoft.com/office/officeart/2005/8/layout/pyramid4"/>
    <dgm:cxn modelId="{435639AC-BAC0-4BC9-BC76-B6C4D860EC97}" type="presParOf" srcId="{D2FCEE70-8ECC-4B7B-95A0-16FA4DAE3F3E}" destId="{AD4222C3-D9CA-449D-9BA7-8383E0BFAF78}" srcOrd="1" destOrd="0" presId="urn:microsoft.com/office/officeart/2005/8/layout/pyramid4"/>
    <dgm:cxn modelId="{FFCCFEAE-27FA-4408-8FFA-4BBBDD34EA25}" type="presParOf" srcId="{D2FCEE70-8ECC-4B7B-95A0-16FA4DAE3F3E}" destId="{8470112D-7DD7-4374-99D9-FCF724EA624D}" srcOrd="2" destOrd="0" presId="urn:microsoft.com/office/officeart/2005/8/layout/pyramid4"/>
    <dgm:cxn modelId="{9129C439-16B1-48D2-B950-357C5EFAC02C}" type="presParOf" srcId="{D2FCEE70-8ECC-4B7B-95A0-16FA4DAE3F3E}" destId="{253BA2AD-DA60-4B80-BD65-19D2015229E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752" cy="480226"/>
          </a:xfrm>
          <a:prstGeom prst="rect">
            <a:avLst/>
          </a:prstGeom>
        </p:spPr>
        <p:txBody>
          <a:bodyPr vert="horz" lIns="95628" tIns="47814" rIns="95628" bIns="478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74" y="0"/>
            <a:ext cx="3169752" cy="480226"/>
          </a:xfrm>
          <a:prstGeom prst="rect">
            <a:avLst/>
          </a:prstGeom>
        </p:spPr>
        <p:txBody>
          <a:bodyPr vert="horz" lIns="95628" tIns="47814" rIns="95628" bIns="47814" rtlCol="0"/>
          <a:lstStyle>
            <a:lvl1pPr algn="r">
              <a:defRPr sz="1300"/>
            </a:lvl1pPr>
          </a:lstStyle>
          <a:p>
            <a:fld id="{00BF9051-D7BE-4324-93CC-7AA23590B16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28" tIns="47814" rIns="95628" bIns="478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354" y="4561313"/>
            <a:ext cx="5852494" cy="4320375"/>
          </a:xfrm>
          <a:prstGeom prst="rect">
            <a:avLst/>
          </a:prstGeom>
        </p:spPr>
        <p:txBody>
          <a:bodyPr vert="horz" lIns="95628" tIns="47814" rIns="95628" bIns="478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325"/>
            <a:ext cx="3169752" cy="480226"/>
          </a:xfrm>
          <a:prstGeom prst="rect">
            <a:avLst/>
          </a:prstGeom>
        </p:spPr>
        <p:txBody>
          <a:bodyPr vert="horz" lIns="95628" tIns="47814" rIns="95628" bIns="478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74" y="9119325"/>
            <a:ext cx="3169752" cy="480226"/>
          </a:xfrm>
          <a:prstGeom prst="rect">
            <a:avLst/>
          </a:prstGeom>
        </p:spPr>
        <p:txBody>
          <a:bodyPr vert="horz" lIns="95628" tIns="47814" rIns="95628" bIns="47814" rtlCol="0" anchor="b"/>
          <a:lstStyle>
            <a:lvl1pPr algn="r">
              <a:defRPr sz="1300"/>
            </a:lvl1pPr>
          </a:lstStyle>
          <a:p>
            <a:fld id="{C7DE7840-964C-45E2-B671-4196D6C5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37" y="1041400"/>
            <a:ext cx="6858000" cy="2387600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 b="1">
                <a:solidFill>
                  <a:srgbClr val="0092B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2737" y="3642519"/>
            <a:ext cx="6858000" cy="1655762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30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 Name &amp; Date on next line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72737" y="3505203"/>
            <a:ext cx="7171263" cy="0"/>
          </a:xfrm>
          <a:prstGeom prst="line">
            <a:avLst/>
          </a:prstGeom>
          <a:ln w="28575">
            <a:solidFill>
              <a:srgbClr val="E74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9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402"/>
            <a:ext cx="8237764" cy="978806"/>
          </a:xfrm>
        </p:spPr>
        <p:txBody>
          <a:bodyPr/>
          <a:lstStyle>
            <a:lvl1pPr>
              <a:defRPr>
                <a:solidFill>
                  <a:srgbClr val="0092B4"/>
                </a:solidFill>
                <a:latin typeface="+mn-lt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01079"/>
            <a:ext cx="8066314" cy="4664985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 b="1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402"/>
            <a:ext cx="8237764" cy="978806"/>
          </a:xfrm>
        </p:spPr>
        <p:txBody>
          <a:bodyPr/>
          <a:lstStyle>
            <a:lvl1pPr>
              <a:defRPr>
                <a:solidFill>
                  <a:srgbClr val="0092B4"/>
                </a:solidFill>
                <a:latin typeface="+mn-lt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401079"/>
            <a:ext cx="8066314" cy="4664985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7417B"/>
              </a:buClr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>
                <a:latin typeface="+mn-lt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>
                <a:latin typeface="+mn-lt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2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0"/>
            <a:ext cx="7886700" cy="61468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0092B4"/>
                </a:solidFill>
                <a:latin typeface="+mn-lt"/>
              </a:defRPr>
            </a:lvl1pPr>
          </a:lstStyle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0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371122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Questions?</a:t>
            </a:r>
            <a:endParaRPr lang="en-US" sz="4800" b="1" dirty="0">
              <a:solidFill>
                <a:srgbClr val="0092B4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4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 Kuhns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784308"/>
            <a:ext cx="9144000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Ann-Louise </a:t>
            </a:r>
            <a:r>
              <a:rPr lang="en-US" sz="4000" b="1" dirty="0" err="1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Kuhns</a:t>
            </a:r>
            <a:endParaRPr lang="en-US" sz="4000" b="1" dirty="0" smtClean="0">
              <a:solidFill>
                <a:srgbClr val="0092B4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President &amp; CEO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California Children’s Hospital Association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(916) 552-7111 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www.ccha.org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han Davis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1784308"/>
            <a:ext cx="9144000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Nathan Davis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Vice President</a:t>
            </a:r>
            <a:r>
              <a:rPr lang="en-US" sz="32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of Finance</a:t>
            </a:r>
            <a:endParaRPr lang="en-US" sz="3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California Children’s Hospital Association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(916) 552-7115 </a:t>
            </a:r>
          </a:p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www.ccha.org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0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nardette Arellano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BB5A0C8-30C9-4EFE-87C9-A6D4EC591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1668892"/>
            <a:ext cx="9144000" cy="3877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Bernardette</a:t>
            </a:r>
            <a:r>
              <a:rPr lang="en-US" sz="4000" b="1" dirty="0" smtClean="0">
                <a:solidFill>
                  <a:srgbClr val="0092B4"/>
                </a:solidFill>
                <a:latin typeface="+mn-lt"/>
                <a:cs typeface="Arial" panose="020B0604020202020204" pitchFamily="34" charset="0"/>
              </a:rPr>
              <a:t> Arellano</a:t>
            </a:r>
          </a:p>
          <a:p>
            <a:pPr algn="ctr">
              <a:spcAft>
                <a:spcPts val="1800"/>
              </a:spcAft>
            </a:pPr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Director of Government Relations</a:t>
            </a:r>
            <a:r>
              <a:rPr lang="en-US" sz="32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200" b="0" baseline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California Children’s Hospital Association</a:t>
            </a:r>
            <a:b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(916) 552-7116</a:t>
            </a:r>
            <a:b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www.ccha.org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2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11899"/>
            <a:ext cx="632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CBB5A0C8-30C9-4EFE-87C9-A6D4EC59100F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5" r:id="rId5"/>
    <p:sldLayoutId id="2147483661" r:id="rId6"/>
    <p:sldLayoutId id="2147483662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417B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417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417B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417B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737" y="1041400"/>
            <a:ext cx="7171263" cy="23876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The Importance </a:t>
            </a:r>
            <a:br>
              <a:rPr lang="en-US" sz="5400" dirty="0" smtClean="0"/>
            </a:br>
            <a:r>
              <a:rPr lang="en-US" sz="5400" dirty="0" smtClean="0"/>
              <a:t>of Family Advocacy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/>
              <a:t>Mira Morton</a:t>
            </a:r>
          </a:p>
          <a:p>
            <a:pPr algn="l"/>
            <a:r>
              <a:rPr lang="en-US" b="1" dirty="0" smtClean="0"/>
              <a:t>Director of Government Relations</a:t>
            </a:r>
          </a:p>
          <a:p>
            <a:pPr algn="l"/>
            <a:r>
              <a:rPr lang="en-US" b="1" dirty="0" smtClean="0"/>
              <a:t>California Children’s Hospital Association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88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You Give Policy a Face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b="0" dirty="0" smtClean="0"/>
          </a:p>
          <a:p>
            <a:pPr marL="514350" indent="-514350">
              <a:buAutoNum type="arabicPeriod"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31129"/>
            <a:ext cx="3208020" cy="4780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 r="15316"/>
          <a:stretch/>
        </p:blipFill>
        <p:spPr>
          <a:xfrm>
            <a:off x="4876331" y="1935480"/>
            <a:ext cx="3848569" cy="293352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39486" y="2575560"/>
            <a:ext cx="1638254" cy="118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96" y="1721644"/>
            <a:ext cx="5269944" cy="351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88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You Share Authentic Concerns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0520" y="1257300"/>
            <a:ext cx="1943100" cy="1935480"/>
          </a:xfrm>
          <a:prstGeom prst="ellipse">
            <a:avLst/>
          </a:prstGeom>
          <a:solidFill>
            <a:srgbClr val="00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6510" y="3192780"/>
            <a:ext cx="2019300" cy="1905000"/>
          </a:xfrm>
          <a:prstGeom prst="ellipse">
            <a:avLst/>
          </a:prstGeom>
          <a:solidFill>
            <a:srgbClr val="00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78780" y="4770120"/>
            <a:ext cx="1775460" cy="1722120"/>
          </a:xfrm>
          <a:prstGeom prst="ellipse">
            <a:avLst/>
          </a:prstGeom>
          <a:solidFill>
            <a:srgbClr val="009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" y="1486376"/>
            <a:ext cx="1430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Will my daughter be able to keep her team of doctors?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7380" y="4972050"/>
            <a:ext cx="132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Who do I call when I have 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406616"/>
            <a:ext cx="164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do I find the best pediatric surgeon for my child?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88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You Help Professional Advocates Prioritize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1978211"/>
              </p:ext>
            </p:extLst>
          </p:nvPr>
        </p:nvGraphicFramePr>
        <p:xfrm>
          <a:off x="1409700" y="1122680"/>
          <a:ext cx="6377940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5100" y="5023244"/>
            <a:ext cx="1488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Transportation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Costs Covered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2"/>
            <a:ext cx="9144000" cy="978806"/>
          </a:xfrm>
        </p:spPr>
        <p:txBody>
          <a:bodyPr/>
          <a:lstStyle/>
          <a:p>
            <a:r>
              <a:rPr lang="en-US" dirty="0" smtClean="0"/>
              <a:t>You Matter Most When the Stakes Are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3" name="Content Placeholder 3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8" y="1302703"/>
            <a:ext cx="6996112" cy="4664075"/>
          </a:xfrm>
        </p:spPr>
      </p:pic>
    </p:spTree>
    <p:extLst>
      <p:ext uri="{BB962C8B-B14F-4D97-AF65-F5344CB8AC3E}">
        <p14:creationId xmlns:p14="http://schemas.microsoft.com/office/powerpoint/2010/main" val="1573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2"/>
            <a:ext cx="9144000" cy="9788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There Are Many Ways You Can Help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0004"/>
            <a:ext cx="8066314" cy="4664985"/>
          </a:xfrm>
        </p:spPr>
        <p:txBody>
          <a:bodyPr/>
          <a:lstStyle/>
          <a:p>
            <a:r>
              <a:rPr lang="en-US" dirty="0" smtClean="0"/>
              <a:t>Share your story with a professional advocate or in writing.</a:t>
            </a:r>
          </a:p>
          <a:p>
            <a:r>
              <a:rPr lang="en-US" dirty="0" smtClean="0"/>
              <a:t>Write letters to your representatives or advocacy organizations.</a:t>
            </a:r>
          </a:p>
          <a:p>
            <a:r>
              <a:rPr lang="en-US" dirty="0" smtClean="0"/>
              <a:t>Testify at a hearing.</a:t>
            </a:r>
          </a:p>
          <a:p>
            <a:r>
              <a:rPr lang="en-US" dirty="0" smtClean="0"/>
              <a:t>Visit lawmakers in their districts or the Capitol.</a:t>
            </a:r>
          </a:p>
          <a:p>
            <a:r>
              <a:rPr lang="en-US" dirty="0" smtClean="0"/>
              <a:t>Join parent advisory committees.</a:t>
            </a:r>
          </a:p>
          <a:p>
            <a:r>
              <a:rPr lang="en-US" dirty="0" smtClean="0"/>
              <a:t>Share your story with a friend.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A0C8-30C9-4EFE-87C9-A6D4EC5910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23207"/>
      </p:ext>
    </p:extLst>
  </p:cSld>
  <p:clrMapOvr>
    <a:masterClrMapping/>
  </p:clrMapOvr>
</p:sld>
</file>

<file path=ppt/theme/theme1.xml><?xml version="1.0" encoding="utf-8"?>
<a:theme xmlns:a="http://schemas.openxmlformats.org/drawingml/2006/main" name="CCHA PowerPoint Template 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HA PowerPoint Template" id="{2574AE94-D9AC-456D-B14E-3053B4410E9A}" vid="{FF887A51-818D-40B7-A3B2-26854099FD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CCHA PowerPoint Template Calibri</Template>
  <TotalTime>9274</TotalTime>
  <Words>140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CCHA PowerPoint Template Calibri</vt:lpstr>
      <vt:lpstr>The Importance  of Family Advocacy</vt:lpstr>
      <vt:lpstr>You Give Policy a Face</vt:lpstr>
      <vt:lpstr>You Share Authentic Concerns</vt:lpstr>
      <vt:lpstr>You Help Professional Advocates Prioritize</vt:lpstr>
      <vt:lpstr>You Matter Most When the Stakes Are High</vt:lpstr>
      <vt:lpstr>There Are Many Ways You Can Help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&amp; Federal Legislative Update</dc:title>
  <dc:creator>Bernardette Arellano</dc:creator>
  <cp:lastModifiedBy>Pip Marks</cp:lastModifiedBy>
  <cp:revision>117</cp:revision>
  <cp:lastPrinted>2017-02-24T17:54:08Z</cp:lastPrinted>
  <dcterms:created xsi:type="dcterms:W3CDTF">2016-03-02T22:55:20Z</dcterms:created>
  <dcterms:modified xsi:type="dcterms:W3CDTF">2017-02-24T18:03:08Z</dcterms:modified>
</cp:coreProperties>
</file>