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7"/>
  </p:notesMasterIdLst>
  <p:sldIdLst>
    <p:sldId id="272" r:id="rId2"/>
    <p:sldId id="290" r:id="rId3"/>
    <p:sldId id="305" r:id="rId4"/>
    <p:sldId id="285" r:id="rId5"/>
    <p:sldId id="286" r:id="rId6"/>
    <p:sldId id="284" r:id="rId7"/>
    <p:sldId id="309" r:id="rId8"/>
    <p:sldId id="291" r:id="rId9"/>
    <p:sldId id="292" r:id="rId10"/>
    <p:sldId id="293" r:id="rId11"/>
    <p:sldId id="295" r:id="rId12"/>
    <p:sldId id="296" r:id="rId13"/>
    <p:sldId id="308" r:id="rId14"/>
    <p:sldId id="307" r:id="rId15"/>
    <p:sldId id="299" r:id="rId16"/>
    <p:sldId id="301" r:id="rId17"/>
    <p:sldId id="302" r:id="rId18"/>
    <p:sldId id="303" r:id="rId19"/>
    <p:sldId id="289" r:id="rId20"/>
    <p:sldId id="300" r:id="rId21"/>
    <p:sldId id="310" r:id="rId22"/>
    <p:sldId id="311" r:id="rId23"/>
    <p:sldId id="287" r:id="rId24"/>
    <p:sldId id="288"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78" d="100"/>
          <a:sy n="78" d="100"/>
        </p:scale>
        <p:origin x="88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B62EA-8B88-4003-A7B7-D84125A1A89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345E193-B9EF-4F2A-A9A7-32CEE79FCFEC}">
      <dgm:prSet phldrT="[Text]"/>
      <dgm:spPr/>
      <dgm:t>
        <a:bodyPr/>
        <a:lstStyle/>
        <a:p>
          <a:r>
            <a:rPr lang="en-US" b="1" dirty="0" smtClean="0">
              <a:latin typeface="Arial" panose="020B0604020202020204" pitchFamily="34" charset="0"/>
              <a:cs typeface="Arial" panose="020B0604020202020204" pitchFamily="34" charset="0"/>
            </a:rPr>
            <a:t>Regional Center Completes the CDE</a:t>
          </a:r>
          <a:endParaRPr lang="en-US" dirty="0"/>
        </a:p>
      </dgm:t>
    </dgm:pt>
    <dgm:pt modelId="{140D0C14-E6DB-4EAB-9400-6196DE9BB440}" type="parTrans" cxnId="{E9295E16-F47C-4753-A74F-25BC0D030070}">
      <dgm:prSet/>
      <dgm:spPr/>
      <dgm:t>
        <a:bodyPr/>
        <a:lstStyle/>
        <a:p>
          <a:endParaRPr lang="en-US"/>
        </a:p>
      </dgm:t>
    </dgm:pt>
    <dgm:pt modelId="{4F73502B-24CA-49C2-BC1D-8B57FC33872C}" type="sibTrans" cxnId="{E9295E16-F47C-4753-A74F-25BC0D030070}">
      <dgm:prSet/>
      <dgm:spPr/>
      <dgm:t>
        <a:bodyPr/>
        <a:lstStyle/>
        <a:p>
          <a:endParaRPr lang="en-US"/>
        </a:p>
      </dgm:t>
    </dgm:pt>
    <dgm:pt modelId="{12C7067F-6BA8-4ACF-86F1-55E85DE1C440}" type="asst">
      <dgm:prSet phldrT="[Text]"/>
      <dgm:spPr/>
      <dgm:t>
        <a:bodyPr/>
        <a:lstStyle/>
        <a:p>
          <a:r>
            <a:rPr lang="en-US" b="1" dirty="0" smtClean="0">
              <a:latin typeface="Arial" panose="020B0604020202020204" pitchFamily="34" charset="0"/>
              <a:cs typeface="Arial" panose="020B0604020202020204" pitchFamily="34" charset="0"/>
            </a:rPr>
            <a:t>CDE Indicates Diagnoses of ASD and BHT/ABA is recommended by a licensed psychologist or physician </a:t>
          </a:r>
          <a:endParaRPr lang="en-US" dirty="0"/>
        </a:p>
      </dgm:t>
    </dgm:pt>
    <dgm:pt modelId="{08F5983C-B987-4799-9306-166BAFCEB60D}" type="parTrans" cxnId="{88D5858A-B6CA-4526-AD18-82ACD4AA26F1}">
      <dgm:prSet/>
      <dgm:spPr/>
      <dgm:t>
        <a:bodyPr/>
        <a:lstStyle/>
        <a:p>
          <a:endParaRPr lang="en-US"/>
        </a:p>
      </dgm:t>
    </dgm:pt>
    <dgm:pt modelId="{C3DBFED0-497B-410F-B242-1EBEFA79FE67}" type="sibTrans" cxnId="{88D5858A-B6CA-4526-AD18-82ACD4AA26F1}">
      <dgm:prSet/>
      <dgm:spPr/>
      <dgm:t>
        <a:bodyPr/>
        <a:lstStyle/>
        <a:p>
          <a:endParaRPr lang="en-US"/>
        </a:p>
      </dgm:t>
    </dgm:pt>
    <dgm:pt modelId="{CB9D6288-C109-45E0-9DB9-83492F64F4DE}" type="asst">
      <dgm:prSet/>
      <dgm:spPr/>
      <dgm:t>
        <a:bodyPr/>
        <a:lstStyle/>
        <a:p>
          <a:r>
            <a:rPr lang="en-US" b="1" dirty="0" smtClean="0">
              <a:latin typeface="Arial" panose="020B0604020202020204" pitchFamily="34" charset="0"/>
              <a:cs typeface="Arial" panose="020B0604020202020204" pitchFamily="34" charset="0"/>
            </a:rPr>
            <a:t>Member Contacts Health Plan to </a:t>
          </a:r>
        </a:p>
        <a:p>
          <a:r>
            <a:rPr lang="en-US" b="1" dirty="0" smtClean="0">
              <a:latin typeface="Arial" panose="020B0604020202020204" pitchFamily="34" charset="0"/>
              <a:cs typeface="Arial" panose="020B0604020202020204" pitchFamily="34" charset="0"/>
            </a:rPr>
            <a:t>Request Behavior Health Treatment</a:t>
          </a:r>
          <a:endParaRPr lang="en-US" dirty="0"/>
        </a:p>
      </dgm:t>
    </dgm:pt>
    <dgm:pt modelId="{7FE27D46-4468-4432-835D-9DB4A3975D50}" type="parTrans" cxnId="{2B2EA83C-5E4A-40EB-8D0E-050A03CDB8F0}">
      <dgm:prSet/>
      <dgm:spPr/>
      <dgm:t>
        <a:bodyPr/>
        <a:lstStyle/>
        <a:p>
          <a:endParaRPr lang="en-US"/>
        </a:p>
      </dgm:t>
    </dgm:pt>
    <dgm:pt modelId="{540ACA6A-7FD6-4DAF-98B1-6795BAC22E07}" type="sibTrans" cxnId="{2B2EA83C-5E4A-40EB-8D0E-050A03CDB8F0}">
      <dgm:prSet/>
      <dgm:spPr/>
      <dgm:t>
        <a:bodyPr/>
        <a:lstStyle/>
        <a:p>
          <a:endParaRPr lang="en-US"/>
        </a:p>
      </dgm:t>
    </dgm:pt>
    <dgm:pt modelId="{684B2F44-F1A8-48E3-833E-8C0F8617DDAB}" type="asst">
      <dgm:prSet phldrT="[Text]"/>
      <dgm:spPr/>
      <dgm:t>
        <a:bodyPr/>
        <a:lstStyle/>
        <a:p>
          <a:r>
            <a:rPr lang="en-US" b="1" dirty="0" smtClean="0">
              <a:latin typeface="Arial" panose="020B0604020202020204" pitchFamily="34" charset="0"/>
              <a:cs typeface="Arial" panose="020B0604020202020204" pitchFamily="34" charset="0"/>
            </a:rPr>
            <a:t>CDE does not indicates Diagnoses of ASD</a:t>
          </a:r>
          <a:endParaRPr lang="en-US" dirty="0"/>
        </a:p>
      </dgm:t>
    </dgm:pt>
    <dgm:pt modelId="{BDE058D2-8689-40C2-98E7-F6920B157A51}" type="parTrans" cxnId="{C076EA7B-2175-40AC-BC9F-D0E4B5C1AD25}">
      <dgm:prSet/>
      <dgm:spPr/>
      <dgm:t>
        <a:bodyPr/>
        <a:lstStyle/>
        <a:p>
          <a:endParaRPr lang="en-US"/>
        </a:p>
      </dgm:t>
    </dgm:pt>
    <dgm:pt modelId="{581815C9-A023-4F97-B223-C3E9429D9956}" type="sibTrans" cxnId="{C076EA7B-2175-40AC-BC9F-D0E4B5C1AD25}">
      <dgm:prSet/>
      <dgm:spPr/>
      <dgm:t>
        <a:bodyPr/>
        <a:lstStyle/>
        <a:p>
          <a:endParaRPr lang="en-US"/>
        </a:p>
      </dgm:t>
    </dgm:pt>
    <dgm:pt modelId="{0A7091C8-F45C-4AEB-A7C8-DDDFFF2123E7}" type="asst">
      <dgm:prSet/>
      <dgm:spPr/>
      <dgm:t>
        <a:bodyPr/>
        <a:lstStyle/>
        <a:p>
          <a:r>
            <a:rPr lang="en-US" dirty="0" smtClean="0"/>
            <a:t>Member does not meet the Eligibility for BHT services </a:t>
          </a:r>
          <a:endParaRPr lang="en-US" dirty="0"/>
        </a:p>
      </dgm:t>
    </dgm:pt>
    <dgm:pt modelId="{85439695-D0A9-4E1E-A19C-859EAF122716}" type="parTrans" cxnId="{869D0199-BB16-41BE-B3E9-C34356301C57}">
      <dgm:prSet/>
      <dgm:spPr/>
      <dgm:t>
        <a:bodyPr/>
        <a:lstStyle/>
        <a:p>
          <a:endParaRPr lang="en-US"/>
        </a:p>
      </dgm:t>
    </dgm:pt>
    <dgm:pt modelId="{18BA8FF9-E070-412B-A022-0653454FBBB6}" type="sibTrans" cxnId="{869D0199-BB16-41BE-B3E9-C34356301C57}">
      <dgm:prSet/>
      <dgm:spPr/>
      <dgm:t>
        <a:bodyPr/>
        <a:lstStyle/>
        <a:p>
          <a:endParaRPr lang="en-US"/>
        </a:p>
      </dgm:t>
    </dgm:pt>
    <dgm:pt modelId="{A1BF44B9-ED8A-4377-B3B4-E0B94FFD35F1}" type="pres">
      <dgm:prSet presAssocID="{117B62EA-8B88-4003-A7B7-D84125A1A892}" presName="hierChild1" presStyleCnt="0">
        <dgm:presLayoutVars>
          <dgm:orgChart val="1"/>
          <dgm:chPref val="1"/>
          <dgm:dir/>
          <dgm:animOne val="branch"/>
          <dgm:animLvl val="lvl"/>
          <dgm:resizeHandles/>
        </dgm:presLayoutVars>
      </dgm:prSet>
      <dgm:spPr/>
      <dgm:t>
        <a:bodyPr/>
        <a:lstStyle/>
        <a:p>
          <a:endParaRPr lang="en-US"/>
        </a:p>
      </dgm:t>
    </dgm:pt>
    <dgm:pt modelId="{91675483-F0F2-43B3-AF8B-98A563C09D87}" type="pres">
      <dgm:prSet presAssocID="{0345E193-B9EF-4F2A-A9A7-32CEE79FCFEC}" presName="hierRoot1" presStyleCnt="0">
        <dgm:presLayoutVars>
          <dgm:hierBranch val="init"/>
        </dgm:presLayoutVars>
      </dgm:prSet>
      <dgm:spPr/>
    </dgm:pt>
    <dgm:pt modelId="{40AAEEFB-ED4D-410E-9BDC-93AAE6407A13}" type="pres">
      <dgm:prSet presAssocID="{0345E193-B9EF-4F2A-A9A7-32CEE79FCFEC}" presName="rootComposite1" presStyleCnt="0"/>
      <dgm:spPr/>
    </dgm:pt>
    <dgm:pt modelId="{56FD5B7D-ECD6-4436-B31E-3A972A8CD0A3}" type="pres">
      <dgm:prSet presAssocID="{0345E193-B9EF-4F2A-A9A7-32CEE79FCFEC}" presName="rootText1" presStyleLbl="node0" presStyleIdx="0" presStyleCnt="1" custLinFactNeighborY="-755">
        <dgm:presLayoutVars>
          <dgm:chPref val="3"/>
        </dgm:presLayoutVars>
      </dgm:prSet>
      <dgm:spPr/>
      <dgm:t>
        <a:bodyPr/>
        <a:lstStyle/>
        <a:p>
          <a:endParaRPr lang="en-US"/>
        </a:p>
      </dgm:t>
    </dgm:pt>
    <dgm:pt modelId="{EFD78175-EB4C-4C3C-841B-259945036A56}" type="pres">
      <dgm:prSet presAssocID="{0345E193-B9EF-4F2A-A9A7-32CEE79FCFEC}" presName="rootConnector1" presStyleLbl="node1" presStyleIdx="0" presStyleCnt="0"/>
      <dgm:spPr/>
      <dgm:t>
        <a:bodyPr/>
        <a:lstStyle/>
        <a:p>
          <a:endParaRPr lang="en-US"/>
        </a:p>
      </dgm:t>
    </dgm:pt>
    <dgm:pt modelId="{5D9F1DDD-9724-4198-9E37-6DE1FD8021E2}" type="pres">
      <dgm:prSet presAssocID="{0345E193-B9EF-4F2A-A9A7-32CEE79FCFEC}" presName="hierChild2" presStyleCnt="0"/>
      <dgm:spPr/>
    </dgm:pt>
    <dgm:pt modelId="{3DDFA9E4-C350-43D9-9D07-4B803E12BD22}" type="pres">
      <dgm:prSet presAssocID="{0345E193-B9EF-4F2A-A9A7-32CEE79FCFEC}" presName="hierChild3" presStyleCnt="0"/>
      <dgm:spPr/>
    </dgm:pt>
    <dgm:pt modelId="{3204CC72-3CA3-4FB3-8D91-FE0CE6C1B5B4}" type="pres">
      <dgm:prSet presAssocID="{08F5983C-B987-4799-9306-166BAFCEB60D}" presName="Name111" presStyleLbl="parChTrans1D2" presStyleIdx="0" presStyleCnt="2"/>
      <dgm:spPr/>
      <dgm:t>
        <a:bodyPr/>
        <a:lstStyle/>
        <a:p>
          <a:endParaRPr lang="en-US"/>
        </a:p>
      </dgm:t>
    </dgm:pt>
    <dgm:pt modelId="{9A57B45C-A7AE-412F-A0D5-82C5875DA15E}" type="pres">
      <dgm:prSet presAssocID="{12C7067F-6BA8-4ACF-86F1-55E85DE1C440}" presName="hierRoot3" presStyleCnt="0">
        <dgm:presLayoutVars>
          <dgm:hierBranch val="init"/>
        </dgm:presLayoutVars>
      </dgm:prSet>
      <dgm:spPr/>
    </dgm:pt>
    <dgm:pt modelId="{06625B60-CE5C-4EB3-ABCE-8DFF84C83645}" type="pres">
      <dgm:prSet presAssocID="{12C7067F-6BA8-4ACF-86F1-55E85DE1C440}" presName="rootComposite3" presStyleCnt="0"/>
      <dgm:spPr/>
    </dgm:pt>
    <dgm:pt modelId="{CFEE5275-F428-4E42-A593-DBC796458398}" type="pres">
      <dgm:prSet presAssocID="{12C7067F-6BA8-4ACF-86F1-55E85DE1C440}" presName="rootText3" presStyleLbl="asst1" presStyleIdx="0" presStyleCnt="4">
        <dgm:presLayoutVars>
          <dgm:chPref val="3"/>
        </dgm:presLayoutVars>
      </dgm:prSet>
      <dgm:spPr/>
      <dgm:t>
        <a:bodyPr/>
        <a:lstStyle/>
        <a:p>
          <a:endParaRPr lang="en-US"/>
        </a:p>
      </dgm:t>
    </dgm:pt>
    <dgm:pt modelId="{252CD5DA-D8B0-44EA-ACF1-35CACACE5A2A}" type="pres">
      <dgm:prSet presAssocID="{12C7067F-6BA8-4ACF-86F1-55E85DE1C440}" presName="rootConnector3" presStyleLbl="asst1" presStyleIdx="0" presStyleCnt="4"/>
      <dgm:spPr/>
      <dgm:t>
        <a:bodyPr/>
        <a:lstStyle/>
        <a:p>
          <a:endParaRPr lang="en-US"/>
        </a:p>
      </dgm:t>
    </dgm:pt>
    <dgm:pt modelId="{48464BF6-8B4A-4C84-AC0A-358908D64A3C}" type="pres">
      <dgm:prSet presAssocID="{12C7067F-6BA8-4ACF-86F1-55E85DE1C440}" presName="hierChild6" presStyleCnt="0"/>
      <dgm:spPr/>
    </dgm:pt>
    <dgm:pt modelId="{F8E965DB-B1B2-4DD8-8243-8F071F16BB70}" type="pres">
      <dgm:prSet presAssocID="{12C7067F-6BA8-4ACF-86F1-55E85DE1C440}" presName="hierChild7" presStyleCnt="0"/>
      <dgm:spPr/>
    </dgm:pt>
    <dgm:pt modelId="{9E59A59F-0D88-435C-AEFF-63DF0B0D2995}" type="pres">
      <dgm:prSet presAssocID="{7FE27D46-4468-4432-835D-9DB4A3975D50}" presName="Name111" presStyleLbl="parChTrans1D3" presStyleIdx="0" presStyleCnt="2"/>
      <dgm:spPr/>
      <dgm:t>
        <a:bodyPr/>
        <a:lstStyle/>
        <a:p>
          <a:endParaRPr lang="en-US"/>
        </a:p>
      </dgm:t>
    </dgm:pt>
    <dgm:pt modelId="{7540FE5B-1B44-467C-BBE7-01123FB637AF}" type="pres">
      <dgm:prSet presAssocID="{CB9D6288-C109-45E0-9DB9-83492F64F4DE}" presName="hierRoot3" presStyleCnt="0">
        <dgm:presLayoutVars>
          <dgm:hierBranch val="init"/>
        </dgm:presLayoutVars>
      </dgm:prSet>
      <dgm:spPr/>
    </dgm:pt>
    <dgm:pt modelId="{825CA698-18C6-448B-ACAD-FBFEBE959114}" type="pres">
      <dgm:prSet presAssocID="{CB9D6288-C109-45E0-9DB9-83492F64F4DE}" presName="rootComposite3" presStyleCnt="0"/>
      <dgm:spPr/>
    </dgm:pt>
    <dgm:pt modelId="{7C072EBE-F6B8-4CDF-B740-9309CBB2E337}" type="pres">
      <dgm:prSet presAssocID="{CB9D6288-C109-45E0-9DB9-83492F64F4DE}" presName="rootText3" presStyleLbl="asst1" presStyleIdx="1" presStyleCnt="4">
        <dgm:presLayoutVars>
          <dgm:chPref val="3"/>
        </dgm:presLayoutVars>
      </dgm:prSet>
      <dgm:spPr/>
      <dgm:t>
        <a:bodyPr/>
        <a:lstStyle/>
        <a:p>
          <a:endParaRPr lang="en-US"/>
        </a:p>
      </dgm:t>
    </dgm:pt>
    <dgm:pt modelId="{6CE7EEE9-11E8-43F6-8382-DF67452E6607}" type="pres">
      <dgm:prSet presAssocID="{CB9D6288-C109-45E0-9DB9-83492F64F4DE}" presName="rootConnector3" presStyleLbl="asst1" presStyleIdx="1" presStyleCnt="4"/>
      <dgm:spPr/>
      <dgm:t>
        <a:bodyPr/>
        <a:lstStyle/>
        <a:p>
          <a:endParaRPr lang="en-US"/>
        </a:p>
      </dgm:t>
    </dgm:pt>
    <dgm:pt modelId="{BA814314-858C-477F-8C52-33AB5D9880A3}" type="pres">
      <dgm:prSet presAssocID="{CB9D6288-C109-45E0-9DB9-83492F64F4DE}" presName="hierChild6" presStyleCnt="0"/>
      <dgm:spPr/>
    </dgm:pt>
    <dgm:pt modelId="{E600A2BF-AAE8-4F97-BC8C-2E3FE73635F4}" type="pres">
      <dgm:prSet presAssocID="{CB9D6288-C109-45E0-9DB9-83492F64F4DE}" presName="hierChild7" presStyleCnt="0"/>
      <dgm:spPr/>
    </dgm:pt>
    <dgm:pt modelId="{88CC4C00-2886-4D3E-9569-C48522944160}" type="pres">
      <dgm:prSet presAssocID="{BDE058D2-8689-40C2-98E7-F6920B157A51}" presName="Name111" presStyleLbl="parChTrans1D2" presStyleIdx="1" presStyleCnt="2"/>
      <dgm:spPr/>
      <dgm:t>
        <a:bodyPr/>
        <a:lstStyle/>
        <a:p>
          <a:endParaRPr lang="en-US"/>
        </a:p>
      </dgm:t>
    </dgm:pt>
    <dgm:pt modelId="{78B23316-3DEE-4148-9F5D-ED3155CAA4AB}" type="pres">
      <dgm:prSet presAssocID="{684B2F44-F1A8-48E3-833E-8C0F8617DDAB}" presName="hierRoot3" presStyleCnt="0">
        <dgm:presLayoutVars>
          <dgm:hierBranch val="init"/>
        </dgm:presLayoutVars>
      </dgm:prSet>
      <dgm:spPr/>
    </dgm:pt>
    <dgm:pt modelId="{D7ACEDFB-A273-483A-9C70-DA1FFA75CAC4}" type="pres">
      <dgm:prSet presAssocID="{684B2F44-F1A8-48E3-833E-8C0F8617DDAB}" presName="rootComposite3" presStyleCnt="0"/>
      <dgm:spPr/>
    </dgm:pt>
    <dgm:pt modelId="{1444A1AF-F5D9-48B8-BA08-69EE61F86CFB}" type="pres">
      <dgm:prSet presAssocID="{684B2F44-F1A8-48E3-833E-8C0F8617DDAB}" presName="rootText3" presStyleLbl="asst1" presStyleIdx="2" presStyleCnt="4" custLinFactNeighborX="-47319" custLinFactNeighborY="0">
        <dgm:presLayoutVars>
          <dgm:chPref val="3"/>
        </dgm:presLayoutVars>
      </dgm:prSet>
      <dgm:spPr/>
      <dgm:t>
        <a:bodyPr/>
        <a:lstStyle/>
        <a:p>
          <a:endParaRPr lang="en-US"/>
        </a:p>
      </dgm:t>
    </dgm:pt>
    <dgm:pt modelId="{1FF3F8CB-8296-42BA-8FF7-3992F6CB574E}" type="pres">
      <dgm:prSet presAssocID="{684B2F44-F1A8-48E3-833E-8C0F8617DDAB}" presName="rootConnector3" presStyleLbl="asst1" presStyleIdx="2" presStyleCnt="4"/>
      <dgm:spPr/>
      <dgm:t>
        <a:bodyPr/>
        <a:lstStyle/>
        <a:p>
          <a:endParaRPr lang="en-US"/>
        </a:p>
      </dgm:t>
    </dgm:pt>
    <dgm:pt modelId="{D75A215B-CE3B-4D6E-A2A0-8F73FC1CD921}" type="pres">
      <dgm:prSet presAssocID="{684B2F44-F1A8-48E3-833E-8C0F8617DDAB}" presName="hierChild6" presStyleCnt="0"/>
      <dgm:spPr/>
    </dgm:pt>
    <dgm:pt modelId="{80F75BC0-1EB8-4436-ADC9-BB88EB9098BF}" type="pres">
      <dgm:prSet presAssocID="{684B2F44-F1A8-48E3-833E-8C0F8617DDAB}" presName="hierChild7" presStyleCnt="0"/>
      <dgm:spPr/>
    </dgm:pt>
    <dgm:pt modelId="{E982A19D-67D1-4818-B2F9-18D89F0484D7}" type="pres">
      <dgm:prSet presAssocID="{85439695-D0A9-4E1E-A19C-859EAF122716}" presName="Name111" presStyleLbl="parChTrans1D3" presStyleIdx="1" presStyleCnt="2"/>
      <dgm:spPr/>
      <dgm:t>
        <a:bodyPr/>
        <a:lstStyle/>
        <a:p>
          <a:endParaRPr lang="en-US"/>
        </a:p>
      </dgm:t>
    </dgm:pt>
    <dgm:pt modelId="{9128E620-6AE0-46B0-AB56-A74BF97049E6}" type="pres">
      <dgm:prSet presAssocID="{0A7091C8-F45C-4AEB-A7C8-DDDFFF2123E7}" presName="hierRoot3" presStyleCnt="0">
        <dgm:presLayoutVars>
          <dgm:hierBranch val="init"/>
        </dgm:presLayoutVars>
      </dgm:prSet>
      <dgm:spPr/>
    </dgm:pt>
    <dgm:pt modelId="{B35513A1-2FF2-4BA7-8947-A3C27EC9265C}" type="pres">
      <dgm:prSet presAssocID="{0A7091C8-F45C-4AEB-A7C8-DDDFFF2123E7}" presName="rootComposite3" presStyleCnt="0"/>
      <dgm:spPr/>
    </dgm:pt>
    <dgm:pt modelId="{C0FA6B90-E3F8-4632-A766-A8EF38E98353}" type="pres">
      <dgm:prSet presAssocID="{0A7091C8-F45C-4AEB-A7C8-DDDFFF2123E7}" presName="rootText3" presStyleLbl="asst1" presStyleIdx="3" presStyleCnt="4" custLinFactNeighborX="83448" custLinFactNeighborY="-11510">
        <dgm:presLayoutVars>
          <dgm:chPref val="3"/>
        </dgm:presLayoutVars>
      </dgm:prSet>
      <dgm:spPr/>
      <dgm:t>
        <a:bodyPr/>
        <a:lstStyle/>
        <a:p>
          <a:endParaRPr lang="en-US"/>
        </a:p>
      </dgm:t>
    </dgm:pt>
    <dgm:pt modelId="{173CAFC7-26E2-477B-A6E0-C0F96E062108}" type="pres">
      <dgm:prSet presAssocID="{0A7091C8-F45C-4AEB-A7C8-DDDFFF2123E7}" presName="rootConnector3" presStyleLbl="asst1" presStyleIdx="3" presStyleCnt="4"/>
      <dgm:spPr/>
      <dgm:t>
        <a:bodyPr/>
        <a:lstStyle/>
        <a:p>
          <a:endParaRPr lang="en-US"/>
        </a:p>
      </dgm:t>
    </dgm:pt>
    <dgm:pt modelId="{7118FA0F-62DB-47A6-98BA-F1BA62DFDF73}" type="pres">
      <dgm:prSet presAssocID="{0A7091C8-F45C-4AEB-A7C8-DDDFFF2123E7}" presName="hierChild6" presStyleCnt="0"/>
      <dgm:spPr/>
    </dgm:pt>
    <dgm:pt modelId="{97D325C9-DA87-4D77-BF20-A1689790B673}" type="pres">
      <dgm:prSet presAssocID="{0A7091C8-F45C-4AEB-A7C8-DDDFFF2123E7}" presName="hierChild7" presStyleCnt="0"/>
      <dgm:spPr/>
    </dgm:pt>
  </dgm:ptLst>
  <dgm:cxnLst>
    <dgm:cxn modelId="{2B93FA5A-2D21-4608-B2BA-73F50233E7C7}" type="presOf" srcId="{0345E193-B9EF-4F2A-A9A7-32CEE79FCFEC}" destId="{56FD5B7D-ECD6-4436-B31E-3A972A8CD0A3}" srcOrd="0" destOrd="0" presId="urn:microsoft.com/office/officeart/2005/8/layout/orgChart1"/>
    <dgm:cxn modelId="{F5B31148-DBA9-43A2-8D1D-C1930910CF7E}" type="presOf" srcId="{CB9D6288-C109-45E0-9DB9-83492F64F4DE}" destId="{6CE7EEE9-11E8-43F6-8382-DF67452E6607}" srcOrd="1" destOrd="0" presId="urn:microsoft.com/office/officeart/2005/8/layout/orgChart1"/>
    <dgm:cxn modelId="{900A1790-229E-4FF1-8D96-2717614A37D9}" type="presOf" srcId="{0345E193-B9EF-4F2A-A9A7-32CEE79FCFEC}" destId="{EFD78175-EB4C-4C3C-841B-259945036A56}" srcOrd="1" destOrd="0" presId="urn:microsoft.com/office/officeart/2005/8/layout/orgChart1"/>
    <dgm:cxn modelId="{D803C81C-2ECC-4E3D-AFAF-28A879793090}" type="presOf" srcId="{7FE27D46-4468-4432-835D-9DB4A3975D50}" destId="{9E59A59F-0D88-435C-AEFF-63DF0B0D2995}" srcOrd="0" destOrd="0" presId="urn:microsoft.com/office/officeart/2005/8/layout/orgChart1"/>
    <dgm:cxn modelId="{BD5DF260-AB02-4936-9F60-D41810D0184E}" type="presOf" srcId="{0A7091C8-F45C-4AEB-A7C8-DDDFFF2123E7}" destId="{C0FA6B90-E3F8-4632-A766-A8EF38E98353}" srcOrd="0" destOrd="0" presId="urn:microsoft.com/office/officeart/2005/8/layout/orgChart1"/>
    <dgm:cxn modelId="{F067D1A1-32A0-4972-AA4A-E6AD274247EB}" type="presOf" srcId="{684B2F44-F1A8-48E3-833E-8C0F8617DDAB}" destId="{1444A1AF-F5D9-48B8-BA08-69EE61F86CFB}" srcOrd="0" destOrd="0" presId="urn:microsoft.com/office/officeart/2005/8/layout/orgChart1"/>
    <dgm:cxn modelId="{C076EA7B-2175-40AC-BC9F-D0E4B5C1AD25}" srcId="{0345E193-B9EF-4F2A-A9A7-32CEE79FCFEC}" destId="{684B2F44-F1A8-48E3-833E-8C0F8617DDAB}" srcOrd="1" destOrd="0" parTransId="{BDE058D2-8689-40C2-98E7-F6920B157A51}" sibTransId="{581815C9-A023-4F97-B223-C3E9429D9956}"/>
    <dgm:cxn modelId="{E9295E16-F47C-4753-A74F-25BC0D030070}" srcId="{117B62EA-8B88-4003-A7B7-D84125A1A892}" destId="{0345E193-B9EF-4F2A-A9A7-32CEE79FCFEC}" srcOrd="0" destOrd="0" parTransId="{140D0C14-E6DB-4EAB-9400-6196DE9BB440}" sibTransId="{4F73502B-24CA-49C2-BC1D-8B57FC33872C}"/>
    <dgm:cxn modelId="{94869D40-289E-4FEF-B2DD-6669446B81AC}" type="presOf" srcId="{12C7067F-6BA8-4ACF-86F1-55E85DE1C440}" destId="{252CD5DA-D8B0-44EA-ACF1-35CACACE5A2A}" srcOrd="1" destOrd="0" presId="urn:microsoft.com/office/officeart/2005/8/layout/orgChart1"/>
    <dgm:cxn modelId="{88D5858A-B6CA-4526-AD18-82ACD4AA26F1}" srcId="{0345E193-B9EF-4F2A-A9A7-32CEE79FCFEC}" destId="{12C7067F-6BA8-4ACF-86F1-55E85DE1C440}" srcOrd="0" destOrd="0" parTransId="{08F5983C-B987-4799-9306-166BAFCEB60D}" sibTransId="{C3DBFED0-497B-410F-B242-1EBEFA79FE67}"/>
    <dgm:cxn modelId="{F08690BF-F0EE-4C91-A16B-B0098A5C8F98}" type="presOf" srcId="{BDE058D2-8689-40C2-98E7-F6920B157A51}" destId="{88CC4C00-2886-4D3E-9569-C48522944160}" srcOrd="0" destOrd="0" presId="urn:microsoft.com/office/officeart/2005/8/layout/orgChart1"/>
    <dgm:cxn modelId="{B7C91E24-C027-433A-A892-F22C04BCE249}" type="presOf" srcId="{12C7067F-6BA8-4ACF-86F1-55E85DE1C440}" destId="{CFEE5275-F428-4E42-A593-DBC796458398}" srcOrd="0" destOrd="0" presId="urn:microsoft.com/office/officeart/2005/8/layout/orgChart1"/>
    <dgm:cxn modelId="{2B2EA83C-5E4A-40EB-8D0E-050A03CDB8F0}" srcId="{12C7067F-6BA8-4ACF-86F1-55E85DE1C440}" destId="{CB9D6288-C109-45E0-9DB9-83492F64F4DE}" srcOrd="0" destOrd="0" parTransId="{7FE27D46-4468-4432-835D-9DB4A3975D50}" sibTransId="{540ACA6A-7FD6-4DAF-98B1-6795BAC22E07}"/>
    <dgm:cxn modelId="{4310E836-289B-467B-A1DB-4F7C4604E1E4}" type="presOf" srcId="{684B2F44-F1A8-48E3-833E-8C0F8617DDAB}" destId="{1FF3F8CB-8296-42BA-8FF7-3992F6CB574E}" srcOrd="1" destOrd="0" presId="urn:microsoft.com/office/officeart/2005/8/layout/orgChart1"/>
    <dgm:cxn modelId="{28CFE149-356F-40AD-ACB9-293943E12B36}" type="presOf" srcId="{0A7091C8-F45C-4AEB-A7C8-DDDFFF2123E7}" destId="{173CAFC7-26E2-477B-A6E0-C0F96E062108}" srcOrd="1" destOrd="0" presId="urn:microsoft.com/office/officeart/2005/8/layout/orgChart1"/>
    <dgm:cxn modelId="{B7F20A45-29FB-42F6-B024-B20C56A62A85}" type="presOf" srcId="{117B62EA-8B88-4003-A7B7-D84125A1A892}" destId="{A1BF44B9-ED8A-4377-B3B4-E0B94FFD35F1}" srcOrd="0" destOrd="0" presId="urn:microsoft.com/office/officeart/2005/8/layout/orgChart1"/>
    <dgm:cxn modelId="{869D0199-BB16-41BE-B3E9-C34356301C57}" srcId="{684B2F44-F1A8-48E3-833E-8C0F8617DDAB}" destId="{0A7091C8-F45C-4AEB-A7C8-DDDFFF2123E7}" srcOrd="0" destOrd="0" parTransId="{85439695-D0A9-4E1E-A19C-859EAF122716}" sibTransId="{18BA8FF9-E070-412B-A022-0653454FBBB6}"/>
    <dgm:cxn modelId="{A2586575-070A-4136-A22E-38ADAE9B56CF}" type="presOf" srcId="{08F5983C-B987-4799-9306-166BAFCEB60D}" destId="{3204CC72-3CA3-4FB3-8D91-FE0CE6C1B5B4}" srcOrd="0" destOrd="0" presId="urn:microsoft.com/office/officeart/2005/8/layout/orgChart1"/>
    <dgm:cxn modelId="{A22F72B3-1E4A-4655-AA55-74D62C13DBC9}" type="presOf" srcId="{85439695-D0A9-4E1E-A19C-859EAF122716}" destId="{E982A19D-67D1-4818-B2F9-18D89F0484D7}" srcOrd="0" destOrd="0" presId="urn:microsoft.com/office/officeart/2005/8/layout/orgChart1"/>
    <dgm:cxn modelId="{602953B3-03F8-459A-86B3-515C7BB8BAE1}" type="presOf" srcId="{CB9D6288-C109-45E0-9DB9-83492F64F4DE}" destId="{7C072EBE-F6B8-4CDF-B740-9309CBB2E337}" srcOrd="0" destOrd="0" presId="urn:microsoft.com/office/officeart/2005/8/layout/orgChart1"/>
    <dgm:cxn modelId="{3F66634C-D624-401E-ABF2-CBFC2ED07168}" type="presParOf" srcId="{A1BF44B9-ED8A-4377-B3B4-E0B94FFD35F1}" destId="{91675483-F0F2-43B3-AF8B-98A563C09D87}" srcOrd="0" destOrd="0" presId="urn:microsoft.com/office/officeart/2005/8/layout/orgChart1"/>
    <dgm:cxn modelId="{E758AF06-BADB-4E75-8700-48740EDBA76A}" type="presParOf" srcId="{91675483-F0F2-43B3-AF8B-98A563C09D87}" destId="{40AAEEFB-ED4D-410E-9BDC-93AAE6407A13}" srcOrd="0" destOrd="0" presId="urn:microsoft.com/office/officeart/2005/8/layout/orgChart1"/>
    <dgm:cxn modelId="{565956EE-A44F-43A0-BEF9-ECF8D2967FC4}" type="presParOf" srcId="{40AAEEFB-ED4D-410E-9BDC-93AAE6407A13}" destId="{56FD5B7D-ECD6-4436-B31E-3A972A8CD0A3}" srcOrd="0" destOrd="0" presId="urn:microsoft.com/office/officeart/2005/8/layout/orgChart1"/>
    <dgm:cxn modelId="{71E11B80-6644-41F9-B967-B11D5B22DF70}" type="presParOf" srcId="{40AAEEFB-ED4D-410E-9BDC-93AAE6407A13}" destId="{EFD78175-EB4C-4C3C-841B-259945036A56}" srcOrd="1" destOrd="0" presId="urn:microsoft.com/office/officeart/2005/8/layout/orgChart1"/>
    <dgm:cxn modelId="{7421CFF7-638F-401A-9126-00526E8E5878}" type="presParOf" srcId="{91675483-F0F2-43B3-AF8B-98A563C09D87}" destId="{5D9F1DDD-9724-4198-9E37-6DE1FD8021E2}" srcOrd="1" destOrd="0" presId="urn:microsoft.com/office/officeart/2005/8/layout/orgChart1"/>
    <dgm:cxn modelId="{11F19ED1-5F69-4635-829B-16AFE8CDA29E}" type="presParOf" srcId="{91675483-F0F2-43B3-AF8B-98A563C09D87}" destId="{3DDFA9E4-C350-43D9-9D07-4B803E12BD22}" srcOrd="2" destOrd="0" presId="urn:microsoft.com/office/officeart/2005/8/layout/orgChart1"/>
    <dgm:cxn modelId="{D84519FF-0533-4CB0-BBFD-AF96513465BA}" type="presParOf" srcId="{3DDFA9E4-C350-43D9-9D07-4B803E12BD22}" destId="{3204CC72-3CA3-4FB3-8D91-FE0CE6C1B5B4}" srcOrd="0" destOrd="0" presId="urn:microsoft.com/office/officeart/2005/8/layout/orgChart1"/>
    <dgm:cxn modelId="{B9B19D17-ECBB-4F6E-ABB4-B06373E4F425}" type="presParOf" srcId="{3DDFA9E4-C350-43D9-9D07-4B803E12BD22}" destId="{9A57B45C-A7AE-412F-A0D5-82C5875DA15E}" srcOrd="1" destOrd="0" presId="urn:microsoft.com/office/officeart/2005/8/layout/orgChart1"/>
    <dgm:cxn modelId="{8F00F659-546F-479B-ADE2-82BA647F938E}" type="presParOf" srcId="{9A57B45C-A7AE-412F-A0D5-82C5875DA15E}" destId="{06625B60-CE5C-4EB3-ABCE-8DFF84C83645}" srcOrd="0" destOrd="0" presId="urn:microsoft.com/office/officeart/2005/8/layout/orgChart1"/>
    <dgm:cxn modelId="{186A4FF7-16AB-4F6D-A870-61D0BC7EB6CF}" type="presParOf" srcId="{06625B60-CE5C-4EB3-ABCE-8DFF84C83645}" destId="{CFEE5275-F428-4E42-A593-DBC796458398}" srcOrd="0" destOrd="0" presId="urn:microsoft.com/office/officeart/2005/8/layout/orgChart1"/>
    <dgm:cxn modelId="{2F143D2E-0428-478B-8D69-16A9C452A2E4}" type="presParOf" srcId="{06625B60-CE5C-4EB3-ABCE-8DFF84C83645}" destId="{252CD5DA-D8B0-44EA-ACF1-35CACACE5A2A}" srcOrd="1" destOrd="0" presId="urn:microsoft.com/office/officeart/2005/8/layout/orgChart1"/>
    <dgm:cxn modelId="{E6FD8EAC-6ECE-4224-A9D4-0EDFBBAEBE7E}" type="presParOf" srcId="{9A57B45C-A7AE-412F-A0D5-82C5875DA15E}" destId="{48464BF6-8B4A-4C84-AC0A-358908D64A3C}" srcOrd="1" destOrd="0" presId="urn:microsoft.com/office/officeart/2005/8/layout/orgChart1"/>
    <dgm:cxn modelId="{6060F8CA-3C8C-4064-B066-233E54F1EAB8}" type="presParOf" srcId="{9A57B45C-A7AE-412F-A0D5-82C5875DA15E}" destId="{F8E965DB-B1B2-4DD8-8243-8F071F16BB70}" srcOrd="2" destOrd="0" presId="urn:microsoft.com/office/officeart/2005/8/layout/orgChart1"/>
    <dgm:cxn modelId="{9B8AE099-D4BE-436D-916C-F53CB19CD95C}" type="presParOf" srcId="{F8E965DB-B1B2-4DD8-8243-8F071F16BB70}" destId="{9E59A59F-0D88-435C-AEFF-63DF0B0D2995}" srcOrd="0" destOrd="0" presId="urn:microsoft.com/office/officeart/2005/8/layout/orgChart1"/>
    <dgm:cxn modelId="{6AD95C2C-19B0-4EA6-A572-031324CFD078}" type="presParOf" srcId="{F8E965DB-B1B2-4DD8-8243-8F071F16BB70}" destId="{7540FE5B-1B44-467C-BBE7-01123FB637AF}" srcOrd="1" destOrd="0" presId="urn:microsoft.com/office/officeart/2005/8/layout/orgChart1"/>
    <dgm:cxn modelId="{6C02F558-1067-4544-8AF1-6E1AC471EF4E}" type="presParOf" srcId="{7540FE5B-1B44-467C-BBE7-01123FB637AF}" destId="{825CA698-18C6-448B-ACAD-FBFEBE959114}" srcOrd="0" destOrd="0" presId="urn:microsoft.com/office/officeart/2005/8/layout/orgChart1"/>
    <dgm:cxn modelId="{475C3CD9-3F16-4F99-9B30-001194DFEADC}" type="presParOf" srcId="{825CA698-18C6-448B-ACAD-FBFEBE959114}" destId="{7C072EBE-F6B8-4CDF-B740-9309CBB2E337}" srcOrd="0" destOrd="0" presId="urn:microsoft.com/office/officeart/2005/8/layout/orgChart1"/>
    <dgm:cxn modelId="{3909DC57-876C-410E-993A-9EE2BC126FE3}" type="presParOf" srcId="{825CA698-18C6-448B-ACAD-FBFEBE959114}" destId="{6CE7EEE9-11E8-43F6-8382-DF67452E6607}" srcOrd="1" destOrd="0" presId="urn:microsoft.com/office/officeart/2005/8/layout/orgChart1"/>
    <dgm:cxn modelId="{8618B78B-86F7-4624-8A8A-147539A7DA39}" type="presParOf" srcId="{7540FE5B-1B44-467C-BBE7-01123FB637AF}" destId="{BA814314-858C-477F-8C52-33AB5D9880A3}" srcOrd="1" destOrd="0" presId="urn:microsoft.com/office/officeart/2005/8/layout/orgChart1"/>
    <dgm:cxn modelId="{820E6C06-5DAA-470A-94BC-C538531AED6D}" type="presParOf" srcId="{7540FE5B-1B44-467C-BBE7-01123FB637AF}" destId="{E600A2BF-AAE8-4F97-BC8C-2E3FE73635F4}" srcOrd="2" destOrd="0" presId="urn:microsoft.com/office/officeart/2005/8/layout/orgChart1"/>
    <dgm:cxn modelId="{61A99E13-4D02-49CC-8BAC-3772B457EDCD}" type="presParOf" srcId="{3DDFA9E4-C350-43D9-9D07-4B803E12BD22}" destId="{88CC4C00-2886-4D3E-9569-C48522944160}" srcOrd="2" destOrd="0" presId="urn:microsoft.com/office/officeart/2005/8/layout/orgChart1"/>
    <dgm:cxn modelId="{01A5F879-AA12-4F7C-AC0A-484E7B9EB982}" type="presParOf" srcId="{3DDFA9E4-C350-43D9-9D07-4B803E12BD22}" destId="{78B23316-3DEE-4148-9F5D-ED3155CAA4AB}" srcOrd="3" destOrd="0" presId="urn:microsoft.com/office/officeart/2005/8/layout/orgChart1"/>
    <dgm:cxn modelId="{0523E5DB-A52F-4980-93F0-689401DE38C2}" type="presParOf" srcId="{78B23316-3DEE-4148-9F5D-ED3155CAA4AB}" destId="{D7ACEDFB-A273-483A-9C70-DA1FFA75CAC4}" srcOrd="0" destOrd="0" presId="urn:microsoft.com/office/officeart/2005/8/layout/orgChart1"/>
    <dgm:cxn modelId="{0202FC42-F268-4C65-AB54-BDB65CD3E135}" type="presParOf" srcId="{D7ACEDFB-A273-483A-9C70-DA1FFA75CAC4}" destId="{1444A1AF-F5D9-48B8-BA08-69EE61F86CFB}" srcOrd="0" destOrd="0" presId="urn:microsoft.com/office/officeart/2005/8/layout/orgChart1"/>
    <dgm:cxn modelId="{43077E31-345E-4926-B816-76E5F4C6A0E0}" type="presParOf" srcId="{D7ACEDFB-A273-483A-9C70-DA1FFA75CAC4}" destId="{1FF3F8CB-8296-42BA-8FF7-3992F6CB574E}" srcOrd="1" destOrd="0" presId="urn:microsoft.com/office/officeart/2005/8/layout/orgChart1"/>
    <dgm:cxn modelId="{90F308C0-014F-43E7-9E37-642352AFF720}" type="presParOf" srcId="{78B23316-3DEE-4148-9F5D-ED3155CAA4AB}" destId="{D75A215B-CE3B-4D6E-A2A0-8F73FC1CD921}" srcOrd="1" destOrd="0" presId="urn:microsoft.com/office/officeart/2005/8/layout/orgChart1"/>
    <dgm:cxn modelId="{09E59AC4-5845-4B00-9FEF-75AEA11154A3}" type="presParOf" srcId="{78B23316-3DEE-4148-9F5D-ED3155CAA4AB}" destId="{80F75BC0-1EB8-4436-ADC9-BB88EB9098BF}" srcOrd="2" destOrd="0" presId="urn:microsoft.com/office/officeart/2005/8/layout/orgChart1"/>
    <dgm:cxn modelId="{BF12B67F-1E16-4B7F-9E58-913AFCA072CB}" type="presParOf" srcId="{80F75BC0-1EB8-4436-ADC9-BB88EB9098BF}" destId="{E982A19D-67D1-4818-B2F9-18D89F0484D7}" srcOrd="0" destOrd="0" presId="urn:microsoft.com/office/officeart/2005/8/layout/orgChart1"/>
    <dgm:cxn modelId="{3D5E9C5C-1D82-492C-A3B2-883950EE434D}" type="presParOf" srcId="{80F75BC0-1EB8-4436-ADC9-BB88EB9098BF}" destId="{9128E620-6AE0-46B0-AB56-A74BF97049E6}" srcOrd="1" destOrd="0" presId="urn:microsoft.com/office/officeart/2005/8/layout/orgChart1"/>
    <dgm:cxn modelId="{E4DDFE48-35AB-42DC-A236-68A67E0F13EF}" type="presParOf" srcId="{9128E620-6AE0-46B0-AB56-A74BF97049E6}" destId="{B35513A1-2FF2-4BA7-8947-A3C27EC9265C}" srcOrd="0" destOrd="0" presId="urn:microsoft.com/office/officeart/2005/8/layout/orgChart1"/>
    <dgm:cxn modelId="{8A08DDC7-4902-4132-A88B-3CE9F949B091}" type="presParOf" srcId="{B35513A1-2FF2-4BA7-8947-A3C27EC9265C}" destId="{C0FA6B90-E3F8-4632-A766-A8EF38E98353}" srcOrd="0" destOrd="0" presId="urn:microsoft.com/office/officeart/2005/8/layout/orgChart1"/>
    <dgm:cxn modelId="{9D2A2FA5-7AF0-4DA2-8E61-F3B06373610B}" type="presParOf" srcId="{B35513A1-2FF2-4BA7-8947-A3C27EC9265C}" destId="{173CAFC7-26E2-477B-A6E0-C0F96E062108}" srcOrd="1" destOrd="0" presId="urn:microsoft.com/office/officeart/2005/8/layout/orgChart1"/>
    <dgm:cxn modelId="{91EFF95E-13CC-4DF1-B7A4-ACDD8CAF21D6}" type="presParOf" srcId="{9128E620-6AE0-46B0-AB56-A74BF97049E6}" destId="{7118FA0F-62DB-47A6-98BA-F1BA62DFDF73}" srcOrd="1" destOrd="0" presId="urn:microsoft.com/office/officeart/2005/8/layout/orgChart1"/>
    <dgm:cxn modelId="{7BCAA309-BDC7-4743-BA66-6934EB58E242}" type="presParOf" srcId="{9128E620-6AE0-46B0-AB56-A74BF97049E6}" destId="{97D325C9-DA87-4D77-BF20-A1689790B6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CAFAB-297E-4292-A467-D78F56B29617}"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US"/>
        </a:p>
      </dgm:t>
    </dgm:pt>
    <dgm:pt modelId="{C6D03FB4-3A88-4DA7-99E7-EAA947257B92}">
      <dgm:prSet phldrT="[Text]" custT="1"/>
      <dgm:spPr/>
      <dgm:t>
        <a:bodyPr/>
        <a:lstStyle/>
        <a:p>
          <a:r>
            <a:rPr lang="en-US" sz="2400" dirty="0"/>
            <a:t>Mental illness</a:t>
          </a:r>
        </a:p>
      </dgm:t>
    </dgm:pt>
    <dgm:pt modelId="{96C4E9A6-5F9B-49B6-BCDF-FDB8CC8CAF2F}" type="parTrans" cxnId="{F251B263-4671-426C-9571-29A37BA78AA8}">
      <dgm:prSet/>
      <dgm:spPr/>
      <dgm:t>
        <a:bodyPr/>
        <a:lstStyle/>
        <a:p>
          <a:endParaRPr lang="en-US" sz="1600">
            <a:solidFill>
              <a:schemeClr val="bg1"/>
            </a:solidFill>
          </a:endParaRPr>
        </a:p>
      </dgm:t>
    </dgm:pt>
    <dgm:pt modelId="{7B8936CF-157F-4227-911E-1EB693233542}" type="sibTrans" cxnId="{F251B263-4671-426C-9571-29A37BA78AA8}">
      <dgm:prSet/>
      <dgm:spPr/>
      <dgm:t>
        <a:bodyPr/>
        <a:lstStyle/>
        <a:p>
          <a:endParaRPr lang="en-US" sz="1600">
            <a:solidFill>
              <a:schemeClr val="bg1"/>
            </a:solidFill>
          </a:endParaRPr>
        </a:p>
      </dgm:t>
    </dgm:pt>
    <dgm:pt modelId="{A13BCE03-969B-4E5F-8DAD-C2C147CC4B8A}">
      <dgm:prSet phldrT="[Text]" custT="1"/>
      <dgm:spPr/>
      <dgm:t>
        <a:bodyPr/>
        <a:lstStyle/>
        <a:p>
          <a:r>
            <a:rPr lang="en-US" sz="1400" b="1" dirty="0"/>
            <a:t>CVD</a:t>
          </a:r>
        </a:p>
      </dgm:t>
    </dgm:pt>
    <dgm:pt modelId="{53216C9D-7C0D-4E95-92D1-C025E8483183}" type="parTrans" cxnId="{AF37F7C1-7E67-44CC-9947-C48AD8A962B9}">
      <dgm:prSet/>
      <dgm:spPr/>
      <dgm:t>
        <a:bodyPr/>
        <a:lstStyle/>
        <a:p>
          <a:endParaRPr lang="en-US" sz="1600">
            <a:solidFill>
              <a:schemeClr val="bg1"/>
            </a:solidFill>
          </a:endParaRPr>
        </a:p>
      </dgm:t>
    </dgm:pt>
    <dgm:pt modelId="{5246E8B2-6199-431A-8252-0C6B0F84DF43}" type="sibTrans" cxnId="{AF37F7C1-7E67-44CC-9947-C48AD8A962B9}">
      <dgm:prSet/>
      <dgm:spPr/>
      <dgm:t>
        <a:bodyPr/>
        <a:lstStyle/>
        <a:p>
          <a:endParaRPr lang="en-US" sz="1600">
            <a:solidFill>
              <a:schemeClr val="bg1"/>
            </a:solidFill>
          </a:endParaRPr>
        </a:p>
      </dgm:t>
    </dgm:pt>
    <dgm:pt modelId="{A2C4FF9E-E9B4-410D-9668-FFF19326BECE}">
      <dgm:prSet phldrT="[Text]" custT="1"/>
      <dgm:spPr/>
      <dgm:t>
        <a:bodyPr/>
        <a:lstStyle/>
        <a:p>
          <a:r>
            <a:rPr lang="en-US" sz="1400" b="1" dirty="0"/>
            <a:t>Diabetes</a:t>
          </a:r>
        </a:p>
      </dgm:t>
    </dgm:pt>
    <dgm:pt modelId="{BF10167D-746B-4C1B-BF7F-8BA71B54FA3C}" type="parTrans" cxnId="{4928C2B2-F4D0-4878-8DA9-758EC5967F5F}">
      <dgm:prSet/>
      <dgm:spPr/>
      <dgm:t>
        <a:bodyPr/>
        <a:lstStyle/>
        <a:p>
          <a:endParaRPr lang="en-US" sz="1600">
            <a:solidFill>
              <a:schemeClr val="bg1"/>
            </a:solidFill>
          </a:endParaRPr>
        </a:p>
      </dgm:t>
    </dgm:pt>
    <dgm:pt modelId="{2408E004-18AE-4C68-B69F-8455BB72690F}" type="sibTrans" cxnId="{4928C2B2-F4D0-4878-8DA9-758EC5967F5F}">
      <dgm:prSet/>
      <dgm:spPr/>
      <dgm:t>
        <a:bodyPr/>
        <a:lstStyle/>
        <a:p>
          <a:endParaRPr lang="en-US" sz="1600">
            <a:solidFill>
              <a:schemeClr val="bg1"/>
            </a:solidFill>
          </a:endParaRPr>
        </a:p>
      </dgm:t>
    </dgm:pt>
    <dgm:pt modelId="{BB4ACB78-25C0-40F4-BC6E-9258EA5F3D0D}">
      <dgm:prSet phldrT="[Text]" custT="1"/>
      <dgm:spPr/>
      <dgm:t>
        <a:bodyPr/>
        <a:lstStyle/>
        <a:p>
          <a:r>
            <a:rPr lang="en-US" sz="1400" b="1" dirty="0"/>
            <a:t>Obesity</a:t>
          </a:r>
        </a:p>
      </dgm:t>
    </dgm:pt>
    <dgm:pt modelId="{9A6B3D96-FDBC-48B5-84DC-ADEDF39B96F8}" type="parTrans" cxnId="{19175491-79E1-44C4-9442-0C614C88A0F6}">
      <dgm:prSet/>
      <dgm:spPr/>
      <dgm:t>
        <a:bodyPr/>
        <a:lstStyle/>
        <a:p>
          <a:endParaRPr lang="en-US" sz="1600">
            <a:solidFill>
              <a:schemeClr val="bg1"/>
            </a:solidFill>
          </a:endParaRPr>
        </a:p>
      </dgm:t>
    </dgm:pt>
    <dgm:pt modelId="{1FC4FC19-D7E4-4C1E-9D61-F13EB10024B0}" type="sibTrans" cxnId="{19175491-79E1-44C4-9442-0C614C88A0F6}">
      <dgm:prSet/>
      <dgm:spPr/>
      <dgm:t>
        <a:bodyPr/>
        <a:lstStyle/>
        <a:p>
          <a:endParaRPr lang="en-US" sz="1600">
            <a:solidFill>
              <a:schemeClr val="bg1"/>
            </a:solidFill>
          </a:endParaRPr>
        </a:p>
      </dgm:t>
    </dgm:pt>
    <dgm:pt modelId="{7EB7BF40-40A8-49AC-A6D6-8B7093353024}">
      <dgm:prSet phldrT="[Text]" custT="1"/>
      <dgm:spPr/>
      <dgm:t>
        <a:bodyPr/>
        <a:lstStyle/>
        <a:p>
          <a:r>
            <a:rPr lang="en-US" sz="1400" b="1" dirty="0"/>
            <a:t>Asthma</a:t>
          </a:r>
        </a:p>
      </dgm:t>
    </dgm:pt>
    <dgm:pt modelId="{C64223B0-13C5-4D1A-A05B-879FBD5FB74A}" type="parTrans" cxnId="{6AF6C640-75C7-48E2-A9DC-008C7684A777}">
      <dgm:prSet/>
      <dgm:spPr/>
      <dgm:t>
        <a:bodyPr/>
        <a:lstStyle/>
        <a:p>
          <a:endParaRPr lang="en-US" sz="1600">
            <a:solidFill>
              <a:schemeClr val="bg1"/>
            </a:solidFill>
          </a:endParaRPr>
        </a:p>
      </dgm:t>
    </dgm:pt>
    <dgm:pt modelId="{F8F00CDF-F3F1-4A59-80AF-5731088FDD6F}" type="sibTrans" cxnId="{6AF6C640-75C7-48E2-A9DC-008C7684A777}">
      <dgm:prSet/>
      <dgm:spPr/>
      <dgm:t>
        <a:bodyPr/>
        <a:lstStyle/>
        <a:p>
          <a:endParaRPr lang="en-US" sz="1600">
            <a:solidFill>
              <a:schemeClr val="bg1"/>
            </a:solidFill>
          </a:endParaRPr>
        </a:p>
      </dgm:t>
    </dgm:pt>
    <dgm:pt modelId="{D893BD33-BEC9-4CA2-A9C5-7C1855AB46F7}">
      <dgm:prSet phldrT="[Text]" custT="1"/>
      <dgm:spPr/>
      <dgm:t>
        <a:bodyPr/>
        <a:lstStyle/>
        <a:p>
          <a:r>
            <a:rPr lang="en-US" sz="1400" b="1" dirty="0"/>
            <a:t>Epilepsy</a:t>
          </a:r>
        </a:p>
      </dgm:t>
    </dgm:pt>
    <dgm:pt modelId="{80AA480E-2029-459A-8811-26E957F4433C}" type="parTrans" cxnId="{5D0FB776-FA63-4A38-A01F-4C59E356DAE9}">
      <dgm:prSet/>
      <dgm:spPr/>
      <dgm:t>
        <a:bodyPr/>
        <a:lstStyle/>
        <a:p>
          <a:endParaRPr lang="en-US" sz="1600">
            <a:solidFill>
              <a:schemeClr val="bg1"/>
            </a:solidFill>
          </a:endParaRPr>
        </a:p>
      </dgm:t>
    </dgm:pt>
    <dgm:pt modelId="{B88FC082-1005-458F-AA5D-2BE1991C7334}" type="sibTrans" cxnId="{5D0FB776-FA63-4A38-A01F-4C59E356DAE9}">
      <dgm:prSet/>
      <dgm:spPr/>
      <dgm:t>
        <a:bodyPr/>
        <a:lstStyle/>
        <a:p>
          <a:endParaRPr lang="en-US" sz="1600">
            <a:solidFill>
              <a:schemeClr val="bg1"/>
            </a:solidFill>
          </a:endParaRPr>
        </a:p>
      </dgm:t>
    </dgm:pt>
    <dgm:pt modelId="{E6858872-7C5E-4F59-BBF5-CD65D0B05F27}">
      <dgm:prSet phldrT="[Text]" custT="1"/>
      <dgm:spPr/>
      <dgm:t>
        <a:bodyPr/>
        <a:lstStyle/>
        <a:p>
          <a:r>
            <a:rPr lang="en-US" sz="1400" b="1" dirty="0"/>
            <a:t>Cancer</a:t>
          </a:r>
        </a:p>
      </dgm:t>
    </dgm:pt>
    <dgm:pt modelId="{AE1C05E2-A42D-4F2F-8B83-38501F5896C1}" type="parTrans" cxnId="{5F7362EA-EE45-406F-9CD5-A97AD8D4BCD2}">
      <dgm:prSet/>
      <dgm:spPr/>
      <dgm:t>
        <a:bodyPr/>
        <a:lstStyle/>
        <a:p>
          <a:endParaRPr lang="en-US" sz="1600">
            <a:solidFill>
              <a:schemeClr val="bg1"/>
            </a:solidFill>
          </a:endParaRPr>
        </a:p>
      </dgm:t>
    </dgm:pt>
    <dgm:pt modelId="{502622ED-5A38-432C-87A2-8E455CC6A7BD}" type="sibTrans" cxnId="{5F7362EA-EE45-406F-9CD5-A97AD8D4BCD2}">
      <dgm:prSet/>
      <dgm:spPr/>
      <dgm:t>
        <a:bodyPr/>
        <a:lstStyle/>
        <a:p>
          <a:endParaRPr lang="en-US" sz="1600">
            <a:solidFill>
              <a:schemeClr val="bg1"/>
            </a:solidFill>
          </a:endParaRPr>
        </a:p>
      </dgm:t>
    </dgm:pt>
    <dgm:pt modelId="{1470E58E-8F49-4CB6-A7D2-A7D067A4F8FB}" type="pres">
      <dgm:prSet presAssocID="{12FCAFAB-297E-4292-A467-D78F56B29617}" presName="composite" presStyleCnt="0">
        <dgm:presLayoutVars>
          <dgm:chMax val="1"/>
          <dgm:dir/>
          <dgm:resizeHandles val="exact"/>
        </dgm:presLayoutVars>
      </dgm:prSet>
      <dgm:spPr/>
      <dgm:t>
        <a:bodyPr/>
        <a:lstStyle/>
        <a:p>
          <a:endParaRPr lang="en-US"/>
        </a:p>
      </dgm:t>
    </dgm:pt>
    <dgm:pt modelId="{2ACB81DC-5B6F-48C6-9F4A-EBBCB089CF5F}" type="pres">
      <dgm:prSet presAssocID="{12FCAFAB-297E-4292-A467-D78F56B29617}" presName="radial" presStyleCnt="0">
        <dgm:presLayoutVars>
          <dgm:animLvl val="ctr"/>
        </dgm:presLayoutVars>
      </dgm:prSet>
      <dgm:spPr/>
    </dgm:pt>
    <dgm:pt modelId="{B20E4AD5-0F22-4D3E-8031-D7F19AEF8129}" type="pres">
      <dgm:prSet presAssocID="{C6D03FB4-3A88-4DA7-99E7-EAA947257B92}" presName="centerShape" presStyleLbl="vennNode1" presStyleIdx="0" presStyleCnt="7"/>
      <dgm:spPr/>
      <dgm:t>
        <a:bodyPr/>
        <a:lstStyle/>
        <a:p>
          <a:endParaRPr lang="en-US"/>
        </a:p>
      </dgm:t>
    </dgm:pt>
    <dgm:pt modelId="{14120F3C-49FB-4D4D-BC0C-BFCDE2BDDDA0}" type="pres">
      <dgm:prSet presAssocID="{A13BCE03-969B-4E5F-8DAD-C2C147CC4B8A}" presName="node" presStyleLbl="vennNode1" presStyleIdx="1" presStyleCnt="7">
        <dgm:presLayoutVars>
          <dgm:bulletEnabled val="1"/>
        </dgm:presLayoutVars>
      </dgm:prSet>
      <dgm:spPr/>
      <dgm:t>
        <a:bodyPr/>
        <a:lstStyle/>
        <a:p>
          <a:endParaRPr lang="en-US"/>
        </a:p>
      </dgm:t>
    </dgm:pt>
    <dgm:pt modelId="{7652DE53-234D-491C-A4EC-86BEA5B70ACA}" type="pres">
      <dgm:prSet presAssocID="{A2C4FF9E-E9B4-410D-9668-FFF19326BECE}" presName="node" presStyleLbl="vennNode1" presStyleIdx="2" presStyleCnt="7" custScaleX="109834" custScaleY="110557">
        <dgm:presLayoutVars>
          <dgm:bulletEnabled val="1"/>
        </dgm:presLayoutVars>
      </dgm:prSet>
      <dgm:spPr/>
      <dgm:t>
        <a:bodyPr/>
        <a:lstStyle/>
        <a:p>
          <a:endParaRPr lang="en-US"/>
        </a:p>
      </dgm:t>
    </dgm:pt>
    <dgm:pt modelId="{A52F0ECF-9BC6-4F57-B9DE-23934509A45A}" type="pres">
      <dgm:prSet presAssocID="{BB4ACB78-25C0-40F4-BC6E-9258EA5F3D0D}" presName="node" presStyleLbl="vennNode1" presStyleIdx="3" presStyleCnt="7">
        <dgm:presLayoutVars>
          <dgm:bulletEnabled val="1"/>
        </dgm:presLayoutVars>
      </dgm:prSet>
      <dgm:spPr/>
      <dgm:t>
        <a:bodyPr/>
        <a:lstStyle/>
        <a:p>
          <a:endParaRPr lang="en-US"/>
        </a:p>
      </dgm:t>
    </dgm:pt>
    <dgm:pt modelId="{14B789FD-2300-4F79-9048-F28244D71F62}" type="pres">
      <dgm:prSet presAssocID="{7EB7BF40-40A8-49AC-A6D6-8B7093353024}" presName="node" presStyleLbl="vennNode1" presStyleIdx="4" presStyleCnt="7">
        <dgm:presLayoutVars>
          <dgm:bulletEnabled val="1"/>
        </dgm:presLayoutVars>
      </dgm:prSet>
      <dgm:spPr/>
      <dgm:t>
        <a:bodyPr/>
        <a:lstStyle/>
        <a:p>
          <a:endParaRPr lang="en-US"/>
        </a:p>
      </dgm:t>
    </dgm:pt>
    <dgm:pt modelId="{6BC5D440-3CCC-4E86-95B4-798CAB7D8093}" type="pres">
      <dgm:prSet presAssocID="{D893BD33-BEC9-4CA2-A9C5-7C1855AB46F7}" presName="node" presStyleLbl="vennNode1" presStyleIdx="5" presStyleCnt="7" custScaleX="106625">
        <dgm:presLayoutVars>
          <dgm:bulletEnabled val="1"/>
        </dgm:presLayoutVars>
      </dgm:prSet>
      <dgm:spPr/>
      <dgm:t>
        <a:bodyPr/>
        <a:lstStyle/>
        <a:p>
          <a:endParaRPr lang="en-US"/>
        </a:p>
      </dgm:t>
    </dgm:pt>
    <dgm:pt modelId="{DC6A46F5-8F36-4B62-B737-1C7AF1EA189F}" type="pres">
      <dgm:prSet presAssocID="{E6858872-7C5E-4F59-BBF5-CD65D0B05F27}" presName="node" presStyleLbl="vennNode1" presStyleIdx="6" presStyleCnt="7">
        <dgm:presLayoutVars>
          <dgm:bulletEnabled val="1"/>
        </dgm:presLayoutVars>
      </dgm:prSet>
      <dgm:spPr/>
      <dgm:t>
        <a:bodyPr/>
        <a:lstStyle/>
        <a:p>
          <a:endParaRPr lang="en-US"/>
        </a:p>
      </dgm:t>
    </dgm:pt>
  </dgm:ptLst>
  <dgm:cxnLst>
    <dgm:cxn modelId="{1CEFB9C6-0ABF-4C72-BEBC-39556138570A}" type="presOf" srcId="{7EB7BF40-40A8-49AC-A6D6-8B7093353024}" destId="{14B789FD-2300-4F79-9048-F28244D71F62}" srcOrd="0" destOrd="0" presId="urn:microsoft.com/office/officeart/2005/8/layout/radial3"/>
    <dgm:cxn modelId="{4928C2B2-F4D0-4878-8DA9-758EC5967F5F}" srcId="{C6D03FB4-3A88-4DA7-99E7-EAA947257B92}" destId="{A2C4FF9E-E9B4-410D-9668-FFF19326BECE}" srcOrd="1" destOrd="0" parTransId="{BF10167D-746B-4C1B-BF7F-8BA71B54FA3C}" sibTransId="{2408E004-18AE-4C68-B69F-8455BB72690F}"/>
    <dgm:cxn modelId="{5D0FB776-FA63-4A38-A01F-4C59E356DAE9}" srcId="{C6D03FB4-3A88-4DA7-99E7-EAA947257B92}" destId="{D893BD33-BEC9-4CA2-A9C5-7C1855AB46F7}" srcOrd="4" destOrd="0" parTransId="{80AA480E-2029-459A-8811-26E957F4433C}" sibTransId="{B88FC082-1005-458F-AA5D-2BE1991C7334}"/>
    <dgm:cxn modelId="{11C1A1D9-53A0-4FD6-AA5F-ADF7945B8F04}" type="presOf" srcId="{C6D03FB4-3A88-4DA7-99E7-EAA947257B92}" destId="{B20E4AD5-0F22-4D3E-8031-D7F19AEF8129}" srcOrd="0" destOrd="0" presId="urn:microsoft.com/office/officeart/2005/8/layout/radial3"/>
    <dgm:cxn modelId="{9D2F2E10-0BD2-4F97-8BE0-616F783BA2A9}" type="presOf" srcId="{12FCAFAB-297E-4292-A467-D78F56B29617}" destId="{1470E58E-8F49-4CB6-A7D2-A7D067A4F8FB}" srcOrd="0" destOrd="0" presId="urn:microsoft.com/office/officeart/2005/8/layout/radial3"/>
    <dgm:cxn modelId="{6AF6C640-75C7-48E2-A9DC-008C7684A777}" srcId="{C6D03FB4-3A88-4DA7-99E7-EAA947257B92}" destId="{7EB7BF40-40A8-49AC-A6D6-8B7093353024}" srcOrd="3" destOrd="0" parTransId="{C64223B0-13C5-4D1A-A05B-879FBD5FB74A}" sibTransId="{F8F00CDF-F3F1-4A59-80AF-5731088FDD6F}"/>
    <dgm:cxn modelId="{44187816-C17F-44E5-8930-EF119918DBBB}" type="presOf" srcId="{A2C4FF9E-E9B4-410D-9668-FFF19326BECE}" destId="{7652DE53-234D-491C-A4EC-86BEA5B70ACA}" srcOrd="0" destOrd="0" presId="urn:microsoft.com/office/officeart/2005/8/layout/radial3"/>
    <dgm:cxn modelId="{F251B263-4671-426C-9571-29A37BA78AA8}" srcId="{12FCAFAB-297E-4292-A467-D78F56B29617}" destId="{C6D03FB4-3A88-4DA7-99E7-EAA947257B92}" srcOrd="0" destOrd="0" parTransId="{96C4E9A6-5F9B-49B6-BCDF-FDB8CC8CAF2F}" sibTransId="{7B8936CF-157F-4227-911E-1EB693233542}"/>
    <dgm:cxn modelId="{AF37F7C1-7E67-44CC-9947-C48AD8A962B9}" srcId="{C6D03FB4-3A88-4DA7-99E7-EAA947257B92}" destId="{A13BCE03-969B-4E5F-8DAD-C2C147CC4B8A}" srcOrd="0" destOrd="0" parTransId="{53216C9D-7C0D-4E95-92D1-C025E8483183}" sibTransId="{5246E8B2-6199-431A-8252-0C6B0F84DF43}"/>
    <dgm:cxn modelId="{BA74252F-3348-42DD-9B1B-FAEDFAC1C39A}" type="presOf" srcId="{D893BD33-BEC9-4CA2-A9C5-7C1855AB46F7}" destId="{6BC5D440-3CCC-4E86-95B4-798CAB7D8093}" srcOrd="0" destOrd="0" presId="urn:microsoft.com/office/officeart/2005/8/layout/radial3"/>
    <dgm:cxn modelId="{27B5E118-1F5E-4844-8E8E-31A12454D244}" type="presOf" srcId="{A13BCE03-969B-4E5F-8DAD-C2C147CC4B8A}" destId="{14120F3C-49FB-4D4D-BC0C-BFCDE2BDDDA0}" srcOrd="0" destOrd="0" presId="urn:microsoft.com/office/officeart/2005/8/layout/radial3"/>
    <dgm:cxn modelId="{5F7362EA-EE45-406F-9CD5-A97AD8D4BCD2}" srcId="{C6D03FB4-3A88-4DA7-99E7-EAA947257B92}" destId="{E6858872-7C5E-4F59-BBF5-CD65D0B05F27}" srcOrd="5" destOrd="0" parTransId="{AE1C05E2-A42D-4F2F-8B83-38501F5896C1}" sibTransId="{502622ED-5A38-432C-87A2-8E455CC6A7BD}"/>
    <dgm:cxn modelId="{9E983CD7-0A87-4627-8ADE-15A83A5AF6AE}" type="presOf" srcId="{BB4ACB78-25C0-40F4-BC6E-9258EA5F3D0D}" destId="{A52F0ECF-9BC6-4F57-B9DE-23934509A45A}" srcOrd="0" destOrd="0" presId="urn:microsoft.com/office/officeart/2005/8/layout/radial3"/>
    <dgm:cxn modelId="{19175491-79E1-44C4-9442-0C614C88A0F6}" srcId="{C6D03FB4-3A88-4DA7-99E7-EAA947257B92}" destId="{BB4ACB78-25C0-40F4-BC6E-9258EA5F3D0D}" srcOrd="2" destOrd="0" parTransId="{9A6B3D96-FDBC-48B5-84DC-ADEDF39B96F8}" sibTransId="{1FC4FC19-D7E4-4C1E-9D61-F13EB10024B0}"/>
    <dgm:cxn modelId="{B4295AD0-586A-4DCB-8BDB-7D527BDF0B6F}" type="presOf" srcId="{E6858872-7C5E-4F59-BBF5-CD65D0B05F27}" destId="{DC6A46F5-8F36-4B62-B737-1C7AF1EA189F}" srcOrd="0" destOrd="0" presId="urn:microsoft.com/office/officeart/2005/8/layout/radial3"/>
    <dgm:cxn modelId="{648FF831-0E1E-4079-B245-CA53D9C58197}" type="presParOf" srcId="{1470E58E-8F49-4CB6-A7D2-A7D067A4F8FB}" destId="{2ACB81DC-5B6F-48C6-9F4A-EBBCB089CF5F}" srcOrd="0" destOrd="0" presId="urn:microsoft.com/office/officeart/2005/8/layout/radial3"/>
    <dgm:cxn modelId="{76DE67C7-8519-485F-B98A-9227FFE4A06C}" type="presParOf" srcId="{2ACB81DC-5B6F-48C6-9F4A-EBBCB089CF5F}" destId="{B20E4AD5-0F22-4D3E-8031-D7F19AEF8129}" srcOrd="0" destOrd="0" presId="urn:microsoft.com/office/officeart/2005/8/layout/radial3"/>
    <dgm:cxn modelId="{78062D6E-960F-41EE-A7D3-E79A26DE8D83}" type="presParOf" srcId="{2ACB81DC-5B6F-48C6-9F4A-EBBCB089CF5F}" destId="{14120F3C-49FB-4D4D-BC0C-BFCDE2BDDDA0}" srcOrd="1" destOrd="0" presId="urn:microsoft.com/office/officeart/2005/8/layout/radial3"/>
    <dgm:cxn modelId="{4ED96D37-706A-4F7D-B710-68EC84752AF1}" type="presParOf" srcId="{2ACB81DC-5B6F-48C6-9F4A-EBBCB089CF5F}" destId="{7652DE53-234D-491C-A4EC-86BEA5B70ACA}" srcOrd="2" destOrd="0" presId="urn:microsoft.com/office/officeart/2005/8/layout/radial3"/>
    <dgm:cxn modelId="{F6333A0D-A466-4806-B259-2FC88BAAA279}" type="presParOf" srcId="{2ACB81DC-5B6F-48C6-9F4A-EBBCB089CF5F}" destId="{A52F0ECF-9BC6-4F57-B9DE-23934509A45A}" srcOrd="3" destOrd="0" presId="urn:microsoft.com/office/officeart/2005/8/layout/radial3"/>
    <dgm:cxn modelId="{605F4136-4742-498A-8988-9C6F7EBE63A9}" type="presParOf" srcId="{2ACB81DC-5B6F-48C6-9F4A-EBBCB089CF5F}" destId="{14B789FD-2300-4F79-9048-F28244D71F62}" srcOrd="4" destOrd="0" presId="urn:microsoft.com/office/officeart/2005/8/layout/radial3"/>
    <dgm:cxn modelId="{79EEE70C-C0C8-4FC0-A85C-50F5191A95D4}" type="presParOf" srcId="{2ACB81DC-5B6F-48C6-9F4A-EBBCB089CF5F}" destId="{6BC5D440-3CCC-4E86-95B4-798CAB7D8093}" srcOrd="5" destOrd="0" presId="urn:microsoft.com/office/officeart/2005/8/layout/radial3"/>
    <dgm:cxn modelId="{6EF260C2-D9E1-4C82-8653-C5E809C0E77C}" type="presParOf" srcId="{2ACB81DC-5B6F-48C6-9F4A-EBBCB089CF5F}" destId="{DC6A46F5-8F36-4B62-B737-1C7AF1EA189F}"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A7734-FB2E-47F7-9692-382DA53DF57C}" type="datetimeFigureOut">
              <a:rPr lang="en-US" smtClean="0"/>
              <a:t>8/23/2017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1FD3A-458F-426D-B90B-4F5DA3254900}" type="slidenum">
              <a:rPr lang="en-US" smtClean="0"/>
              <a:t>‹#›</a:t>
            </a:fld>
            <a:endParaRPr lang="en-US" dirty="0"/>
          </a:p>
        </p:txBody>
      </p:sp>
    </p:spTree>
    <p:extLst>
      <p:ext uri="{BB962C8B-B14F-4D97-AF65-F5344CB8AC3E}">
        <p14:creationId xmlns:p14="http://schemas.microsoft.com/office/powerpoint/2010/main" val="20404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837636-781D-4A71-A9DC-4365DE1706E3}" type="slidenum">
              <a:rPr lang="en-US" altLang="en-US" smtClean="0"/>
              <a:pPr/>
              <a:t>17</a:t>
            </a:fld>
            <a:endParaRPr lang="en-US" altLang="en-US" dirty="0" smtClean="0"/>
          </a:p>
        </p:txBody>
      </p:sp>
    </p:spTree>
    <p:extLst>
      <p:ext uri="{BB962C8B-B14F-4D97-AF65-F5344CB8AC3E}">
        <p14:creationId xmlns:p14="http://schemas.microsoft.com/office/powerpoint/2010/main" val="255609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defTabSz="895810">
              <a:defRPr/>
            </a:pPr>
            <a:r>
              <a:rPr lang="en-CA" sz="1100" b="1" dirty="0">
                <a:latin typeface="Arial" panose="020B0604020202020204" pitchFamily="34" charset="0"/>
                <a:cs typeface="Arial" panose="020B0604020202020204" pitchFamily="34" charset="0"/>
              </a:rPr>
              <a:t>Key point: </a:t>
            </a:r>
            <a:r>
              <a:rPr lang="en-US" sz="1100" dirty="0">
                <a:latin typeface="Arial" panose="020B0604020202020204" pitchFamily="34" charset="0"/>
                <a:cs typeface="Arial" panose="020B0604020202020204" pitchFamily="34" charset="0"/>
              </a:rPr>
              <a:t>Mental illness is a substantial public health concern because it is associated with numerous chronic diseases that are often the focus of primary care.</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Because of the association between chronic physical and mental illnesses, primary care physicians should consider mental health integration.</a:t>
            </a:r>
            <a:r>
              <a:rPr lang="en-US" sz="1100" baseline="30000" dirty="0">
                <a:latin typeface="Arial" panose="020B0604020202020204" pitchFamily="34" charset="0"/>
                <a:cs typeface="Arial" panose="020B0604020202020204" pitchFamily="34" charset="0"/>
              </a:rPr>
              <a:t>2</a:t>
            </a:r>
          </a:p>
          <a:p>
            <a:pPr defTabSz="895810">
              <a:defRPr/>
            </a:pPr>
            <a:endParaRPr lang="en-US" sz="1100" baseline="30000" dirty="0">
              <a:latin typeface="Arial" panose="020B0604020202020204" pitchFamily="34" charset="0"/>
              <a:cs typeface="Arial" panose="020B0604020202020204" pitchFamily="34" charset="0"/>
            </a:endParaRPr>
          </a:p>
          <a:p>
            <a:pPr defTabSz="895810">
              <a:defRPr/>
            </a:pPr>
            <a:r>
              <a:rPr lang="en-US" sz="1100" b="1" dirty="0">
                <a:latin typeface="Arial" panose="020B0604020202020204" pitchFamily="34" charset="0"/>
                <a:cs typeface="Arial" panose="020B0604020202020204" pitchFamily="34" charset="0"/>
              </a:rPr>
              <a:t>Background:</a:t>
            </a:r>
          </a:p>
          <a:p>
            <a:pPr defTabSz="895810">
              <a:defRPr/>
            </a:pPr>
            <a:r>
              <a:rPr lang="en-US" sz="1100" dirty="0">
                <a:latin typeface="Arial" panose="020B0604020202020204" pitchFamily="34" charset="0"/>
                <a:cs typeface="Arial" panose="020B0604020202020204" pitchFamily="34" charset="0"/>
              </a:rPr>
              <a:t>The following are comorbidity estimates</a:t>
            </a:r>
            <a:r>
              <a:rPr lang="en-US" sz="1100" baseline="30000" dirty="0">
                <a:latin typeface="Arial" panose="020B0604020202020204" pitchFamily="34" charset="0"/>
                <a:cs typeface="Arial" panose="020B0604020202020204" pitchFamily="34" charset="0"/>
              </a:rPr>
              <a:t>3,4</a:t>
            </a:r>
            <a:r>
              <a:rPr lang="en-US" sz="1100" dirty="0">
                <a:latin typeface="Arial" panose="020B0604020202020204" pitchFamily="34" charset="0"/>
                <a:cs typeface="Arial" panose="020B0604020202020204" pitchFamily="34" charset="0"/>
              </a:rPr>
              <a:t>:</a:t>
            </a:r>
          </a:p>
          <a:p>
            <a:pPr defTabSz="895810">
              <a:defRPr/>
            </a:pPr>
            <a:r>
              <a:rPr lang="en-US" sz="1100" dirty="0">
                <a:latin typeface="Arial" panose="020B0604020202020204" pitchFamily="34" charset="0"/>
                <a:cs typeface="Arial" panose="020B0604020202020204" pitchFamily="34" charset="0"/>
              </a:rPr>
              <a:t>CVD: 2- to 3-fold increased risk in patients with mental illness</a:t>
            </a:r>
          </a:p>
          <a:p>
            <a:pPr defTabSz="895810">
              <a:defRPr/>
            </a:pPr>
            <a:r>
              <a:rPr lang="en-US" sz="1100" dirty="0">
                <a:latin typeface="Arial" panose="020B0604020202020204" pitchFamily="34" charset="0"/>
                <a:cs typeface="Arial" panose="020B0604020202020204" pitchFamily="34" charset="0"/>
              </a:rPr>
              <a:t>Diabetes: 1.2- to 5-fold higher risk in patients with mental illness; 8.9% in patients with major depressive disorder (vs 7.1% in those without) </a:t>
            </a:r>
          </a:p>
          <a:p>
            <a:pPr defTabSz="895810">
              <a:defRPr/>
            </a:pPr>
            <a:r>
              <a:rPr lang="en-US" sz="1100" dirty="0">
                <a:latin typeface="Arial" panose="020B0604020202020204" pitchFamily="34" charset="0"/>
                <a:cs typeface="Arial" panose="020B0604020202020204" pitchFamily="34" charset="0"/>
              </a:rPr>
              <a:t>Obesity: 42%-68%</a:t>
            </a:r>
          </a:p>
          <a:p>
            <a:pPr defTabSz="895810">
              <a:defRPr/>
            </a:pPr>
            <a:r>
              <a:rPr lang="en-US" sz="1100" dirty="0">
                <a:latin typeface="Arial" panose="020B0604020202020204" pitchFamily="34" charset="0"/>
                <a:cs typeface="Arial" panose="020B0604020202020204" pitchFamily="34" charset="0"/>
              </a:rPr>
              <a:t>Asthma: 17% in patients with major depressive disorder (vs 11.4% in those without) </a:t>
            </a:r>
          </a:p>
          <a:p>
            <a:pPr defTabSz="895810">
              <a:defRPr/>
            </a:pPr>
            <a:endParaRPr lang="en-US" sz="11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References: </a:t>
            </a:r>
            <a:r>
              <a:rPr lang="en-US" sz="1000" dirty="0">
                <a:latin typeface="Arial" panose="020B0604020202020204" pitchFamily="34" charset="0"/>
                <a:cs typeface="Arial" panose="020B0604020202020204" pitchFamily="34" charset="0"/>
              </a:rPr>
              <a:t>1. Mental illness surveillance among adults in the United States: fact sheet. Centers for Disease Control and Prevention. https://www.cdc.gov/mentalhealthsurveillance/</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fact_sheet.html. Accessed March 30, 2017. 2. Auxier A, Runyan C, Mullin D, Mendenhall T, Young J, Kessler R. Behavioral health referrals and treatment initiation rates in integrated primary care: a Collaborative Care Research Network study. </a:t>
            </a:r>
            <a:r>
              <a:rPr lang="en-US" sz="1000" i="1" dirty="0">
                <a:latin typeface="Arial" panose="020B0604020202020204" pitchFamily="34" charset="0"/>
                <a:cs typeface="Arial" panose="020B0604020202020204" pitchFamily="34" charset="0"/>
              </a:rPr>
              <a:t>Transl Behav Med</a:t>
            </a:r>
            <a:r>
              <a:rPr lang="en-US" sz="1000" dirty="0">
                <a:latin typeface="Arial" panose="020B0604020202020204" pitchFamily="34" charset="0"/>
                <a:cs typeface="Arial" panose="020B0604020202020204" pitchFamily="34" charset="0"/>
              </a:rPr>
              <a:t>. 2012;2(3):337-344. 3. De Hert M, Correll CU, Bobes J, et al. Physical illness in patients with severe mental disorders. I. Prevalence, impact of medications and disparities in health care</a:t>
            </a:r>
            <a:r>
              <a:rPr lang="en-US" sz="1000" i="1" dirty="0">
                <a:latin typeface="Arial" panose="020B0604020202020204" pitchFamily="34" charset="0"/>
                <a:cs typeface="Arial" panose="020B0604020202020204" pitchFamily="34" charset="0"/>
              </a:rPr>
              <a:t>. World Psychiatry</a:t>
            </a:r>
            <a:r>
              <a:rPr lang="en-US" sz="1000" dirty="0">
                <a:latin typeface="Arial" panose="020B0604020202020204" pitchFamily="34" charset="0"/>
                <a:cs typeface="Arial" panose="020B0604020202020204" pitchFamily="34" charset="0"/>
              </a:rPr>
              <a:t>. 2011;10(1):52-77. 4. SAMHSA website. https://www.samhsa.gov/newsroom/press-announcements/201204100300. Accessed April 7, 2017.</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6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Deborah Proctor, president and CEO, said it best, “We are not on a mission to transform. We transform because of our Mission.”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1E911747-D244-4566-902E-6C1FA27F307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71738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descr="blue background.png"/>
          <p:cNvPicPr>
            <a:picLocks noChangeAspect="1"/>
          </p:cNvPicPr>
          <p:nvPr/>
        </p:nvPicPr>
        <p:blipFill>
          <a:blip r:embed="rId4" cstate="screen"/>
          <a:srcRect/>
          <a:stretch>
            <a:fillRect/>
          </a:stretch>
        </p:blipFill>
        <p:spPr>
          <a:xfrm>
            <a:off x="1" y="3429000"/>
            <a:ext cx="9144000" cy="3429001"/>
          </a:xfrm>
          <a:prstGeom prst="rect">
            <a:avLst/>
          </a:prstGeom>
        </p:spPr>
      </p:pic>
      <p:sp>
        <p:nvSpPr>
          <p:cNvPr id="2" name="Title 1"/>
          <p:cNvSpPr>
            <a:spLocks noGrp="1"/>
          </p:cNvSpPr>
          <p:nvPr>
            <p:ph type="ctrTitle"/>
          </p:nvPr>
        </p:nvSpPr>
        <p:spPr>
          <a:xfrm>
            <a:off x="1" y="1447819"/>
            <a:ext cx="9144000" cy="2209800"/>
          </a:xfrm>
        </p:spPr>
        <p:txBody>
          <a:bodyPr>
            <a:noAutofit/>
          </a:bodyPr>
          <a:lstStyle>
            <a:lvl1pPr algn="l">
              <a:defRPr sz="4796" b="1" spc="-150">
                <a:solidFill>
                  <a:schemeClr val="tx2"/>
                </a:solidFill>
                <a:latin typeface="Frutiger 45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0" y="3657601"/>
            <a:ext cx="7772400" cy="762000"/>
          </a:xfrm>
        </p:spPr>
        <p:txBody>
          <a:bodyPr>
            <a:normAutofit/>
          </a:bodyPr>
          <a:lstStyle>
            <a:lvl1pPr marL="0" indent="0" algn="l">
              <a:buNone/>
              <a:defRPr sz="3572" spc="-150">
                <a:solidFill>
                  <a:schemeClr val="bg1"/>
                </a:solidFill>
                <a:latin typeface="Frutiger 45 Light" pitchFamily="34" charset="0"/>
              </a:defRPr>
            </a:lvl1pPr>
            <a:lvl2pPr marL="457175" indent="0" algn="ctr">
              <a:buNone/>
              <a:defRPr>
                <a:solidFill>
                  <a:schemeClr val="tx1">
                    <a:tint val="75000"/>
                  </a:schemeClr>
                </a:solidFill>
              </a:defRPr>
            </a:lvl2pPr>
            <a:lvl3pPr marL="914349" indent="0" algn="ctr">
              <a:buNone/>
              <a:defRPr>
                <a:solidFill>
                  <a:schemeClr val="tx1">
                    <a:tint val="75000"/>
                  </a:schemeClr>
                </a:solidFill>
              </a:defRPr>
            </a:lvl3pPr>
            <a:lvl4pPr marL="1371524" indent="0" algn="ctr">
              <a:buNone/>
              <a:defRPr>
                <a:solidFill>
                  <a:schemeClr val="tx1">
                    <a:tint val="75000"/>
                  </a:schemeClr>
                </a:solidFill>
              </a:defRPr>
            </a:lvl4pPr>
            <a:lvl5pPr marL="1828697" indent="0" algn="ctr">
              <a:buNone/>
              <a:defRPr>
                <a:solidFill>
                  <a:schemeClr val="tx1">
                    <a:tint val="75000"/>
                  </a:schemeClr>
                </a:solidFill>
              </a:defRPr>
            </a:lvl5pPr>
            <a:lvl6pPr marL="2285872" indent="0" algn="ctr">
              <a:buNone/>
              <a:defRPr>
                <a:solidFill>
                  <a:schemeClr val="tx1">
                    <a:tint val="75000"/>
                  </a:schemeClr>
                </a:solidFill>
              </a:defRPr>
            </a:lvl6pPr>
            <a:lvl7pPr marL="2743046" indent="0" algn="ctr">
              <a:buNone/>
              <a:defRPr>
                <a:solidFill>
                  <a:schemeClr val="tx1">
                    <a:tint val="75000"/>
                  </a:schemeClr>
                </a:solidFill>
              </a:defRPr>
            </a:lvl7pPr>
            <a:lvl8pPr marL="3200221" indent="0" algn="ctr">
              <a:buNone/>
              <a:defRPr>
                <a:solidFill>
                  <a:schemeClr val="tx1">
                    <a:tint val="75000"/>
                  </a:schemeClr>
                </a:solidFill>
              </a:defRPr>
            </a:lvl8pPr>
            <a:lvl9pPr marL="365739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4CA8DC-C74B-4ED0-98F5-395988D945E1}" type="datetime1">
              <a:rPr lang="en-US" smtClean="0">
                <a:solidFill>
                  <a:prstClr val="black">
                    <a:tint val="75000"/>
                  </a:prstClr>
                </a:solidFill>
              </a:rPr>
              <a:pPr/>
              <a:t>8/23/2017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0" name="Object 9" hidden="1"/>
          <p:cNvGraphicFramePr>
            <a:graphicFrameLocks noChangeAspect="1"/>
          </p:cNvGraphicFramePr>
          <p:nvPr userDrawn="1">
            <p:custDataLst>
              <p:tags r:id="rId2"/>
            </p:custDataLst>
            <p:extLst/>
          </p:nvPr>
        </p:nvGraphicFramePr>
        <p:xfrm>
          <a:off x="1623" y="1959"/>
          <a:ext cx="1619" cy="1619"/>
        </p:xfrm>
        <a:graphic>
          <a:graphicData uri="http://schemas.openxmlformats.org/presentationml/2006/ole">
            <mc:AlternateContent xmlns:mc="http://schemas.openxmlformats.org/markup-compatibility/2006">
              <mc:Choice xmlns:v="urn:schemas-microsoft-com:vml" Requires="v">
                <p:oleObj spid="_x0000_s2128"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 y="1959"/>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Title Elements"/>
          <p:cNvGrpSpPr/>
          <p:nvPr userDrawn="1"/>
        </p:nvGrpSpPr>
        <p:grpSpPr>
          <a:xfrm>
            <a:off x="2" y="19"/>
            <a:ext cx="9140761" cy="6859620"/>
            <a:chOff x="0" y="0"/>
            <a:chExt cx="8958264" cy="6723063"/>
          </a:xfrm>
        </p:grpSpPr>
        <p:sp>
          <p:nvSpPr>
            <p:cNvPr id="14" name="Document type" hidden="1"/>
            <p:cNvSpPr txBox="1">
              <a:spLocks noChangeArrowheads="1"/>
            </p:cNvSpPr>
            <p:nvPr/>
          </p:nvSpPr>
          <p:spPr bwMode="auto">
            <a:xfrm>
              <a:off x="2640013" y="4931121"/>
              <a:ext cx="4935538" cy="21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9" dirty="0" smtClean="0">
                  <a:solidFill>
                    <a:prstClr val="black"/>
                  </a:solidFill>
                  <a:latin typeface="Calibri"/>
                </a:rPr>
                <a:t>Document type</a:t>
              </a:r>
            </a:p>
          </p:txBody>
        </p:sp>
        <p:sp>
          <p:nvSpPr>
            <p:cNvPr id="15" name="Date" hidden="1"/>
            <p:cNvSpPr txBox="1">
              <a:spLocks noChangeArrowheads="1"/>
            </p:cNvSpPr>
            <p:nvPr/>
          </p:nvSpPr>
          <p:spPr bwMode="auto">
            <a:xfrm>
              <a:off x="2640013" y="5199063"/>
              <a:ext cx="4935538" cy="21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9" dirty="0" smtClean="0">
                  <a:solidFill>
                    <a:prstClr val="black"/>
                  </a:solidFill>
                  <a:latin typeface="Calibri"/>
                </a:rPr>
                <a:t>Date</a:t>
              </a:r>
            </a:p>
          </p:txBody>
        </p:sp>
        <p:sp>
          <p:nvSpPr>
            <p:cNvPr id="16" name="Disclaimer" hidden="1"/>
            <p:cNvSpPr>
              <a:spLocks noChangeArrowheads="1"/>
            </p:cNvSpPr>
            <p:nvPr/>
          </p:nvSpPr>
          <p:spPr bwMode="auto">
            <a:xfrm>
              <a:off x="2640013" y="5893977"/>
              <a:ext cx="5121275" cy="24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43" eaLnBrk="0" fontAlgn="base" hangingPunct="0">
                <a:spcBef>
                  <a:spcPct val="0"/>
                </a:spcBef>
                <a:spcAft>
                  <a:spcPct val="0"/>
                </a:spcAft>
              </a:pPr>
              <a:r>
                <a:rPr lang="en-US" sz="817" dirty="0">
                  <a:solidFill>
                    <a:prstClr val="black"/>
                  </a:solidFill>
                </a:rPr>
                <a:t>CONFIDENTIAL AND PROPRIETARY</a:t>
              </a:r>
            </a:p>
            <a:p>
              <a:pPr defTabSz="821243" eaLnBrk="0" fontAlgn="base" hangingPunct="0">
                <a:spcBef>
                  <a:spcPct val="0"/>
                </a:spcBef>
                <a:spcAft>
                  <a:spcPct val="0"/>
                </a:spcAft>
              </a:pPr>
              <a:r>
                <a:rPr lang="en-US" sz="817" dirty="0">
                  <a:solidFill>
                    <a:prstClr val="black"/>
                  </a:solidFill>
                </a:rPr>
                <a:t>Any use of this material without specific permission of McKinsey &amp; Company is strictly prohibited</a:t>
              </a:r>
            </a:p>
          </p:txBody>
        </p:sp>
        <p:sp>
          <p:nvSpPr>
            <p:cNvPr id="17"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prstClr val="black"/>
                </a:solidFill>
              </a:endParaRPr>
            </a:p>
          </p:txBody>
        </p:sp>
        <p:sp>
          <p:nvSpPr>
            <p:cNvPr id="18"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prstClr val="black"/>
                </a:solidFill>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32" dirty="0">
                <a:solidFill>
                  <a:prstClr val="black"/>
                </a:solidFill>
              </a:endParaRPr>
            </a:p>
          </p:txBody>
        </p:sp>
      </p:grpSp>
    </p:spTree>
    <p:extLst>
      <p:ext uri="{BB962C8B-B14F-4D97-AF65-F5344CB8AC3E}">
        <p14:creationId xmlns:p14="http://schemas.microsoft.com/office/powerpoint/2010/main" val="2599041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41"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6"/>
            <a:ext cx="5486400" cy="4114800"/>
          </a:xfrm>
        </p:spPr>
        <p:txBody>
          <a:bodyPr/>
          <a:lstStyle>
            <a:lvl1pPr marL="0" indent="0">
              <a:buNone/>
              <a:defRPr sz="3164"/>
            </a:lvl1pPr>
            <a:lvl2pPr marL="457175" indent="0">
              <a:buNone/>
              <a:defRPr sz="2755"/>
            </a:lvl2pPr>
            <a:lvl3pPr marL="914349" indent="0">
              <a:buNone/>
              <a:defRPr sz="2449"/>
            </a:lvl3pPr>
            <a:lvl4pPr marL="1371524" indent="0">
              <a:buNone/>
              <a:defRPr sz="2041"/>
            </a:lvl4pPr>
            <a:lvl5pPr marL="1828697" indent="0">
              <a:buNone/>
              <a:defRPr sz="2041"/>
            </a:lvl5pPr>
            <a:lvl6pPr marL="2285872" indent="0">
              <a:buNone/>
              <a:defRPr sz="2041"/>
            </a:lvl6pPr>
            <a:lvl7pPr marL="2743046" indent="0">
              <a:buNone/>
              <a:defRPr sz="2041"/>
            </a:lvl7pPr>
            <a:lvl8pPr marL="3200221" indent="0">
              <a:buNone/>
              <a:defRPr sz="2041"/>
            </a:lvl8pPr>
            <a:lvl9pPr marL="3657395" indent="0">
              <a:buNone/>
              <a:defRPr sz="2041"/>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29"/>
            </a:lvl1pPr>
            <a:lvl2pPr marL="457175" indent="0">
              <a:buNone/>
              <a:defRPr sz="1224"/>
            </a:lvl2pPr>
            <a:lvl3pPr marL="914349" indent="0">
              <a:buNone/>
              <a:defRPr sz="1020"/>
            </a:lvl3pPr>
            <a:lvl4pPr marL="1371524" indent="0">
              <a:buNone/>
              <a:defRPr sz="918"/>
            </a:lvl4pPr>
            <a:lvl5pPr marL="1828697" indent="0">
              <a:buNone/>
              <a:defRPr sz="918"/>
            </a:lvl5pPr>
            <a:lvl6pPr marL="2285872" indent="0">
              <a:buNone/>
              <a:defRPr sz="918"/>
            </a:lvl6pPr>
            <a:lvl7pPr marL="2743046" indent="0">
              <a:buNone/>
              <a:defRPr sz="918"/>
            </a:lvl7pPr>
            <a:lvl8pPr marL="3200221" indent="0">
              <a:buNone/>
              <a:defRPr sz="918"/>
            </a:lvl8pPr>
            <a:lvl9pPr marL="3657395"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DC737-E880-4B02-8F16-7BB905EA73A3}" type="datetime1">
              <a:rPr lang="en-US" smtClean="0">
                <a:solidFill>
                  <a:prstClr val="black">
                    <a:tint val="75000"/>
                  </a:prstClr>
                </a:solidFill>
              </a:rPr>
              <a:pPr/>
              <a:t>8/23/2017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6623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7AC87-236E-4FEE-A5BE-FB5D40A3FC1A}" type="datetime1">
              <a:rPr lang="en-US" smtClean="0">
                <a:solidFill>
                  <a:prstClr val="black">
                    <a:tint val="75000"/>
                  </a:prstClr>
                </a:solidFill>
              </a:rPr>
              <a:pPr/>
              <a:t>8/23/2017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690505"/>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B31E4-C615-40E4-8E1D-FB98DC8967D6}" type="datetime1">
              <a:rPr lang="en-US" smtClean="0">
                <a:solidFill>
                  <a:prstClr val="black">
                    <a:tint val="75000"/>
                  </a:prstClr>
                </a:solidFill>
              </a:rPr>
              <a:pPr/>
              <a:t>8/23/2017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0718435"/>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8348352" y="6492875"/>
            <a:ext cx="795647" cy="365125"/>
          </a:xfrm>
          <a:prstGeom prst="rect">
            <a:avLst/>
          </a:prstGeom>
        </p:spPr>
        <p:txBody>
          <a:bodyPr bIns="18288" anchor="b"/>
          <a:lstStyle>
            <a:lvl1pPr algn="r">
              <a:defRPr sz="1000"/>
            </a:lvl1pPr>
          </a:lstStyle>
          <a:p>
            <a:fld id="{8139ACE7-CCE8-489C-846A-17C143D69F78}" type="slidenum">
              <a:rPr lang="en-US" smtClean="0">
                <a:solidFill>
                  <a:prstClr val="black"/>
                </a:solidFill>
              </a:rPr>
              <a:pPr/>
              <a:t>‹#›</a:t>
            </a:fld>
            <a:r>
              <a:rPr lang="en-US" dirty="0" smtClean="0">
                <a:solidFill>
                  <a:prstClr val="black"/>
                </a:solidFill>
              </a:rPr>
              <a:t>c</a:t>
            </a:r>
            <a:endParaRPr lang="en-US" dirty="0">
              <a:solidFill>
                <a:prstClr val="black"/>
              </a:solidFill>
            </a:endParaRPr>
          </a:p>
        </p:txBody>
      </p:sp>
    </p:spTree>
    <p:extLst>
      <p:ext uri="{BB962C8B-B14F-4D97-AF65-F5344CB8AC3E}">
        <p14:creationId xmlns:p14="http://schemas.microsoft.com/office/powerpoint/2010/main" val="17619452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References">
    <p:spTree>
      <p:nvGrpSpPr>
        <p:cNvPr id="1" name=""/>
        <p:cNvGrpSpPr/>
        <p:nvPr/>
      </p:nvGrpSpPr>
      <p:grpSpPr>
        <a:xfrm>
          <a:off x="0" y="0"/>
          <a:ext cx="0" cy="0"/>
          <a:chOff x="0" y="0"/>
          <a:chExt cx="0" cy="0"/>
        </a:xfrm>
      </p:grpSpPr>
      <p:sp>
        <p:nvSpPr>
          <p:cNvPr id="12" name="Text Placeholder 3"/>
          <p:cNvSpPr>
            <a:spLocks noGrp="1"/>
          </p:cNvSpPr>
          <p:nvPr>
            <p:ph type="body" sz="quarter" idx="13" hasCustomPrompt="1"/>
          </p:nvPr>
        </p:nvSpPr>
        <p:spPr>
          <a:xfrm>
            <a:off x="457200" y="5721980"/>
            <a:ext cx="8229600" cy="581438"/>
          </a:xfrm>
        </p:spPr>
        <p:txBody>
          <a:bodyPr>
            <a:normAutofit/>
          </a:bodyPr>
          <a:lstStyle>
            <a:lvl1pPr marL="342900" indent="-342900">
              <a:buFont typeface="+mj-lt"/>
              <a:buAutoNum type="arabicPeriod"/>
              <a:defRPr sz="1050">
                <a:solidFill>
                  <a:schemeClr val="accent1"/>
                </a:solidFill>
              </a:defRPr>
            </a:lvl1pPr>
          </a:lstStyle>
          <a:p>
            <a:pPr lvl="0"/>
            <a:r>
              <a:rPr lang="en-US" dirty="0"/>
              <a:t>References</a:t>
            </a:r>
          </a:p>
        </p:txBody>
      </p:sp>
      <p:sp>
        <p:nvSpPr>
          <p:cNvPr id="10" name="Content Placeholder 2"/>
          <p:cNvSpPr>
            <a:spLocks noGrp="1"/>
          </p:cNvSpPr>
          <p:nvPr>
            <p:ph idx="1"/>
          </p:nvPr>
        </p:nvSpPr>
        <p:spPr>
          <a:xfrm>
            <a:off x="457200" y="1752601"/>
            <a:ext cx="82296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1295400"/>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353312"/>
            <a:ext cx="8077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457200" y="76200"/>
            <a:ext cx="8229600" cy="1189038"/>
          </a:xfrm>
        </p:spPr>
        <p:txBody>
          <a:bodyPr>
            <a:normAutofit/>
          </a:bodyPr>
          <a:lstStyle>
            <a:lvl1pPr>
              <a:defRPr sz="3200"/>
            </a:lvl1pPr>
          </a:lstStyle>
          <a:p>
            <a:r>
              <a:rPr lang="en-US" dirty="0"/>
              <a:t>Click to edit Master title style</a:t>
            </a:r>
          </a:p>
        </p:txBody>
      </p:sp>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72538"/>
          <a:stretch/>
        </p:blipFill>
        <p:spPr>
          <a:xfrm>
            <a:off x="7563826" y="6293156"/>
            <a:ext cx="1507667" cy="470356"/>
          </a:xfrm>
          <a:prstGeom prst="rect">
            <a:avLst/>
          </a:prstGeom>
        </p:spPr>
      </p:pic>
      <p:sp>
        <p:nvSpPr>
          <p:cNvPr id="29" name="Rectangle 28"/>
          <p:cNvSpPr/>
          <p:nvPr userDrawn="1"/>
        </p:nvSpPr>
        <p:spPr>
          <a:xfrm>
            <a:off x="7719394" y="6709812"/>
            <a:ext cx="1378904" cy="200055"/>
          </a:xfrm>
          <a:prstGeom prst="rect">
            <a:avLst/>
          </a:prstGeom>
        </p:spPr>
        <p:txBody>
          <a:bodyPr wrap="none">
            <a:spAutoFit/>
          </a:bodyPr>
          <a:lstStyle/>
          <a:p>
            <a:r>
              <a:rPr lang="en-US" sz="700" dirty="0">
                <a:solidFill>
                  <a:schemeClr val="accent1"/>
                </a:solidFill>
              </a:rPr>
              <a:t>© PsychU.</a:t>
            </a:r>
            <a:r>
              <a:rPr lang="en-US" sz="700" baseline="0" dirty="0">
                <a:solidFill>
                  <a:schemeClr val="accent1"/>
                </a:solidFill>
              </a:rPr>
              <a:t> All rights reserved.</a:t>
            </a:r>
            <a:endParaRPr lang="en-US" sz="700" dirty="0">
              <a:solidFill>
                <a:schemeClr val="accent1"/>
              </a:solidFill>
            </a:endParaRPr>
          </a:p>
        </p:txBody>
      </p:sp>
      <p:sp>
        <p:nvSpPr>
          <p:cNvPr id="30" name="Rectangle 15"/>
          <p:cNvSpPr>
            <a:spLocks noChangeArrowheads="1"/>
          </p:cNvSpPr>
          <p:nvPr userDrawn="1"/>
        </p:nvSpPr>
        <p:spPr bwMode="auto">
          <a:xfrm>
            <a:off x="0" y="6400800"/>
            <a:ext cx="7516678" cy="457200"/>
          </a:xfrm>
          <a:prstGeom prst="rect">
            <a:avLst/>
          </a:prstGeom>
          <a:solidFill>
            <a:schemeClr val="accent1"/>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dirty="0"/>
          </a:p>
        </p:txBody>
      </p:sp>
      <p:sp>
        <p:nvSpPr>
          <p:cNvPr id="31" name="Rectangle 30"/>
          <p:cNvSpPr/>
          <p:nvPr userDrawn="1"/>
        </p:nvSpPr>
        <p:spPr>
          <a:xfrm>
            <a:off x="0" y="6400800"/>
            <a:ext cx="7498080" cy="603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userDrawn="1"/>
        </p:nvSpPr>
        <p:spPr>
          <a:xfrm>
            <a:off x="609600" y="6490285"/>
            <a:ext cx="6858000" cy="338554"/>
          </a:xfrm>
          <a:prstGeom prst="rect">
            <a:avLst/>
          </a:prstGeom>
          <a:noFill/>
        </p:spPr>
        <p:txBody>
          <a:bodyPr wrap="square" rtlCol="0">
            <a:spAutoFit/>
          </a:bodyPr>
          <a:lstStyle/>
          <a:p>
            <a:pPr algn="ctr"/>
            <a:r>
              <a:rPr lang="en-US" sz="800" b="0" i="1" kern="1200" dirty="0">
                <a:solidFill>
                  <a:schemeClr val="bg1"/>
                </a:solidFill>
                <a:effectLst/>
                <a:latin typeface="Arial" pitchFamily="34" charset="0"/>
                <a:ea typeface="+mn-ea"/>
                <a:cs typeface="Arial" pitchFamily="34" charset="0"/>
              </a:rPr>
              <a:t>The information provided by PsychU is intended for your educational benefit only. It is not intended as, nor is it a substitute for medical care or advice or professional diagnosis. Users seeking medical advice should consult with their physician or other healthcare professional.</a:t>
            </a:r>
            <a:endParaRPr lang="en-US" sz="800" dirty="0">
              <a:solidFill>
                <a:schemeClr val="bg1"/>
              </a:solidFill>
            </a:endParaRPr>
          </a:p>
        </p:txBody>
      </p:sp>
      <p:sp>
        <p:nvSpPr>
          <p:cNvPr id="15" name="Rectangle 14"/>
          <p:cNvSpPr/>
          <p:nvPr userDrawn="1"/>
        </p:nvSpPr>
        <p:spPr>
          <a:xfrm>
            <a:off x="0" y="6419384"/>
            <a:ext cx="612648" cy="42803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6634" y="6461107"/>
            <a:ext cx="585926" cy="369332"/>
          </a:xfrm>
          <a:prstGeom prst="rect">
            <a:avLst/>
          </a:prstGeom>
          <a:noFill/>
        </p:spPr>
        <p:txBody>
          <a:bodyPr wrap="square" rtlCol="0">
            <a:spAutoFit/>
          </a:bodyPr>
          <a:lstStyle/>
          <a:p>
            <a:pPr algn="ctr"/>
            <a:fld id="{D0DD9B2C-27F0-4E4B-9A64-E0FB259F9F54}" type="slidenum">
              <a:rPr lang="en-US" smtClean="0"/>
              <a:pPr algn="ctr"/>
              <a:t>‹#›</a:t>
            </a:fld>
            <a:endParaRPr lang="en-US" dirty="0"/>
          </a:p>
        </p:txBody>
      </p:sp>
    </p:spTree>
    <p:extLst>
      <p:ext uri="{BB962C8B-B14F-4D97-AF65-F5344CB8AC3E}">
        <p14:creationId xmlns:p14="http://schemas.microsoft.com/office/powerpoint/2010/main" val="169366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0" name="Picture 9" descr="blue background.png"/>
          <p:cNvPicPr>
            <a:picLocks noChangeAspect="1"/>
          </p:cNvPicPr>
          <p:nvPr/>
        </p:nvPicPr>
        <p:blipFill>
          <a:blip r:embed="rId2" cstate="screen"/>
          <a:srcRect/>
          <a:stretch>
            <a:fillRect/>
          </a:stretch>
        </p:blipFill>
        <p:spPr>
          <a:xfrm>
            <a:off x="1" y="1295424"/>
            <a:ext cx="9144000" cy="5562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4ADFA-44CD-4CF3-9C64-C14D28F32E3C}" type="datetime1">
              <a:rPr lang="en-US" smtClean="0">
                <a:solidFill>
                  <a:prstClr val="black">
                    <a:tint val="75000"/>
                  </a:prstClr>
                </a:solidFill>
              </a:rPr>
              <a:pPr/>
              <a:t>8/23/2017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Confidential</a:t>
            </a:r>
          </a:p>
        </p:txBody>
      </p:sp>
      <p:sp>
        <p:nvSpPr>
          <p:cNvPr id="5" name="Slide Number Placeholder 4"/>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
        <p:nvSpPr>
          <p:cNvPr id="12" name="Content Placeholder 11"/>
          <p:cNvSpPr>
            <a:spLocks noGrp="1"/>
          </p:cNvSpPr>
          <p:nvPr>
            <p:ph sz="quarter" idx="13"/>
          </p:nvPr>
        </p:nvSpPr>
        <p:spPr>
          <a:xfrm>
            <a:off x="457203" y="1600201"/>
            <a:ext cx="8229599"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897432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4A29A-1870-4943-ACB5-3BD19D29DCD4}" type="datetime1">
              <a:rPr lang="en-US" smtClean="0">
                <a:solidFill>
                  <a:prstClr val="black">
                    <a:tint val="75000"/>
                  </a:prstClr>
                </a:solidFill>
              </a:rPr>
              <a:pPr/>
              <a:t>8/23/2017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07171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 y="3429017"/>
            <a:ext cx="8494713" cy="1362075"/>
          </a:xfrm>
        </p:spPr>
        <p:txBody>
          <a:bodyPr anchor="t"/>
          <a:lstStyle>
            <a:lvl1pPr algn="l">
              <a:defRPr sz="398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 y="1928835"/>
            <a:ext cx="8494713" cy="1500187"/>
          </a:xfrm>
        </p:spPr>
        <p:txBody>
          <a:bodyPr anchor="b"/>
          <a:lstStyle>
            <a:lvl1pPr marL="0" indent="0">
              <a:buNone/>
              <a:defRPr sz="2041">
                <a:solidFill>
                  <a:schemeClr val="tx1"/>
                </a:solidFill>
              </a:defRPr>
            </a:lvl1pPr>
            <a:lvl2pPr marL="457175" indent="0">
              <a:buNone/>
              <a:defRPr sz="1837">
                <a:solidFill>
                  <a:schemeClr val="tx1">
                    <a:tint val="75000"/>
                  </a:schemeClr>
                </a:solidFill>
              </a:defRPr>
            </a:lvl2pPr>
            <a:lvl3pPr marL="914349" indent="0">
              <a:buNone/>
              <a:defRPr sz="1632">
                <a:solidFill>
                  <a:schemeClr val="tx1">
                    <a:tint val="75000"/>
                  </a:schemeClr>
                </a:solidFill>
              </a:defRPr>
            </a:lvl3pPr>
            <a:lvl4pPr marL="1371524" indent="0">
              <a:buNone/>
              <a:defRPr sz="1429">
                <a:solidFill>
                  <a:schemeClr val="tx1">
                    <a:tint val="75000"/>
                  </a:schemeClr>
                </a:solidFill>
              </a:defRPr>
            </a:lvl4pPr>
            <a:lvl5pPr marL="1828697" indent="0">
              <a:buNone/>
              <a:defRPr sz="1429">
                <a:solidFill>
                  <a:schemeClr val="tx1">
                    <a:tint val="75000"/>
                  </a:schemeClr>
                </a:solidFill>
              </a:defRPr>
            </a:lvl5pPr>
            <a:lvl6pPr marL="2285872" indent="0">
              <a:buNone/>
              <a:defRPr sz="1429">
                <a:solidFill>
                  <a:schemeClr val="tx1">
                    <a:tint val="75000"/>
                  </a:schemeClr>
                </a:solidFill>
              </a:defRPr>
            </a:lvl6pPr>
            <a:lvl7pPr marL="2743046" indent="0">
              <a:buNone/>
              <a:defRPr sz="1429">
                <a:solidFill>
                  <a:schemeClr val="tx1">
                    <a:tint val="75000"/>
                  </a:schemeClr>
                </a:solidFill>
              </a:defRPr>
            </a:lvl7pPr>
            <a:lvl8pPr marL="3200221" indent="0">
              <a:buNone/>
              <a:defRPr sz="1429">
                <a:solidFill>
                  <a:schemeClr val="tx1">
                    <a:tint val="75000"/>
                  </a:schemeClr>
                </a:solidFill>
              </a:defRPr>
            </a:lvl8pPr>
            <a:lvl9pPr marL="3657395" indent="0">
              <a:buNone/>
              <a:defRPr sz="142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59749-31F6-48EA-AA81-67E996881F97}" type="datetime1">
              <a:rPr lang="en-US" smtClean="0">
                <a:solidFill>
                  <a:prstClr val="black">
                    <a:tint val="75000"/>
                  </a:prstClr>
                </a:solidFill>
              </a:rPr>
              <a:pPr/>
              <a:t>8/23/2017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5882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538"/>
            <a:ext cx="4038599" cy="4525963"/>
          </a:xfrm>
        </p:spPr>
        <p:txBody>
          <a:bodyPr/>
          <a:lstStyle>
            <a:lvl1pPr>
              <a:defRPr sz="2755"/>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538"/>
            <a:ext cx="4038599" cy="4525963"/>
          </a:xfrm>
        </p:spPr>
        <p:txBody>
          <a:bodyPr/>
          <a:lstStyle>
            <a:lvl1pPr>
              <a:defRPr sz="2755"/>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4854A-8D16-4840-9BB9-FE2F32BAC0AE}" type="datetime1">
              <a:rPr lang="en-US" smtClean="0">
                <a:solidFill>
                  <a:prstClr val="black">
                    <a:tint val="75000"/>
                  </a:prstClr>
                </a:solidFill>
              </a:rPr>
              <a:pPr/>
              <a:t>8/23/2017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08963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49" b="1"/>
            </a:lvl1pPr>
            <a:lvl2pPr marL="457175" indent="0">
              <a:buNone/>
              <a:defRPr sz="2041" b="1"/>
            </a:lvl2pPr>
            <a:lvl3pPr marL="914349" indent="0">
              <a:buNone/>
              <a:defRPr sz="1837" b="1"/>
            </a:lvl3pPr>
            <a:lvl4pPr marL="1371524" indent="0">
              <a:buNone/>
              <a:defRPr sz="1632" b="1"/>
            </a:lvl4pPr>
            <a:lvl5pPr marL="1828697" indent="0">
              <a:buNone/>
              <a:defRPr sz="1632" b="1"/>
            </a:lvl5pPr>
            <a:lvl6pPr marL="2285872" indent="0">
              <a:buNone/>
              <a:defRPr sz="1632" b="1"/>
            </a:lvl6pPr>
            <a:lvl7pPr marL="2743046" indent="0">
              <a:buNone/>
              <a:defRPr sz="1632" b="1"/>
            </a:lvl7pPr>
            <a:lvl8pPr marL="3200221" indent="0">
              <a:buNone/>
              <a:defRPr sz="1632" b="1"/>
            </a:lvl8pPr>
            <a:lvl9pPr marL="3657395"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49" b="1"/>
            </a:lvl1pPr>
            <a:lvl2pPr marL="457175" indent="0">
              <a:buNone/>
              <a:defRPr sz="2041" b="1"/>
            </a:lvl2pPr>
            <a:lvl3pPr marL="914349" indent="0">
              <a:buNone/>
              <a:defRPr sz="1837" b="1"/>
            </a:lvl3pPr>
            <a:lvl4pPr marL="1371524" indent="0">
              <a:buNone/>
              <a:defRPr sz="1632" b="1"/>
            </a:lvl4pPr>
            <a:lvl5pPr marL="1828697" indent="0">
              <a:buNone/>
              <a:defRPr sz="1632" b="1"/>
            </a:lvl5pPr>
            <a:lvl6pPr marL="2285872" indent="0">
              <a:buNone/>
              <a:defRPr sz="1632" b="1"/>
            </a:lvl6pPr>
            <a:lvl7pPr marL="2743046" indent="0">
              <a:buNone/>
              <a:defRPr sz="1632" b="1"/>
            </a:lvl7pPr>
            <a:lvl8pPr marL="3200221" indent="0">
              <a:buNone/>
              <a:defRPr sz="1632" b="1"/>
            </a:lvl8pPr>
            <a:lvl9pPr marL="3657395"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1B28B-5A73-468E-BE35-3020402DCB81}" type="datetime1">
              <a:rPr lang="en-US" smtClean="0">
                <a:solidFill>
                  <a:prstClr val="black">
                    <a:tint val="75000"/>
                  </a:prstClr>
                </a:solidFill>
              </a:rPr>
              <a:pPr/>
              <a:t>8/23/2017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Confidential</a:t>
            </a:r>
          </a:p>
        </p:txBody>
      </p:sp>
      <p:sp>
        <p:nvSpPr>
          <p:cNvPr id="9" name="Slide Number Placeholder 8"/>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50065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FBF488-BA3A-43C6-83B8-5617A078FFFD}" type="datetime1">
              <a:rPr lang="en-US" smtClean="0">
                <a:solidFill>
                  <a:prstClr val="black">
                    <a:tint val="75000"/>
                  </a:prstClr>
                </a:solidFill>
              </a:rPr>
              <a:pPr/>
              <a:t>8/23/2017</a:t>
            </a:fld>
            <a:endParaRPr lang="en-US" dirty="0">
              <a:solidFill>
                <a:prstClr val="black">
                  <a:tint val="75000"/>
                </a:prstClr>
              </a:solidFill>
            </a:endParaRPr>
          </a:p>
        </p:txBody>
      </p:sp>
      <p:sp>
        <p:nvSpPr>
          <p:cNvPr id="4" name="Footer Placeholder 3"/>
          <p:cNvSpPr>
            <a:spLocks noGrp="1"/>
          </p:cNvSpPr>
          <p:nvPr>
            <p:ph type="ftr" sz="quarter" idx="11"/>
          </p:nvPr>
        </p:nvSpPr>
        <p:spPr>
          <a:xfrm>
            <a:off x="6585078" y="6444645"/>
            <a:ext cx="2895600" cy="365125"/>
          </a:xfrm>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Slide Number"/>
          <p:cNvSpPr txBox="1">
            <a:spLocks/>
          </p:cNvSpPr>
          <p:nvPr userDrawn="1"/>
        </p:nvSpPr>
        <p:spPr>
          <a:xfrm>
            <a:off x="8719602" y="6566159"/>
            <a:ext cx="155492" cy="156966"/>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z="1020" smtClean="0">
                <a:solidFill>
                  <a:prstClr val="black"/>
                </a:solidFill>
              </a:rPr>
              <a:pPr fontAlgn="base">
                <a:spcBef>
                  <a:spcPct val="0"/>
                </a:spcBef>
                <a:spcAft>
                  <a:spcPct val="0"/>
                </a:spcAft>
              </a:pPr>
              <a:t>‹#›</a:t>
            </a:fld>
            <a:endParaRPr lang="en-US" sz="1020" dirty="0">
              <a:solidFill>
                <a:prstClr val="black"/>
              </a:solidFill>
            </a:endParaRPr>
          </a:p>
        </p:txBody>
      </p:sp>
      <p:sp>
        <p:nvSpPr>
          <p:cNvPr id="7" name="SlideLogoSeparator"/>
          <p:cNvSpPr>
            <a:spLocks noChangeArrowheads="1"/>
          </p:cNvSpPr>
          <p:nvPr userDrawn="1">
            <p:custDataLst>
              <p:tags r:id="rId1"/>
            </p:custDataLst>
          </p:nvPr>
        </p:nvSpPr>
        <p:spPr bwMode="auto">
          <a:xfrm>
            <a:off x="8590627" y="6534389"/>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3571" fontAlgn="base">
              <a:spcBef>
                <a:spcPct val="0"/>
              </a:spcBef>
              <a:spcAft>
                <a:spcPct val="0"/>
              </a:spcAft>
            </a:pPr>
            <a:r>
              <a:rPr lang="en-US" sz="1224" dirty="0">
                <a:solidFill>
                  <a:prstClr val="black"/>
                </a:solidFill>
              </a:rPr>
              <a:t>|</a:t>
            </a:r>
          </a:p>
        </p:txBody>
      </p:sp>
    </p:spTree>
    <p:extLst>
      <p:ext uri="{BB962C8B-B14F-4D97-AF65-F5344CB8AC3E}">
        <p14:creationId xmlns:p14="http://schemas.microsoft.com/office/powerpoint/2010/main" val="335069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EC80A-CE28-49BE-AD2E-6C3FC504C77B}" type="datetime1">
              <a:rPr lang="en-US" smtClean="0">
                <a:solidFill>
                  <a:prstClr val="black">
                    <a:tint val="75000"/>
                  </a:prstClr>
                </a:solidFill>
              </a:rPr>
              <a:pPr/>
              <a:t>8/23/2017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Confidential</a:t>
            </a:r>
          </a:p>
        </p:txBody>
      </p:sp>
      <p:sp>
        <p:nvSpPr>
          <p:cNvPr id="4" name="Slide Number Placeholder 3"/>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73152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2" cy="1162050"/>
          </a:xfrm>
        </p:spPr>
        <p:txBody>
          <a:bodyPr anchor="b"/>
          <a:lstStyle>
            <a:lvl1pPr algn="l">
              <a:defRPr sz="2041" b="1"/>
            </a:lvl1pPr>
          </a:lstStyle>
          <a:p>
            <a:r>
              <a:rPr lang="en-US" smtClean="0"/>
              <a:t>Click to edit Master title style</a:t>
            </a:r>
            <a:endParaRPr lang="en-US"/>
          </a:p>
        </p:txBody>
      </p:sp>
      <p:sp>
        <p:nvSpPr>
          <p:cNvPr id="3" name="Content Placeholder 2"/>
          <p:cNvSpPr>
            <a:spLocks noGrp="1"/>
          </p:cNvSpPr>
          <p:nvPr>
            <p:ph idx="1"/>
          </p:nvPr>
        </p:nvSpPr>
        <p:spPr>
          <a:xfrm>
            <a:off x="3575052" y="273389"/>
            <a:ext cx="5111750" cy="5853113"/>
          </a:xfrm>
        </p:spPr>
        <p:txBody>
          <a:bodyPr/>
          <a:lstStyle>
            <a:lvl1pPr>
              <a:defRPr sz="3164"/>
            </a:lvl1pPr>
            <a:lvl2pPr>
              <a:defRPr sz="2755"/>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2" cy="4691063"/>
          </a:xfrm>
        </p:spPr>
        <p:txBody>
          <a:bodyPr/>
          <a:lstStyle>
            <a:lvl1pPr marL="0" indent="0">
              <a:buNone/>
              <a:defRPr sz="1429"/>
            </a:lvl1pPr>
            <a:lvl2pPr marL="457175" indent="0">
              <a:buNone/>
              <a:defRPr sz="1224"/>
            </a:lvl2pPr>
            <a:lvl3pPr marL="914349" indent="0">
              <a:buNone/>
              <a:defRPr sz="1020"/>
            </a:lvl3pPr>
            <a:lvl4pPr marL="1371524" indent="0">
              <a:buNone/>
              <a:defRPr sz="918"/>
            </a:lvl4pPr>
            <a:lvl5pPr marL="1828697" indent="0">
              <a:buNone/>
              <a:defRPr sz="918"/>
            </a:lvl5pPr>
            <a:lvl6pPr marL="2285872" indent="0">
              <a:buNone/>
              <a:defRPr sz="918"/>
            </a:lvl6pPr>
            <a:lvl7pPr marL="2743046" indent="0">
              <a:buNone/>
              <a:defRPr sz="918"/>
            </a:lvl7pPr>
            <a:lvl8pPr marL="3200221" indent="0">
              <a:buNone/>
              <a:defRPr sz="918"/>
            </a:lvl8pPr>
            <a:lvl9pPr marL="3657395"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7A4A5-B59D-4CBF-A4CF-04BED4C8F1F5}" type="datetime1">
              <a:rPr lang="en-US" smtClean="0">
                <a:solidFill>
                  <a:prstClr val="black">
                    <a:tint val="75000"/>
                  </a:prstClr>
                </a:solidFill>
              </a:rPr>
              <a:pPr/>
              <a:t>8/23/2017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BB5831-5223-4A44-9245-133E3842A4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287548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8" cstate="print"/>
          <a:srcRect/>
          <a:stretch>
            <a:fillRect/>
          </a:stretch>
        </p:blipFill>
        <p:spPr bwMode="auto">
          <a:xfrm>
            <a:off x="1362405" y="4733926"/>
            <a:ext cx="7781925" cy="2124075"/>
          </a:xfrm>
          <a:prstGeom prst="rect">
            <a:avLst/>
          </a:prstGeom>
          <a:noFill/>
          <a:ln w="9525">
            <a:noFill/>
            <a:miter lim="800000"/>
            <a:headEnd/>
            <a:tailEnd/>
          </a:ln>
          <a:effectLst/>
        </p:spPr>
      </p:pic>
      <p:sp>
        <p:nvSpPr>
          <p:cNvPr id="2" name="Title Placeholder 1"/>
          <p:cNvSpPr>
            <a:spLocks noGrp="1"/>
          </p:cNvSpPr>
          <p:nvPr>
            <p:ph type="title"/>
          </p:nvPr>
        </p:nvSpPr>
        <p:spPr>
          <a:xfrm>
            <a:off x="457203" y="533400"/>
            <a:ext cx="8229599" cy="884238"/>
          </a:xfrm>
          <a:prstGeom prst="rect">
            <a:avLst/>
          </a:prstGeom>
        </p:spPr>
        <p:txBody>
          <a:bodyPr vert="horz" lIns="89611" tIns="44806" rIns="89611" bIns="4480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3" y="1600538"/>
            <a:ext cx="8229599" cy="4525963"/>
          </a:xfrm>
          <a:prstGeom prst="rect">
            <a:avLst/>
          </a:prstGeom>
        </p:spPr>
        <p:txBody>
          <a:bodyPr vert="horz" lIns="89611" tIns="44806" rIns="89611" bIns="4480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89611" tIns="44806" rIns="89611" bIns="44806" rtlCol="0" anchor="ctr"/>
          <a:lstStyle>
            <a:lvl1pPr algn="l">
              <a:defRPr sz="1224">
                <a:solidFill>
                  <a:schemeClr val="tx1">
                    <a:tint val="75000"/>
                  </a:schemeClr>
                </a:solidFill>
              </a:defRPr>
            </a:lvl1pPr>
          </a:lstStyle>
          <a:p>
            <a:pPr fontAlgn="base">
              <a:spcBef>
                <a:spcPct val="0"/>
              </a:spcBef>
              <a:spcAft>
                <a:spcPct val="0"/>
              </a:spcAft>
            </a:pPr>
            <a:fld id="{9D84ADFA-44CD-4CF3-9C64-C14D28F32E3C}" type="datetime1">
              <a:rPr lang="en-US" smtClean="0">
                <a:solidFill>
                  <a:prstClr val="black">
                    <a:tint val="75000"/>
                  </a:prstClr>
                </a:solidFill>
                <a:latin typeface="Arial" charset="0"/>
              </a:rPr>
              <a:pPr fontAlgn="base">
                <a:spcBef>
                  <a:spcPct val="0"/>
                </a:spcBef>
                <a:spcAft>
                  <a:spcPct val="0"/>
                </a:spcAft>
              </a:pPr>
              <a:t>8/23/2017</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2" y="6356351"/>
            <a:ext cx="2895600" cy="365125"/>
          </a:xfrm>
          <a:prstGeom prst="rect">
            <a:avLst/>
          </a:prstGeom>
        </p:spPr>
        <p:txBody>
          <a:bodyPr vert="horz" lIns="89611" tIns="44806" rIns="89611" bIns="44806" rtlCol="0" anchor="ctr"/>
          <a:lstStyle>
            <a:lvl1pPr algn="ctr">
              <a:defRPr sz="1224">
                <a:solidFill>
                  <a:schemeClr val="tx1">
                    <a:tint val="75000"/>
                  </a:schemeClr>
                </a:solidFill>
              </a:defRPr>
            </a:lvl1pPr>
          </a:lstStyle>
          <a:p>
            <a:pPr fontAlgn="base">
              <a:spcBef>
                <a:spcPct val="0"/>
              </a:spcBef>
              <a:spcAft>
                <a:spcPct val="0"/>
              </a:spcAft>
            </a:pPr>
            <a:r>
              <a:rPr lang="en-US" dirty="0" smtClean="0">
                <a:solidFill>
                  <a:prstClr val="black">
                    <a:tint val="75000"/>
                  </a:prstClr>
                </a:solidFill>
                <a:latin typeface="Arial" charset="0"/>
              </a:rPr>
              <a:t>Confidential</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89611" tIns="44806" rIns="89611" bIns="44806" rtlCol="0" anchor="ctr"/>
          <a:lstStyle>
            <a:lvl1pPr algn="r">
              <a:defRPr sz="1224">
                <a:solidFill>
                  <a:schemeClr val="tx1">
                    <a:tint val="75000"/>
                  </a:schemeClr>
                </a:solidFill>
              </a:defRPr>
            </a:lvl1pPr>
          </a:lstStyle>
          <a:p>
            <a:pPr fontAlgn="base">
              <a:spcBef>
                <a:spcPct val="0"/>
              </a:spcBef>
              <a:spcAft>
                <a:spcPct val="0"/>
              </a:spcAft>
            </a:pPr>
            <a:fld id="{27BB5831-5223-4A44-9245-133E3842A435}"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graphicFrame>
        <p:nvGraphicFramePr>
          <p:cNvPr id="10" name="Object 9" hidden="1"/>
          <p:cNvGraphicFramePr>
            <a:graphicFrameLocks noChangeAspect="1"/>
          </p:cNvGraphicFramePr>
          <p:nvPr userDrawn="1">
            <p:custDataLst>
              <p:tags r:id="rId17"/>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06" name="think-cell Slide" r:id="rId19" imgW="360" imgH="360" progId="">
                  <p:embed/>
                </p:oleObj>
              </mc:Choice>
              <mc:Fallback>
                <p:oleObj name="think-cell Slide" r:id="rId19" imgW="360" imgH="36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 On-page tracker" hidden="1"/>
          <p:cNvSpPr>
            <a:spLocks noChangeArrowheads="1"/>
          </p:cNvSpPr>
          <p:nvPr userDrawn="1"/>
        </p:nvSpPr>
        <p:spPr bwMode="auto">
          <a:xfrm>
            <a:off x="121491" y="27887"/>
            <a:ext cx="675121" cy="21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9" dirty="0">
                <a:solidFill>
                  <a:srgbClr val="808080"/>
                </a:solidFill>
              </a:rPr>
              <a:t>TRACKER</a:t>
            </a:r>
          </a:p>
        </p:txBody>
      </p:sp>
      <p:sp>
        <p:nvSpPr>
          <p:cNvPr id="12" name="3. Unit of measure" hidden="1"/>
          <p:cNvSpPr txBox="1">
            <a:spLocks noChangeArrowheads="1"/>
          </p:cNvSpPr>
          <p:nvPr userDrawn="1"/>
        </p:nvSpPr>
        <p:spPr bwMode="auto">
          <a:xfrm>
            <a:off x="121817" y="542640"/>
            <a:ext cx="8794113" cy="25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smtClean="0">
                <a:solidFill>
                  <a:srgbClr val="808080"/>
                </a:solidFill>
                <a:latin typeface="Calibri"/>
              </a:rPr>
              <a:t>Unit of measure</a:t>
            </a:r>
          </a:p>
        </p:txBody>
      </p:sp>
      <p:grpSp>
        <p:nvGrpSpPr>
          <p:cNvPr id="13" name="Slide Elements" hidden="1"/>
          <p:cNvGrpSpPr>
            <a:grpSpLocks/>
          </p:cNvGrpSpPr>
          <p:nvPr userDrawn="1"/>
        </p:nvGrpSpPr>
        <p:grpSpPr bwMode="auto">
          <a:xfrm>
            <a:off x="121490" y="6202014"/>
            <a:ext cx="8722840" cy="521559"/>
            <a:chOff x="75" y="3829"/>
            <a:chExt cx="5385" cy="322"/>
          </a:xfrm>
        </p:grpSpPr>
        <p:sp>
          <p:nvSpPr>
            <p:cNvPr id="14" name="4. Footnote"/>
            <p:cNvSpPr txBox="1">
              <a:spLocks noChangeArrowheads="1"/>
            </p:cNvSpPr>
            <p:nvPr/>
          </p:nvSpPr>
          <p:spPr bwMode="auto">
            <a:xfrm>
              <a:off x="75" y="3829"/>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dirty="0" smtClean="0">
                  <a:solidFill>
                    <a:prstClr val="black"/>
                  </a:solidFill>
                  <a:latin typeface="Calibri"/>
                </a:rPr>
                <a:t>1 Footnote</a:t>
              </a:r>
            </a:p>
          </p:txBody>
        </p:sp>
        <p:sp>
          <p:nvSpPr>
            <p:cNvPr id="15" name="5. Source"/>
            <p:cNvSpPr>
              <a:spLocks noChangeArrowheads="1"/>
            </p:cNvSpPr>
            <p:nvPr/>
          </p:nvSpPr>
          <p:spPr bwMode="auto">
            <a:xfrm>
              <a:off x="75" y="4054"/>
              <a:ext cx="4323"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2007" indent="-622007" defTabSz="913571" fontAlgn="base">
                <a:spcBef>
                  <a:spcPct val="0"/>
                </a:spcBef>
                <a:spcAft>
                  <a:spcPct val="0"/>
                </a:spcAft>
                <a:tabLst>
                  <a:tab pos="625246" algn="l"/>
                </a:tabLst>
              </a:pPr>
              <a:r>
                <a:rPr lang="en-US" sz="1020" dirty="0">
                  <a:solidFill>
                    <a:prstClr val="black"/>
                  </a:solidFill>
                </a:rPr>
                <a:t>SOURCE: Source</a:t>
              </a:r>
            </a:p>
          </p:txBody>
        </p:sp>
      </p:grpSp>
      <p:grpSp>
        <p:nvGrpSpPr>
          <p:cNvPr id="16" name="ACET" hidden="1"/>
          <p:cNvGrpSpPr>
            <a:grpSpLocks/>
          </p:cNvGrpSpPr>
          <p:nvPr userDrawn="1"/>
        </p:nvGrpSpPr>
        <p:grpSpPr bwMode="auto">
          <a:xfrm>
            <a:off x="1482158" y="1146779"/>
            <a:ext cx="4350891" cy="521558"/>
            <a:chOff x="915" y="708"/>
            <a:chExt cx="2686" cy="322"/>
          </a:xfrm>
        </p:grpSpPr>
        <p:cxnSp>
          <p:nvCxnSpPr>
            <p:cNvPr id="17"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dirty="0">
                  <a:solidFill>
                    <a:prstClr val="black"/>
                  </a:solidFill>
                </a:rPr>
                <a:t>Title</a:t>
              </a:r>
            </a:p>
            <a:p>
              <a:pPr fontAlgn="base">
                <a:spcBef>
                  <a:spcPct val="0"/>
                </a:spcBef>
                <a:spcAft>
                  <a:spcPct val="0"/>
                </a:spcAft>
              </a:pPr>
              <a:r>
                <a:rPr lang="en-US" sz="1632" dirty="0">
                  <a:solidFill>
                    <a:srgbClr val="808080"/>
                  </a:solidFill>
                </a:rPr>
                <a:t>Unit of measure</a:t>
              </a:r>
            </a:p>
          </p:txBody>
        </p:sp>
      </p:grpSp>
      <p:pic>
        <p:nvPicPr>
          <p:cNvPr id="1051" name="Picture 20" descr="image00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366230" y="38171"/>
            <a:ext cx="2599350" cy="76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600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iming>
    <p:tnLst>
      <p:par>
        <p:cTn id="1" dur="indefinite" restart="never" nodeType="tmRoot"/>
      </p:par>
    </p:tnLst>
  </p:timing>
  <p:hf hdr="0" ftr="0" dt="0"/>
  <p:txStyles>
    <p:titleStyle>
      <a:lvl1pPr algn="l" defTabSz="914349" rtl="0" eaLnBrk="1" latinLnBrk="0" hangingPunct="1">
        <a:spcBef>
          <a:spcPct val="0"/>
        </a:spcBef>
        <a:buNone/>
        <a:defRPr sz="3572" b="1" kern="1200" spc="-150">
          <a:solidFill>
            <a:schemeClr val="tx2"/>
          </a:solidFill>
          <a:latin typeface="Frutiger 45 Light" pitchFamily="34" charset="0"/>
          <a:ea typeface="+mj-ea"/>
          <a:cs typeface="+mj-cs"/>
        </a:defRPr>
      </a:lvl1pPr>
    </p:titleStyle>
    <p:bodyStyle>
      <a:lvl1pPr marL="342881" indent="-342881" algn="l" defTabSz="914349" rtl="0" eaLnBrk="1" latinLnBrk="0" hangingPunct="1">
        <a:spcBef>
          <a:spcPct val="20000"/>
        </a:spcBef>
        <a:buFont typeface="Arial" pitchFamily="34" charset="0"/>
        <a:buChar char="•"/>
        <a:defRPr sz="3164" kern="1200" spc="-150">
          <a:solidFill>
            <a:schemeClr val="tx1"/>
          </a:solidFill>
          <a:latin typeface="Frutiger 45 Light" pitchFamily="34" charset="0"/>
          <a:ea typeface="+mn-ea"/>
          <a:cs typeface="+mn-cs"/>
        </a:defRPr>
      </a:lvl1pPr>
      <a:lvl2pPr marL="742909" indent="-285734" algn="l" defTabSz="914349" rtl="0" eaLnBrk="1" latinLnBrk="0" hangingPunct="1">
        <a:spcBef>
          <a:spcPct val="20000"/>
        </a:spcBef>
        <a:buFont typeface="Arial" pitchFamily="34" charset="0"/>
        <a:buChar char="–"/>
        <a:defRPr sz="2755" kern="1200" spc="0">
          <a:solidFill>
            <a:schemeClr val="tx1"/>
          </a:solidFill>
          <a:latin typeface="Frutiger 45 Light" pitchFamily="34" charset="0"/>
          <a:ea typeface="+mn-ea"/>
          <a:cs typeface="+mn-cs"/>
        </a:defRPr>
      </a:lvl2pPr>
      <a:lvl3pPr marL="1142936" indent="-228587" algn="l" defTabSz="914349" rtl="0" eaLnBrk="1" latinLnBrk="0" hangingPunct="1">
        <a:spcBef>
          <a:spcPct val="20000"/>
        </a:spcBef>
        <a:buFont typeface="Arial" pitchFamily="34" charset="0"/>
        <a:buChar char="•"/>
        <a:defRPr sz="2449" kern="1200" spc="0">
          <a:solidFill>
            <a:schemeClr val="tx1"/>
          </a:solidFill>
          <a:latin typeface="Frutiger 45 Light" pitchFamily="34" charset="0"/>
          <a:ea typeface="+mn-ea"/>
          <a:cs typeface="+mn-cs"/>
        </a:defRPr>
      </a:lvl3pPr>
      <a:lvl4pPr marL="1600111" indent="-228587" algn="l" defTabSz="914349" rtl="0" eaLnBrk="1" latinLnBrk="0" hangingPunct="1">
        <a:spcBef>
          <a:spcPct val="20000"/>
        </a:spcBef>
        <a:buFont typeface="Arial" pitchFamily="34" charset="0"/>
        <a:buChar char="–"/>
        <a:defRPr sz="2041" kern="1200" spc="0">
          <a:solidFill>
            <a:schemeClr val="tx1"/>
          </a:solidFill>
          <a:latin typeface="Frutiger 45 Light" pitchFamily="34" charset="0"/>
          <a:ea typeface="+mn-ea"/>
          <a:cs typeface="+mn-cs"/>
        </a:defRPr>
      </a:lvl4pPr>
      <a:lvl5pPr marL="2057285" indent="-228587" algn="l" defTabSz="914349" rtl="0" eaLnBrk="1" latinLnBrk="0" hangingPunct="1">
        <a:spcBef>
          <a:spcPct val="20000"/>
        </a:spcBef>
        <a:buFont typeface="Arial" pitchFamily="34" charset="0"/>
        <a:buChar char="»"/>
        <a:defRPr sz="2041" kern="1200" spc="0">
          <a:solidFill>
            <a:schemeClr val="tx1"/>
          </a:solidFill>
          <a:latin typeface="Frutiger 45 Light" pitchFamily="34" charset="0"/>
          <a:ea typeface="+mn-ea"/>
          <a:cs typeface="+mn-cs"/>
        </a:defRPr>
      </a:lvl5pPr>
      <a:lvl6pPr marL="2514459" indent="-228587" algn="l" defTabSz="914349" rtl="0" eaLnBrk="1" latinLnBrk="0" hangingPunct="1">
        <a:spcBef>
          <a:spcPct val="20000"/>
        </a:spcBef>
        <a:buFont typeface="Arial" pitchFamily="34" charset="0"/>
        <a:buChar char="•"/>
        <a:defRPr sz="2041" kern="1200">
          <a:solidFill>
            <a:schemeClr val="tx1"/>
          </a:solidFill>
          <a:latin typeface="+mn-lt"/>
          <a:ea typeface="+mn-ea"/>
          <a:cs typeface="+mn-cs"/>
        </a:defRPr>
      </a:lvl6pPr>
      <a:lvl7pPr marL="2971634" indent="-228587" algn="l" defTabSz="914349" rtl="0" eaLnBrk="1" latinLnBrk="0" hangingPunct="1">
        <a:spcBef>
          <a:spcPct val="20000"/>
        </a:spcBef>
        <a:buFont typeface="Arial" pitchFamily="34" charset="0"/>
        <a:buChar char="•"/>
        <a:defRPr sz="2041" kern="1200">
          <a:solidFill>
            <a:schemeClr val="tx1"/>
          </a:solidFill>
          <a:latin typeface="+mn-lt"/>
          <a:ea typeface="+mn-ea"/>
          <a:cs typeface="+mn-cs"/>
        </a:defRPr>
      </a:lvl7pPr>
      <a:lvl8pPr marL="3428808" indent="-228587" algn="l" defTabSz="914349" rtl="0" eaLnBrk="1" latinLnBrk="0" hangingPunct="1">
        <a:spcBef>
          <a:spcPct val="20000"/>
        </a:spcBef>
        <a:buFont typeface="Arial" pitchFamily="34" charset="0"/>
        <a:buChar char="•"/>
        <a:defRPr sz="2041" kern="1200">
          <a:solidFill>
            <a:schemeClr val="tx1"/>
          </a:solidFill>
          <a:latin typeface="+mn-lt"/>
          <a:ea typeface="+mn-ea"/>
          <a:cs typeface="+mn-cs"/>
        </a:defRPr>
      </a:lvl8pPr>
      <a:lvl9pPr marL="3885983" indent="-228587" algn="l" defTabSz="914349" rtl="0" eaLnBrk="1" latinLnBrk="0" hangingPunct="1">
        <a:spcBef>
          <a:spcPct val="20000"/>
        </a:spcBef>
        <a:buFont typeface="Arial" pitchFamily="34" charset="0"/>
        <a:buChar char="•"/>
        <a:defRPr sz="2041" kern="1200">
          <a:solidFill>
            <a:schemeClr val="tx1"/>
          </a:solidFill>
          <a:latin typeface="+mn-lt"/>
          <a:ea typeface="+mn-ea"/>
          <a:cs typeface="+mn-cs"/>
        </a:defRPr>
      </a:lvl9pPr>
    </p:bodyStyle>
    <p:otherStyle>
      <a:defPPr>
        <a:defRPr lang="en-US"/>
      </a:defPPr>
      <a:lvl1pPr marL="0" algn="l" defTabSz="914349" rtl="0" eaLnBrk="1" latinLnBrk="0" hangingPunct="1">
        <a:defRPr sz="1837" kern="1200">
          <a:solidFill>
            <a:schemeClr val="tx1"/>
          </a:solidFill>
          <a:latin typeface="+mn-lt"/>
          <a:ea typeface="+mn-ea"/>
          <a:cs typeface="+mn-cs"/>
        </a:defRPr>
      </a:lvl1pPr>
      <a:lvl2pPr marL="457175" algn="l" defTabSz="914349" rtl="0" eaLnBrk="1" latinLnBrk="0" hangingPunct="1">
        <a:defRPr sz="1837" kern="1200">
          <a:solidFill>
            <a:schemeClr val="tx1"/>
          </a:solidFill>
          <a:latin typeface="+mn-lt"/>
          <a:ea typeface="+mn-ea"/>
          <a:cs typeface="+mn-cs"/>
        </a:defRPr>
      </a:lvl2pPr>
      <a:lvl3pPr marL="914349" algn="l" defTabSz="914349" rtl="0" eaLnBrk="1" latinLnBrk="0" hangingPunct="1">
        <a:defRPr sz="1837" kern="1200">
          <a:solidFill>
            <a:schemeClr val="tx1"/>
          </a:solidFill>
          <a:latin typeface="+mn-lt"/>
          <a:ea typeface="+mn-ea"/>
          <a:cs typeface="+mn-cs"/>
        </a:defRPr>
      </a:lvl3pPr>
      <a:lvl4pPr marL="1371524" algn="l" defTabSz="914349" rtl="0" eaLnBrk="1" latinLnBrk="0" hangingPunct="1">
        <a:defRPr sz="1837" kern="1200">
          <a:solidFill>
            <a:schemeClr val="tx1"/>
          </a:solidFill>
          <a:latin typeface="+mn-lt"/>
          <a:ea typeface="+mn-ea"/>
          <a:cs typeface="+mn-cs"/>
        </a:defRPr>
      </a:lvl4pPr>
      <a:lvl5pPr marL="1828697" algn="l" defTabSz="914349" rtl="0" eaLnBrk="1" latinLnBrk="0" hangingPunct="1">
        <a:defRPr sz="1837" kern="1200">
          <a:solidFill>
            <a:schemeClr val="tx1"/>
          </a:solidFill>
          <a:latin typeface="+mn-lt"/>
          <a:ea typeface="+mn-ea"/>
          <a:cs typeface="+mn-cs"/>
        </a:defRPr>
      </a:lvl5pPr>
      <a:lvl6pPr marL="2285872" algn="l" defTabSz="914349" rtl="0" eaLnBrk="1" latinLnBrk="0" hangingPunct="1">
        <a:defRPr sz="1837" kern="1200">
          <a:solidFill>
            <a:schemeClr val="tx1"/>
          </a:solidFill>
          <a:latin typeface="+mn-lt"/>
          <a:ea typeface="+mn-ea"/>
          <a:cs typeface="+mn-cs"/>
        </a:defRPr>
      </a:lvl6pPr>
      <a:lvl7pPr marL="2743046" algn="l" defTabSz="914349" rtl="0" eaLnBrk="1" latinLnBrk="0" hangingPunct="1">
        <a:defRPr sz="1837" kern="1200">
          <a:solidFill>
            <a:schemeClr val="tx1"/>
          </a:solidFill>
          <a:latin typeface="+mn-lt"/>
          <a:ea typeface="+mn-ea"/>
          <a:cs typeface="+mn-cs"/>
        </a:defRPr>
      </a:lvl7pPr>
      <a:lvl8pPr marL="3200221" algn="l" defTabSz="914349" rtl="0" eaLnBrk="1" latinLnBrk="0" hangingPunct="1">
        <a:defRPr sz="1837" kern="1200">
          <a:solidFill>
            <a:schemeClr val="tx1"/>
          </a:solidFill>
          <a:latin typeface="+mn-lt"/>
          <a:ea typeface="+mn-ea"/>
          <a:cs typeface="+mn-cs"/>
        </a:defRPr>
      </a:lvl8pPr>
      <a:lvl9pPr marL="3657395" algn="l" defTabSz="914349"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yton.Chau@stjoe.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81175"/>
            <a:ext cx="8229599" cy="1625415"/>
          </a:xfrm>
        </p:spPr>
        <p:txBody>
          <a:bodyPr>
            <a:noAutofit/>
          </a:bodyPr>
          <a:lstStyle/>
          <a:p>
            <a:r>
              <a:rPr lang="en-US" sz="4800" b="0" dirty="0" smtClean="0">
                <a:latin typeface="Arial" panose="020B0604020202020204" pitchFamily="34" charset="0"/>
                <a:cs typeface="Arial" panose="020B0604020202020204" pitchFamily="34" charset="0"/>
              </a:rPr>
              <a:t>Medi-Cal Services for Children with Autism Spectrum Disorder &amp; the Family Focused Model of Care</a:t>
            </a:r>
            <a:endParaRPr lang="en-US" sz="48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487037" y="4314825"/>
            <a:ext cx="7733038" cy="2543175"/>
          </a:xfrm>
        </p:spPr>
        <p:txBody>
          <a:bodyPr/>
          <a:lstStyle/>
          <a:p>
            <a:pPr lvl="0" algn="l"/>
            <a:r>
              <a:rPr lang="en-US" sz="2000" dirty="0">
                <a:solidFill>
                  <a:prstClr val="black"/>
                </a:solidFill>
                <a:latin typeface="Arial"/>
                <a:cs typeface="Arial"/>
              </a:rPr>
              <a:t>Clayton Chau, MD, PhD</a:t>
            </a:r>
          </a:p>
          <a:p>
            <a:pPr lvl="0" algn="l"/>
            <a:r>
              <a:rPr lang="en-US" sz="1800" dirty="0" smtClean="0">
                <a:solidFill>
                  <a:prstClr val="black"/>
                </a:solidFill>
                <a:latin typeface="Arial"/>
                <a:cs typeface="Arial"/>
              </a:rPr>
              <a:t>Regional Executive </a:t>
            </a:r>
            <a:r>
              <a:rPr lang="en-US" sz="1800" dirty="0">
                <a:solidFill>
                  <a:prstClr val="black"/>
                </a:solidFill>
                <a:latin typeface="Arial"/>
                <a:cs typeface="Arial"/>
              </a:rPr>
              <a:t>Medical Director, </a:t>
            </a:r>
          </a:p>
          <a:p>
            <a:pPr lvl="0" algn="l"/>
            <a:r>
              <a:rPr lang="en-US" sz="1800" dirty="0">
                <a:solidFill>
                  <a:prstClr val="black"/>
                </a:solidFill>
                <a:latin typeface="Arial"/>
                <a:cs typeface="Arial"/>
              </a:rPr>
              <a:t>Institute for Mental Health &amp; Wellness, </a:t>
            </a:r>
            <a:r>
              <a:rPr lang="en-US" sz="1800" dirty="0" smtClean="0">
                <a:solidFill>
                  <a:prstClr val="black"/>
                </a:solidFill>
                <a:latin typeface="Arial"/>
                <a:cs typeface="Arial"/>
              </a:rPr>
              <a:t>Providence St </a:t>
            </a:r>
            <a:r>
              <a:rPr lang="en-US" sz="1800" dirty="0">
                <a:solidFill>
                  <a:prstClr val="black"/>
                </a:solidFill>
                <a:latin typeface="Arial"/>
                <a:cs typeface="Arial"/>
              </a:rPr>
              <a:t>Joseph </a:t>
            </a:r>
            <a:r>
              <a:rPr lang="en-US" sz="1800" dirty="0" smtClean="0">
                <a:solidFill>
                  <a:prstClr val="black"/>
                </a:solidFill>
                <a:latin typeface="Arial"/>
                <a:cs typeface="Arial"/>
              </a:rPr>
              <a:t>Health </a:t>
            </a:r>
            <a:endParaRPr lang="en-US" sz="1800" dirty="0">
              <a:solidFill>
                <a:prstClr val="black"/>
              </a:solidFill>
              <a:latin typeface="Arial"/>
              <a:cs typeface="Arial"/>
            </a:endParaRPr>
          </a:p>
          <a:p>
            <a:pPr lvl="0" algn="l"/>
            <a:r>
              <a:rPr lang="en-US" sz="1800" dirty="0">
                <a:solidFill>
                  <a:prstClr val="black"/>
                </a:solidFill>
                <a:latin typeface="Arial"/>
                <a:cs typeface="Arial"/>
              </a:rPr>
              <a:t>Associate Clinical Professor of Psychiatry, UCI Medical School</a:t>
            </a:r>
          </a:p>
          <a:p>
            <a:pPr lvl="0" algn="l"/>
            <a:r>
              <a:rPr lang="en-US" sz="1800" dirty="0" smtClean="0">
                <a:solidFill>
                  <a:prstClr val="black"/>
                </a:solidFill>
                <a:latin typeface="Arial"/>
                <a:cs typeface="Arial"/>
                <a:hlinkClick r:id="rId2"/>
              </a:rPr>
              <a:t>Clayton.Chau@stjoe.org</a:t>
            </a:r>
            <a:endParaRPr lang="en-US" sz="1800" dirty="0" smtClean="0">
              <a:solidFill>
                <a:prstClr val="black"/>
              </a:solidFill>
              <a:latin typeface="Arial"/>
              <a:cs typeface="Arial"/>
            </a:endParaRPr>
          </a:p>
          <a:p>
            <a:pPr lvl="0" algn="l"/>
            <a:endParaRPr lang="en-US" sz="1800" dirty="0">
              <a:solidFill>
                <a:prstClr val="black"/>
              </a:solidFill>
              <a:latin typeface="Arial"/>
              <a:cs typeface="Arial"/>
            </a:endParaRPr>
          </a:p>
          <a:p>
            <a:pPr algn="l"/>
            <a:endParaRPr lang="en-US" sz="2000" dirty="0" smtClean="0">
              <a:solidFill>
                <a:prstClr val="black">
                  <a:tint val="75000"/>
                </a:prstClr>
              </a:solidFill>
            </a:endParaRPr>
          </a:p>
          <a:p>
            <a:endParaRPr lang="en-US" sz="2000" dirty="0">
              <a:solidFill>
                <a:prstClr val="black">
                  <a:tint val="75000"/>
                </a:prstClr>
              </a:solidFill>
            </a:endParaRPr>
          </a:p>
        </p:txBody>
      </p:sp>
    </p:spTree>
    <p:extLst>
      <p:ext uri="{BB962C8B-B14F-4D97-AF65-F5344CB8AC3E}">
        <p14:creationId xmlns:p14="http://schemas.microsoft.com/office/powerpoint/2010/main" val="117170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4" y="986997"/>
            <a:ext cx="8400245" cy="506626"/>
          </a:xfrm>
        </p:spPr>
        <p:txBody>
          <a:bodyPr>
            <a:normAutofit fontScale="90000"/>
          </a:bodyPr>
          <a:lstStyle/>
          <a:p>
            <a:r>
              <a:rPr lang="en-US" b="1" dirty="0" smtClean="0">
                <a:latin typeface="Arial" panose="020B0604020202020204" pitchFamily="34" charset="0"/>
                <a:cs typeface="Arial" panose="020B0604020202020204" pitchFamily="34" charset="0"/>
              </a:rPr>
              <a:t>Epidemiology of ASD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497" y="1808720"/>
            <a:ext cx="8828903" cy="4669353"/>
          </a:xfrm>
        </p:spPr>
        <p:txBody>
          <a:bodyPr>
            <a:normAutofit/>
          </a:bodyPr>
          <a:lstStyle/>
          <a:p>
            <a:pPr marL="171450" lvl="1">
              <a:spcBef>
                <a:spcPts val="750"/>
              </a:spcBef>
            </a:pPr>
            <a:r>
              <a:rPr lang="en-US" sz="2100" b="1" dirty="0">
                <a:latin typeface="Arial" panose="020B0604020202020204" pitchFamily="34" charset="0"/>
                <a:cs typeface="Arial" panose="020B0604020202020204" pitchFamily="34" charset="0"/>
              </a:rPr>
              <a:t>Age of Diagnoses </a:t>
            </a:r>
          </a:p>
          <a:p>
            <a:pPr marL="514350" lvl="2">
              <a:spcBef>
                <a:spcPts val="750"/>
              </a:spcBef>
            </a:pPr>
            <a:r>
              <a:rPr lang="en-US" sz="2100" b="1" dirty="0">
                <a:latin typeface="Arial" panose="020B0604020202020204" pitchFamily="34" charset="0"/>
                <a:cs typeface="Arial" panose="020B0604020202020204" pitchFamily="34" charset="0"/>
              </a:rPr>
              <a:t>The median age of diagnosis is 44 months </a:t>
            </a:r>
            <a:r>
              <a:rPr lang="en-US" sz="1350" dirty="0">
                <a:latin typeface="Arial" panose="020B0604020202020204" pitchFamily="34" charset="0"/>
                <a:cs typeface="Arial" panose="020B0604020202020204" pitchFamily="34" charset="0"/>
              </a:rPr>
              <a:t>(CDC, 2014)</a:t>
            </a:r>
          </a:p>
          <a:p>
            <a:pPr lvl="1"/>
            <a:r>
              <a:rPr lang="en-US" sz="2100" b="1" dirty="0">
                <a:latin typeface="Arial" panose="020B0604020202020204" pitchFamily="34" charset="0"/>
                <a:cs typeface="Arial" panose="020B0604020202020204" pitchFamily="34" charset="0"/>
              </a:rPr>
              <a:t>Epidemiological studies suggest that there are no differences by race or ethnicity in the actual prevalence or incidence of Autism </a:t>
            </a:r>
            <a:r>
              <a:rPr lang="en-US" sz="1350" dirty="0">
                <a:latin typeface="Arial" panose="020B0604020202020204" pitchFamily="34" charset="0"/>
                <a:cs typeface="Arial" panose="020B0604020202020204" pitchFamily="34" charset="0"/>
              </a:rPr>
              <a:t>(Bertrand et al., 2001; Mash, &amp; Barkley, 2014). </a:t>
            </a:r>
          </a:p>
          <a:p>
            <a:pPr lvl="1"/>
            <a:r>
              <a:rPr lang="en-US" sz="2100" b="1" dirty="0">
                <a:latin typeface="Arial" panose="020B0604020202020204" pitchFamily="34" charset="0"/>
                <a:cs typeface="Arial" panose="020B0604020202020204" pitchFamily="34" charset="0"/>
              </a:rPr>
              <a:t>Cultural Factors </a:t>
            </a:r>
            <a:r>
              <a:rPr lang="en-US" sz="1350" dirty="0">
                <a:latin typeface="Arial" panose="020B0604020202020204" pitchFamily="34" charset="0"/>
                <a:cs typeface="Arial" panose="020B0604020202020204" pitchFamily="34" charset="0"/>
              </a:rPr>
              <a:t>(CDC 2014; Emerson, Morrell, &amp; Neece, 2016). </a:t>
            </a:r>
          </a:p>
          <a:p>
            <a:pPr lvl="2"/>
            <a:r>
              <a:rPr lang="en-US" sz="2100" b="1" dirty="0">
                <a:latin typeface="Arial" panose="020B0604020202020204" pitchFamily="34" charset="0"/>
                <a:cs typeface="Arial" panose="020B0604020202020204" pitchFamily="34" charset="0"/>
              </a:rPr>
              <a:t>Caucasian children are approximately </a:t>
            </a:r>
          </a:p>
          <a:p>
            <a:pPr lvl="3"/>
            <a:r>
              <a:rPr lang="en-US" sz="2100" b="1" dirty="0">
                <a:latin typeface="Arial" panose="020B0604020202020204" pitchFamily="34" charset="0"/>
                <a:cs typeface="Arial" panose="020B0604020202020204" pitchFamily="34" charset="0"/>
              </a:rPr>
              <a:t>30% more likely to be identified with ASD than non-Hispanic black children </a:t>
            </a:r>
          </a:p>
          <a:p>
            <a:pPr lvl="3"/>
            <a:r>
              <a:rPr lang="en-US" sz="2100" b="1" dirty="0">
                <a:latin typeface="Arial" panose="020B0604020202020204" pitchFamily="34" charset="0"/>
                <a:cs typeface="Arial" panose="020B0604020202020204" pitchFamily="34" charset="0"/>
              </a:rPr>
              <a:t>50% more likely to be identified with ASD than Hispanic children.</a:t>
            </a:r>
          </a:p>
        </p:txBody>
      </p:sp>
    </p:spTree>
    <p:extLst>
      <p:ext uri="{BB962C8B-B14F-4D97-AF65-F5344CB8AC3E}">
        <p14:creationId xmlns:p14="http://schemas.microsoft.com/office/powerpoint/2010/main" val="487198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9" y="976454"/>
            <a:ext cx="7886700" cy="385062"/>
          </a:xfrm>
        </p:spPr>
        <p:txBody>
          <a:bodyPr>
            <a:normAutofit fontScale="90000"/>
          </a:bodyPr>
          <a:lstStyle/>
          <a:p>
            <a:r>
              <a:rPr lang="en-US" b="1" dirty="0" smtClean="0">
                <a:latin typeface="Arial" panose="020B0604020202020204" pitchFamily="34" charset="0"/>
                <a:cs typeface="Arial" panose="020B0604020202020204" pitchFamily="34" charset="0"/>
              </a:rPr>
              <a:t>Referral and Diagnoses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1109" y="1785097"/>
            <a:ext cx="8844803" cy="4564188"/>
          </a:xfrm>
        </p:spPr>
        <p:txBody>
          <a:bodyPr>
            <a:normAutofit lnSpcReduction="10000"/>
          </a:bodyPr>
          <a:lstStyle/>
          <a:p>
            <a:r>
              <a:rPr lang="en-US" sz="1800" b="1" dirty="0">
                <a:latin typeface="Arial" panose="020B0604020202020204" pitchFamily="34" charset="0"/>
                <a:cs typeface="Arial" panose="020B0604020202020204" pitchFamily="34" charset="0"/>
              </a:rPr>
              <a:t>PCP’s screening yields positive or concerning results</a:t>
            </a:r>
          </a:p>
          <a:p>
            <a:pPr marL="685800" lvl="1" indent="-342900">
              <a:buFont typeface="+mj-lt"/>
              <a:buAutoNum type="arabicPeriod"/>
            </a:pPr>
            <a:r>
              <a:rPr lang="en-US" b="1" dirty="0" smtClean="0">
                <a:latin typeface="Arial" panose="020B0604020202020204" pitchFamily="34" charset="0"/>
                <a:cs typeface="Arial" panose="020B0604020202020204" pitchFamily="34" charset="0"/>
              </a:rPr>
              <a:t>PCP refers the child to a Regional Center that services the area in which the family resided for Comprehensive Diagnostic Evaluation (CDE)</a:t>
            </a:r>
          </a:p>
          <a:p>
            <a:pPr lvl="2">
              <a:spcBef>
                <a:spcPct val="40000"/>
              </a:spcBef>
              <a:buClr>
                <a:schemeClr val="tx2"/>
              </a:buClr>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sym typeface="WP IconicSymbolsA" pitchFamily="2" charset="2"/>
              </a:rPr>
              <a:t>Regional Centers </a:t>
            </a:r>
          </a:p>
          <a:p>
            <a:pPr lvl="3">
              <a:spcBef>
                <a:spcPct val="40000"/>
              </a:spcBef>
              <a:buClr>
                <a:schemeClr val="tx2"/>
              </a:buClr>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sym typeface="WP IconicSymbolsA" pitchFamily="2" charset="2"/>
              </a:rPr>
              <a:t>Non-profit Corporations that contract with D.D.S.</a:t>
            </a:r>
          </a:p>
          <a:p>
            <a:pPr lvl="3">
              <a:spcBef>
                <a:spcPct val="40000"/>
              </a:spcBef>
              <a:buClr>
                <a:schemeClr val="tx2"/>
              </a:buClr>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sym typeface="WP IconicSymbolsA" pitchFamily="2" charset="2"/>
              </a:rPr>
              <a:t>21 Regional Centers in California</a:t>
            </a:r>
          </a:p>
          <a:p>
            <a:pPr lvl="3">
              <a:spcBef>
                <a:spcPct val="40000"/>
              </a:spcBef>
              <a:buClr>
                <a:schemeClr val="tx2"/>
              </a:buClr>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sym typeface="WP IconicSymbolsA" pitchFamily="2" charset="2"/>
              </a:rPr>
              <a:t>7 Regional Centers in Los Angeles County</a:t>
            </a:r>
          </a:p>
          <a:p>
            <a:pPr marL="728663" lvl="1" indent="-385763">
              <a:spcBef>
                <a:spcPct val="40000"/>
              </a:spcBef>
              <a:buClr>
                <a:schemeClr val="tx2"/>
              </a:buClr>
              <a:buFont typeface="+mj-lt"/>
              <a:buAutoNum type="arabicPeriod"/>
            </a:pPr>
            <a:r>
              <a:rPr lang="en-US" altLang="en-US" sz="2250" b="1" dirty="0">
                <a:latin typeface="Arial" panose="020B0604020202020204" pitchFamily="34" charset="0"/>
                <a:cs typeface="Arial" panose="020B0604020202020204" pitchFamily="34" charset="0"/>
                <a:sym typeface="WP IconicSymbolsA" pitchFamily="2" charset="2"/>
              </a:rPr>
              <a:t>If the </a:t>
            </a:r>
            <a:r>
              <a:rPr lang="en-US" altLang="en-US" sz="2250" b="1" dirty="0" smtClean="0">
                <a:latin typeface="Arial" panose="020B0604020202020204" pitchFamily="34" charset="0"/>
                <a:cs typeface="Arial" panose="020B0604020202020204" pitchFamily="34" charset="0"/>
                <a:sym typeface="WP IconicSymbolsA" pitchFamily="2" charset="2"/>
              </a:rPr>
              <a:t>child </a:t>
            </a:r>
            <a:r>
              <a:rPr lang="en-US" altLang="en-US" sz="2250" b="1" dirty="0">
                <a:latin typeface="Arial" panose="020B0604020202020204" pitchFamily="34" charset="0"/>
                <a:cs typeface="Arial" panose="020B0604020202020204" pitchFamily="34" charset="0"/>
                <a:sym typeface="WP IconicSymbolsA" pitchFamily="2" charset="2"/>
              </a:rPr>
              <a:t>is 2.5 years of age or older the caregiver should be referred for special education eligibility assessment as well</a:t>
            </a:r>
          </a:p>
        </p:txBody>
      </p:sp>
    </p:spTree>
    <p:extLst>
      <p:ext uri="{BB962C8B-B14F-4D97-AF65-F5344CB8AC3E}">
        <p14:creationId xmlns:p14="http://schemas.microsoft.com/office/powerpoint/2010/main" val="4214485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91" y="726168"/>
            <a:ext cx="7886700" cy="492638"/>
          </a:xfrm>
        </p:spPr>
        <p:txBody>
          <a:bodyPr>
            <a:normAutofit fontScale="90000"/>
          </a:bodyPr>
          <a:lstStyle/>
          <a:p>
            <a:r>
              <a:rPr lang="en-US" b="1" dirty="0" smtClean="0">
                <a:latin typeface="Arial" panose="020B0604020202020204" pitchFamily="34" charset="0"/>
                <a:cs typeface="Arial" panose="020B0604020202020204" pitchFamily="34" charset="0"/>
              </a:rPr>
              <a:t>Referral and Diagnoses </a:t>
            </a:r>
            <a:endParaRPr lang="en-US" dirty="0"/>
          </a:p>
        </p:txBody>
      </p:sp>
      <p:graphicFrame>
        <p:nvGraphicFramePr>
          <p:cNvPr id="7" name="Diagram 6"/>
          <p:cNvGraphicFramePr/>
          <p:nvPr>
            <p:extLst>
              <p:ext uri="{D42A27DB-BD31-4B8C-83A1-F6EECF244321}">
                <p14:modId xmlns:p14="http://schemas.microsoft.com/office/powerpoint/2010/main" val="1694836312"/>
              </p:ext>
            </p:extLst>
          </p:nvPr>
        </p:nvGraphicFramePr>
        <p:xfrm>
          <a:off x="685801" y="1489261"/>
          <a:ext cx="8276664" cy="4872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450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63386"/>
            <a:ext cx="8073119" cy="664211"/>
          </a:xfrm>
        </p:spPr>
        <p:txBody>
          <a:bodyPr/>
          <a:lstStyle/>
          <a:p>
            <a:pPr eaLnBrk="1" hangingPunct="1">
              <a:defRPr/>
            </a:pPr>
            <a:r>
              <a:rPr lang="en-US" sz="3200" dirty="0" smtClean="0">
                <a:latin typeface="Arial" panose="020B0604020202020204" pitchFamily="34" charset="0"/>
                <a:cs typeface="Arial" panose="020B0604020202020204" pitchFamily="34" charset="0"/>
              </a:rPr>
              <a:t>Comprehensive Diagnostic Evaluation</a:t>
            </a:r>
            <a:endParaRPr lang="en-US" sz="3200" dirty="0">
              <a:latin typeface="Arial" panose="020B0604020202020204" pitchFamily="34" charset="0"/>
              <a:cs typeface="Arial" panose="020B0604020202020204" pitchFamily="34" charset="0"/>
            </a:endParaRPr>
          </a:p>
        </p:txBody>
      </p:sp>
      <p:sp>
        <p:nvSpPr>
          <p:cNvPr id="49155" name="Content Placeholder 2"/>
          <p:cNvSpPr>
            <a:spLocks noGrp="1"/>
          </p:cNvSpPr>
          <p:nvPr>
            <p:ph idx="1"/>
          </p:nvPr>
        </p:nvSpPr>
        <p:spPr>
          <a:xfrm>
            <a:off x="495300" y="1519706"/>
            <a:ext cx="8193088" cy="5201769"/>
          </a:xfrm>
        </p:spPr>
        <p:txBody>
          <a:bodyPr/>
          <a:lstStyle/>
          <a:p>
            <a:pPr marL="90488" indent="0" eaLnBrk="1" hangingPunct="1">
              <a:spcBef>
                <a:spcPct val="0"/>
              </a:spcBef>
              <a:spcAft>
                <a:spcPct val="0"/>
              </a:spcAft>
              <a:buFontTx/>
              <a:buNone/>
            </a:pPr>
            <a:r>
              <a:rPr lang="en-US" altLang="en-US" sz="2000" dirty="0" smtClean="0">
                <a:latin typeface="Arial" panose="020B0604020202020204" pitchFamily="34" charset="0"/>
                <a:cs typeface="Arial" panose="020B0604020202020204" pitchFamily="34" charset="0"/>
              </a:rPr>
              <a:t>Based on best practice guidelines:</a:t>
            </a:r>
          </a:p>
          <a:p>
            <a:pPr marL="90488" indent="0" eaLnBrk="1" hangingPunct="1">
              <a:spcBef>
                <a:spcPct val="0"/>
              </a:spcBef>
              <a:spcAft>
                <a:spcPct val="0"/>
              </a:spcAft>
              <a:buFont typeface="Corbel" panose="020B0503020204020204" pitchFamily="34" charset="0"/>
              <a:buAutoNum type="arabicPeriod"/>
            </a:pPr>
            <a:r>
              <a:rPr lang="en-US" altLang="en-US" sz="2000" dirty="0" smtClean="0">
                <a:latin typeface="Arial" panose="020B0604020202020204" pitchFamily="34" charset="0"/>
                <a:cs typeface="Arial" panose="020B0604020202020204" pitchFamily="34" charset="0"/>
              </a:rPr>
              <a:t>Parent or caregiver interview</a:t>
            </a:r>
          </a:p>
          <a:p>
            <a:pPr marL="90488" indent="0" eaLnBrk="1" hangingPunct="1">
              <a:spcBef>
                <a:spcPct val="0"/>
              </a:spcBef>
              <a:spcAft>
                <a:spcPct val="0"/>
              </a:spcAft>
              <a:buFont typeface="Corbel" panose="020B0503020204020204" pitchFamily="34" charset="0"/>
              <a:buAutoNum type="arabicPeriod"/>
            </a:pPr>
            <a:r>
              <a:rPr lang="en-US" altLang="en-US" sz="2000" dirty="0" smtClean="0">
                <a:latin typeface="Arial" panose="020B0604020202020204" pitchFamily="34" charset="0"/>
                <a:cs typeface="Arial" panose="020B0604020202020204" pitchFamily="34" charset="0"/>
              </a:rPr>
              <a:t>Review of relevant medical, psychological, and/or school records</a:t>
            </a:r>
          </a:p>
          <a:p>
            <a:pPr marL="90488" indent="0" eaLnBrk="1" hangingPunct="1">
              <a:spcBef>
                <a:spcPct val="0"/>
              </a:spcBef>
              <a:spcAft>
                <a:spcPct val="0"/>
              </a:spcAft>
              <a:buFont typeface="Corbel" panose="020B0503020204020204" pitchFamily="34" charset="0"/>
              <a:buAutoNum type="arabicPeriod"/>
            </a:pPr>
            <a:r>
              <a:rPr lang="en-US" altLang="en-US" sz="2000" dirty="0" smtClean="0">
                <a:latin typeface="Arial" panose="020B0604020202020204" pitchFamily="34" charset="0"/>
                <a:cs typeface="Arial" panose="020B0604020202020204" pitchFamily="34" charset="0"/>
              </a:rPr>
              <a:t>Cognitive/developmental assessment</a:t>
            </a:r>
          </a:p>
          <a:p>
            <a:pPr marL="90488" indent="0" eaLnBrk="1" hangingPunct="1">
              <a:spcBef>
                <a:spcPct val="0"/>
              </a:spcBef>
              <a:spcAft>
                <a:spcPct val="0"/>
              </a:spcAft>
              <a:buFont typeface="Corbel" panose="020B0503020204020204" pitchFamily="34" charset="0"/>
              <a:buAutoNum type="arabicPeriod"/>
            </a:pPr>
            <a:r>
              <a:rPr lang="en-US" altLang="en-US" sz="2000" dirty="0" smtClean="0">
                <a:latin typeface="Arial" panose="020B0604020202020204" pitchFamily="34" charset="0"/>
                <a:cs typeface="Arial" panose="020B0604020202020204" pitchFamily="34" charset="0"/>
              </a:rPr>
              <a:t>Direct play observation</a:t>
            </a:r>
          </a:p>
          <a:p>
            <a:pPr marL="90488" indent="0" eaLnBrk="1" hangingPunct="1">
              <a:spcBef>
                <a:spcPct val="0"/>
              </a:spcBef>
              <a:spcAft>
                <a:spcPct val="0"/>
              </a:spcAft>
              <a:buFont typeface="Corbel" panose="020B0503020204020204" pitchFamily="34" charset="0"/>
              <a:buAutoNum type="arabicPeriod"/>
            </a:pPr>
            <a:r>
              <a:rPr lang="en-US" altLang="en-US" sz="2000" dirty="0" smtClean="0">
                <a:latin typeface="Arial" panose="020B0604020202020204" pitchFamily="34" charset="0"/>
                <a:cs typeface="Arial" panose="020B0604020202020204" pitchFamily="34" charset="0"/>
              </a:rPr>
              <a:t>Measurement of adaptive functioning</a:t>
            </a:r>
          </a:p>
          <a:p>
            <a:pPr marL="90488" indent="0" eaLnBrk="1" hangingPunct="1">
              <a:spcBef>
                <a:spcPct val="0"/>
              </a:spcBef>
              <a:spcAft>
                <a:spcPct val="0"/>
              </a:spcAft>
              <a:buFont typeface="Corbel" panose="020B0503020204020204" pitchFamily="34" charset="0"/>
              <a:buAutoNum type="arabicPeriod"/>
            </a:pPr>
            <a:r>
              <a:rPr lang="en-US" altLang="en-US" sz="2000" dirty="0" smtClean="0">
                <a:latin typeface="Arial" panose="020B0604020202020204" pitchFamily="34" charset="0"/>
                <a:cs typeface="Arial" panose="020B0604020202020204" pitchFamily="34" charset="0"/>
              </a:rPr>
              <a:t>Comprehensive medical examination (by the primary care physician required under EPSDT)</a:t>
            </a:r>
          </a:p>
          <a:p>
            <a:pPr marL="90488" indent="0" eaLnBrk="1" hangingPunct="1">
              <a:spcBef>
                <a:spcPct val="0"/>
              </a:spcBef>
              <a:spcAft>
                <a:spcPct val="0"/>
              </a:spcAft>
              <a:buFontTx/>
              <a:buNone/>
            </a:pPr>
            <a:r>
              <a:rPr lang="en-US" altLang="en-US" sz="2000" dirty="0" smtClean="0">
                <a:solidFill>
                  <a:srgbClr val="0070C0"/>
                </a:solidFill>
                <a:latin typeface="Arial" panose="020B0604020202020204" pitchFamily="34" charset="0"/>
                <a:cs typeface="Arial" panose="020B0604020202020204" pitchFamily="34" charset="0"/>
              </a:rPr>
              <a:t>7.    Language assessment (could be by a speech language pathologist)</a:t>
            </a:r>
          </a:p>
          <a:p>
            <a:pPr marL="90488" indent="0" eaLnBrk="1" hangingPunct="1">
              <a:spcBef>
                <a:spcPct val="0"/>
              </a:spcBef>
              <a:spcAft>
                <a:spcPct val="0"/>
              </a:spcAft>
              <a:buFontTx/>
              <a:buAutoNum type="arabicPeriod" startAt="8"/>
            </a:pPr>
            <a:r>
              <a:rPr lang="en-US" altLang="en-US" sz="2000" dirty="0" smtClean="0">
                <a:solidFill>
                  <a:srgbClr val="0070C0"/>
                </a:solidFill>
                <a:latin typeface="Arial" panose="020B0604020202020204" pitchFamily="34" charset="0"/>
                <a:cs typeface="Arial" panose="020B0604020202020204" pitchFamily="34" charset="0"/>
              </a:rPr>
              <a:t> Sensory evaluation (could be by and occupational therapist)</a:t>
            </a:r>
          </a:p>
          <a:p>
            <a:pPr marL="90488" indent="0" eaLnBrk="1" hangingPunct="1">
              <a:spcBef>
                <a:spcPct val="0"/>
              </a:spcBef>
              <a:spcAft>
                <a:spcPct val="0"/>
              </a:spcAft>
              <a:buFontTx/>
              <a:buAutoNum type="arabicPeriod" startAt="8"/>
            </a:pPr>
            <a:r>
              <a:rPr lang="en-US" altLang="en-US" sz="2000" dirty="0" smtClean="0">
                <a:solidFill>
                  <a:srgbClr val="0070C0"/>
                </a:solidFill>
                <a:latin typeface="Arial" panose="020B0604020202020204" pitchFamily="34" charset="0"/>
                <a:cs typeface="Arial" panose="020B0604020202020204" pitchFamily="34" charset="0"/>
              </a:rPr>
              <a:t> If indicated, neurological and/or genetic assessment to rule out biological issues </a:t>
            </a:r>
          </a:p>
          <a:p>
            <a:pPr marL="90488" indent="0" eaLnBrk="1" hangingPunct="1">
              <a:spcBef>
                <a:spcPct val="0"/>
              </a:spcBef>
              <a:spcAft>
                <a:spcPct val="0"/>
              </a:spcAft>
              <a:buFontTx/>
              <a:buNone/>
            </a:pPr>
            <a:r>
              <a:rPr lang="en-US" altLang="en-US" sz="2000" dirty="0" smtClean="0">
                <a:solidFill>
                  <a:srgbClr val="0070C0"/>
                </a:solidFill>
                <a:latin typeface="Arial" panose="020B0604020202020204" pitchFamily="34" charset="0"/>
                <a:cs typeface="Arial" panose="020B0604020202020204" pitchFamily="34" charset="0"/>
              </a:rPr>
              <a:t>      (by a developmental pediatrician, pediatric neurologist, and/or geneticist)</a:t>
            </a:r>
          </a:p>
          <a:p>
            <a:pPr marL="90488" indent="0" eaLnBrk="1" hangingPunct="1">
              <a:spcBef>
                <a:spcPct val="0"/>
              </a:spcBef>
              <a:spcAft>
                <a:spcPct val="0"/>
              </a:spcAft>
              <a:buFontTx/>
              <a:buNone/>
            </a:pPr>
            <a:endParaRPr lang="en-US" altLang="en-US" sz="2000" dirty="0" smtClean="0">
              <a:solidFill>
                <a:srgbClr val="0070C0"/>
              </a:solidFill>
              <a:latin typeface="Arial" panose="020B0604020202020204" pitchFamily="34" charset="0"/>
              <a:cs typeface="Arial" panose="020B0604020202020204" pitchFamily="34" charset="0"/>
            </a:endParaRPr>
          </a:p>
          <a:p>
            <a:pPr marL="90488" indent="0" eaLnBrk="1" hangingPunct="1">
              <a:spcBef>
                <a:spcPct val="0"/>
              </a:spcBef>
              <a:spcAft>
                <a:spcPct val="0"/>
              </a:spcAft>
              <a:buFont typeface="Corbel" panose="020B0503020204020204" pitchFamily="34" charset="0"/>
              <a:buAutoNum type="arabicPeriod"/>
            </a:pPr>
            <a:endParaRPr lang="en-US" altLang="en-US" sz="2400" dirty="0"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005001A-8826-472C-A336-04CD010BDE35}" type="slidenum">
              <a:rPr lang="en-US" altLang="en-US" smtClean="0">
                <a:solidFill>
                  <a:srgbClr val="000000"/>
                </a:solidFill>
              </a:rPr>
              <a:pPr/>
              <a:t>13</a:t>
            </a:fld>
            <a:endParaRPr lang="en-US" altLang="en-US" dirty="0" smtClean="0">
              <a:solidFill>
                <a:srgbClr val="000000"/>
              </a:solidFill>
            </a:endParaRPr>
          </a:p>
        </p:txBody>
      </p:sp>
    </p:spTree>
    <p:extLst>
      <p:ext uri="{BB962C8B-B14F-4D97-AF65-F5344CB8AC3E}">
        <p14:creationId xmlns:p14="http://schemas.microsoft.com/office/powerpoint/2010/main" val="100366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6" y="981904"/>
            <a:ext cx="7886700" cy="580045"/>
          </a:xfrm>
        </p:spPr>
        <p:txBody>
          <a:bodyPr>
            <a:normAutofit fontScale="90000"/>
          </a:bodyPr>
          <a:lstStyle/>
          <a:p>
            <a:r>
              <a:rPr lang="en-US" dirty="0" smtClean="0">
                <a:latin typeface="Arial" panose="020B0604020202020204" pitchFamily="34" charset="0"/>
                <a:cs typeface="Arial" panose="020B0604020202020204" pitchFamily="34" charset="0"/>
              </a:rPr>
              <a:t>Behavior Health Treatment (BHT)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1620" y="1953186"/>
            <a:ext cx="8323730" cy="4589282"/>
          </a:xfrm>
        </p:spPr>
        <p:txBody>
          <a:bodyPr>
            <a:normAutofit lnSpcReduction="10000"/>
          </a:bodyPr>
          <a:lstStyle/>
          <a:p>
            <a:r>
              <a:rPr lang="en-US" dirty="0" smtClean="0">
                <a:latin typeface="Arial" panose="020B0604020202020204" pitchFamily="34" charset="0"/>
                <a:cs typeface="Arial" panose="020B0604020202020204" pitchFamily="34" charset="0"/>
              </a:rPr>
              <a:t>Eligibility for BHT services</a:t>
            </a:r>
          </a:p>
          <a:p>
            <a:pPr lvl="1"/>
            <a:r>
              <a:rPr lang="en-US" dirty="0" smtClean="0">
                <a:latin typeface="Arial" panose="020B0604020202020204" pitchFamily="34" charset="0"/>
                <a:cs typeface="Arial" panose="020B0604020202020204" pitchFamily="34" charset="0"/>
              </a:rPr>
              <a:t>All of the following coverage criteria must be met</a:t>
            </a:r>
          </a:p>
          <a:p>
            <a:pPr marL="1028700" lvl="2" indent="-342900">
              <a:buFont typeface="+mj-lt"/>
              <a:buAutoNum type="arabicPeriod"/>
            </a:pPr>
            <a:r>
              <a:rPr lang="en-US" sz="1800" dirty="0">
                <a:latin typeface="Arial" panose="020B0604020202020204" pitchFamily="34" charset="0"/>
                <a:cs typeface="Arial" panose="020B0604020202020204" pitchFamily="34" charset="0"/>
              </a:rPr>
              <a:t>Be under 21 years of age</a:t>
            </a:r>
          </a:p>
          <a:p>
            <a:pPr marL="1028700" lvl="2" indent="-342900">
              <a:buFont typeface="+mj-lt"/>
              <a:buAutoNum type="arabicPeriod"/>
            </a:pPr>
            <a:r>
              <a:rPr lang="en-US" sz="1800" dirty="0">
                <a:latin typeface="Arial" panose="020B0604020202020204" pitchFamily="34" charset="0"/>
                <a:cs typeface="Arial" panose="020B0604020202020204" pitchFamily="34" charset="0"/>
              </a:rPr>
              <a:t>Have a diagnosis of ASD</a:t>
            </a:r>
          </a:p>
          <a:p>
            <a:pPr marL="1028700" lvl="2" indent="-342900">
              <a:buFont typeface="+mj-lt"/>
              <a:buAutoNum type="arabicPeriod"/>
            </a:pPr>
            <a:r>
              <a:rPr lang="en-US" sz="1800" dirty="0">
                <a:latin typeface="Arial" panose="020B0604020202020204" pitchFamily="34" charset="0"/>
                <a:cs typeface="Arial" panose="020B0604020202020204" pitchFamily="34" charset="0"/>
              </a:rPr>
              <a:t>Have a recommendation that evidence-based BHT services are medically necessary </a:t>
            </a:r>
          </a:p>
          <a:p>
            <a:pPr marL="1328738" lvl="3" indent="-300038">
              <a:buFont typeface="+mj-lt"/>
              <a:buAutoNum type="romanLcPeriod"/>
            </a:pPr>
            <a:r>
              <a:rPr lang="en-US" sz="1800" dirty="0">
                <a:latin typeface="Arial" panose="020B0604020202020204" pitchFamily="34" charset="0"/>
                <a:cs typeface="Arial" panose="020B0604020202020204" pitchFamily="34" charset="0"/>
              </a:rPr>
              <a:t>a licensed physician and surgeon </a:t>
            </a:r>
          </a:p>
          <a:p>
            <a:pPr marL="1328738" lvl="3" indent="-300038">
              <a:buFont typeface="+mj-lt"/>
              <a:buAutoNum type="romanLcPeriod"/>
            </a:pPr>
            <a:r>
              <a:rPr lang="en-US" sz="1800" dirty="0">
                <a:latin typeface="Arial" panose="020B0604020202020204" pitchFamily="34" charset="0"/>
                <a:cs typeface="Arial" panose="020B0604020202020204" pitchFamily="34" charset="0"/>
              </a:rPr>
              <a:t>a licensed psychologist</a:t>
            </a:r>
          </a:p>
          <a:p>
            <a:pPr marL="1028700" lvl="2" indent="-342900">
              <a:buFont typeface="+mj-lt"/>
              <a:buAutoNum type="arabicPeriod"/>
            </a:pPr>
            <a:r>
              <a:rPr lang="en-US" sz="1800" dirty="0">
                <a:latin typeface="Arial" panose="020B0604020202020204" pitchFamily="34" charset="0"/>
                <a:cs typeface="Arial" panose="020B0604020202020204" pitchFamily="34" charset="0"/>
              </a:rPr>
              <a:t>Be medically stable</a:t>
            </a:r>
          </a:p>
          <a:p>
            <a:pPr marL="1028700" lvl="2" indent="-342900">
              <a:buFont typeface="+mj-lt"/>
              <a:buAutoNum type="arabicPeriod"/>
            </a:pPr>
            <a:r>
              <a:rPr lang="en-US" sz="1800" dirty="0">
                <a:latin typeface="Arial" panose="020B0604020202020204" pitchFamily="34" charset="0"/>
                <a:cs typeface="Arial" panose="020B0604020202020204" pitchFamily="34" charset="0"/>
              </a:rPr>
              <a:t>Be without a need for 24-hour medical/nursing monitoring or procedures provided in a hospital or intermediate care facility for persons with intellectual disabilities (ICF/ID</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334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60" y="1106381"/>
            <a:ext cx="7886700" cy="510810"/>
          </a:xfrm>
        </p:spPr>
        <p:txBody>
          <a:bodyPr>
            <a:normAutofit fontScale="90000"/>
          </a:bodyPr>
          <a:lstStyle/>
          <a:p>
            <a:r>
              <a:rPr lang="en-US" dirty="0" smtClean="0">
                <a:latin typeface="Arial" panose="020B0604020202020204" pitchFamily="34" charset="0"/>
                <a:cs typeface="Arial" panose="020B0604020202020204" pitchFamily="34" charset="0"/>
              </a:rPr>
              <a:t>Medi-Cal covered BHT services must be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4460" y="1854558"/>
            <a:ext cx="8360891" cy="4535823"/>
          </a:xfrm>
        </p:spPr>
        <p:txBody>
          <a:bodyPr>
            <a:normAutofit fontScale="77500" lnSpcReduction="20000"/>
          </a:bodyPr>
          <a:lstStyle/>
          <a:p>
            <a:r>
              <a:rPr lang="en-US" dirty="0" smtClean="0">
                <a:latin typeface="Arial" panose="020B0604020202020204" pitchFamily="34" charset="0"/>
                <a:cs typeface="Arial" panose="020B0604020202020204" pitchFamily="34" charset="0"/>
              </a:rPr>
              <a:t>Medically necessary as defined by Welfare and Institutions Code Section 14132(v). </a:t>
            </a:r>
          </a:p>
          <a:p>
            <a:r>
              <a:rPr lang="en-US" dirty="0" smtClean="0">
                <a:latin typeface="Arial" panose="020B0604020202020204" pitchFamily="34" charset="0"/>
                <a:cs typeface="Arial" panose="020B0604020202020204" pitchFamily="34" charset="0"/>
              </a:rPr>
              <a:t>Delivered in accordance with the beneficiary’s Managed Care Plan (MCP – Health Plan) </a:t>
            </a:r>
            <a:r>
              <a:rPr lang="en-US" dirty="0" smtClean="0">
                <a:solidFill>
                  <a:srgbClr val="FF0000"/>
                </a:solidFill>
                <a:latin typeface="Arial" panose="020B0604020202020204" pitchFamily="34" charset="0"/>
                <a:cs typeface="Arial" panose="020B0604020202020204" pitchFamily="34" charset="0"/>
              </a:rPr>
              <a:t>approved behavioral treatment plan</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MCP-approved behavioral treatment must be developed and supervised by a contracted (or other form of agreement between the MCP and provider) and MCP-credentialed “qualified autism service provider,” as defined by H&amp;S Code Section 1374.73(c)(3).</a:t>
            </a:r>
          </a:p>
          <a:p>
            <a:pPr lvl="1"/>
            <a:r>
              <a:rPr lang="en-US" dirty="0" smtClean="0">
                <a:solidFill>
                  <a:srgbClr val="FF0000"/>
                </a:solidFill>
                <a:latin typeface="Arial" panose="020B0604020202020204" pitchFamily="34" charset="0"/>
                <a:cs typeface="Arial" panose="020B0604020202020204" pitchFamily="34" charset="0"/>
              </a:rPr>
              <a:t>Board Certified Behavior Analyst </a:t>
            </a:r>
          </a:p>
          <a:p>
            <a:pPr lvl="1"/>
            <a:r>
              <a:rPr lang="en-US" dirty="0" smtClean="0">
                <a:solidFill>
                  <a:srgbClr val="FF0000"/>
                </a:solidFill>
                <a:latin typeface="Arial" panose="020B0604020202020204" pitchFamily="34" charset="0"/>
                <a:cs typeface="Arial" panose="020B0604020202020204" pitchFamily="34" charset="0"/>
              </a:rPr>
              <a:t>Licensed psychologist, marriage and family therapist, educational psychologist, clinical social worker, professional clinical counselor</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605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Medical Necessity Criteria</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33400" y="1326524"/>
            <a:ext cx="7612063" cy="5166351"/>
          </a:xfrm>
        </p:spPr>
        <p:txBody>
          <a:bodyPr>
            <a:normAutofit/>
          </a:bodyPr>
          <a:lstStyle/>
          <a:p>
            <a:pPr marL="0" indent="0">
              <a:buFont typeface="Arial"/>
              <a:buNone/>
              <a:defRPr/>
            </a:pPr>
            <a:endParaRPr lang="en-US" sz="2000" b="1" dirty="0" smtClean="0">
              <a:latin typeface="Arial" panose="020B0604020202020204" pitchFamily="34" charset="0"/>
              <a:cs typeface="Arial" panose="020B0604020202020204" pitchFamily="34" charset="0"/>
            </a:endParaRPr>
          </a:p>
          <a:p>
            <a:pPr marL="0" indent="0">
              <a:buFont typeface="Arial"/>
              <a:buNone/>
              <a:defRPr/>
            </a:pPr>
            <a:endParaRPr lang="en-US" sz="2000" b="1" dirty="0">
              <a:latin typeface="Arial" panose="020B0604020202020204" pitchFamily="34" charset="0"/>
              <a:cs typeface="Arial" panose="020B0604020202020204" pitchFamily="34" charset="0"/>
            </a:endParaRPr>
          </a:p>
          <a:p>
            <a:pPr marL="0" indent="0">
              <a:buFont typeface="Arial"/>
              <a:buNone/>
              <a:defRPr/>
            </a:pPr>
            <a:r>
              <a:rPr lang="en-US" sz="2000" b="1" dirty="0" smtClean="0">
                <a:latin typeface="Arial" panose="020B0604020202020204" pitchFamily="34" charset="0"/>
                <a:cs typeface="Arial" panose="020B0604020202020204" pitchFamily="34" charset="0"/>
              </a:rPr>
              <a:t>From </a:t>
            </a:r>
            <a:r>
              <a:rPr lang="en-US" sz="2000" b="1" dirty="0">
                <a:latin typeface="Arial" panose="020B0604020202020204" pitchFamily="34" charset="0"/>
                <a:cs typeface="Arial" panose="020B0604020202020204" pitchFamily="34" charset="0"/>
              </a:rPr>
              <a:t>APL 14-011</a:t>
            </a:r>
            <a:r>
              <a:rPr lang="en-US" sz="2000" b="1" dirty="0" smtClean="0">
                <a:latin typeface="Arial" panose="020B0604020202020204" pitchFamily="34" charset="0"/>
                <a:cs typeface="Arial" panose="020B0604020202020204" pitchFamily="34" charset="0"/>
              </a:rPr>
              <a:t>:</a:t>
            </a:r>
          </a:p>
          <a:p>
            <a:pPr marL="0" indent="0">
              <a:buFont typeface="Arial"/>
              <a:buNone/>
              <a:defRPr/>
            </a:pPr>
            <a:endParaRPr lang="en-US" sz="1800" b="1" dirty="0">
              <a:latin typeface="Arial" panose="020B0604020202020204" pitchFamily="34" charset="0"/>
              <a:cs typeface="Arial" panose="020B0604020202020204" pitchFamily="34" charset="0"/>
            </a:endParaRPr>
          </a:p>
          <a:p>
            <a:pPr marL="0" indent="0">
              <a:buFont typeface="Arial"/>
              <a:buNone/>
              <a:defRPr/>
            </a:pPr>
            <a:r>
              <a:rPr lang="en-US" sz="2000" dirty="0">
                <a:latin typeface="Arial" panose="020B0604020202020204" pitchFamily="34" charset="0"/>
                <a:cs typeface="Arial" panose="020B0604020202020204" pitchFamily="34" charset="0"/>
              </a:rPr>
              <a:t>The following services </a:t>
            </a:r>
            <a:r>
              <a:rPr lang="en-US" sz="2000" b="1" dirty="0">
                <a:latin typeface="Arial" panose="020B0604020202020204" pitchFamily="34" charset="0"/>
                <a:cs typeface="Arial" panose="020B0604020202020204" pitchFamily="34" charset="0"/>
              </a:rPr>
              <a:t>do not meet medical necessity criteria, </a:t>
            </a:r>
            <a:r>
              <a:rPr lang="en-US" sz="2000" dirty="0">
                <a:latin typeface="Arial" panose="020B0604020202020204" pitchFamily="34" charset="0"/>
                <a:cs typeface="Arial" panose="020B0604020202020204" pitchFamily="34" charset="0"/>
              </a:rPr>
              <a:t>nor qualify </a:t>
            </a:r>
            <a:endParaRPr lang="en-US" sz="2000" dirty="0" smtClean="0">
              <a:latin typeface="Arial" panose="020B0604020202020204" pitchFamily="34" charset="0"/>
              <a:cs typeface="Arial" panose="020B0604020202020204" pitchFamily="34" charset="0"/>
            </a:endParaRPr>
          </a:p>
          <a:p>
            <a:pPr marL="0" indent="0">
              <a:buFont typeface="Arial"/>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as </a:t>
            </a:r>
            <a:r>
              <a:rPr lang="en-US" sz="2000" dirty="0">
                <a:latin typeface="Arial" panose="020B0604020202020204" pitchFamily="34" charset="0"/>
                <a:cs typeface="Arial" panose="020B0604020202020204" pitchFamily="34" charset="0"/>
              </a:rPr>
              <a:t>Medi-Cal covered </a:t>
            </a:r>
            <a:r>
              <a:rPr lang="en-US" sz="2000" b="1" dirty="0">
                <a:latin typeface="Arial" panose="020B0604020202020204" pitchFamily="34" charset="0"/>
                <a:cs typeface="Arial" panose="020B0604020202020204" pitchFamily="34" charset="0"/>
              </a:rPr>
              <a:t>BHT </a:t>
            </a:r>
            <a:r>
              <a:rPr lang="en-US" sz="2000" dirty="0">
                <a:latin typeface="Arial" panose="020B0604020202020204" pitchFamily="34" charset="0"/>
                <a:cs typeface="Arial" panose="020B0604020202020204" pitchFamily="34" charset="0"/>
              </a:rPr>
              <a:t>services </a:t>
            </a:r>
            <a:r>
              <a:rPr lang="en-US" sz="2000" dirty="0" smtClean="0">
                <a:latin typeface="Arial" panose="020B0604020202020204" pitchFamily="34" charset="0"/>
                <a:cs typeface="Arial" panose="020B0604020202020204" pitchFamily="34" charset="0"/>
              </a:rPr>
              <a:t>for reimbursement:</a:t>
            </a:r>
          </a:p>
          <a:p>
            <a:pPr>
              <a:defRPr/>
            </a:pPr>
            <a:r>
              <a:rPr lang="en-US" sz="2000" dirty="0" smtClean="0">
                <a:latin typeface="Arial" panose="020B0604020202020204" pitchFamily="34" charset="0"/>
                <a:cs typeface="Arial" panose="020B0604020202020204" pitchFamily="34" charset="0"/>
              </a:rPr>
              <a:t>Therapy </a:t>
            </a:r>
            <a:r>
              <a:rPr lang="en-US" sz="2000" dirty="0">
                <a:latin typeface="Arial" panose="020B0604020202020204" pitchFamily="34" charset="0"/>
                <a:cs typeface="Arial" panose="020B0604020202020204" pitchFamily="34" charset="0"/>
              </a:rPr>
              <a:t>services rendered when continued clinical benefit is not </a:t>
            </a:r>
            <a:r>
              <a:rPr lang="en-US" sz="2000" dirty="0" smtClean="0">
                <a:latin typeface="Arial" panose="020B0604020202020204" pitchFamily="34" charset="0"/>
                <a:cs typeface="Arial" panose="020B0604020202020204" pitchFamily="34" charset="0"/>
              </a:rPr>
              <a:t>expected</a:t>
            </a:r>
          </a:p>
          <a:p>
            <a:pPr>
              <a:defRPr/>
            </a:pPr>
            <a:r>
              <a:rPr lang="en-US" sz="2000" dirty="0" smtClean="0">
                <a:latin typeface="Arial" panose="020B0604020202020204" pitchFamily="34" charset="0"/>
                <a:cs typeface="Arial" panose="020B0604020202020204" pitchFamily="34" charset="0"/>
              </a:rPr>
              <a:t> Services </a:t>
            </a:r>
            <a:r>
              <a:rPr lang="en-US" sz="2000" dirty="0">
                <a:latin typeface="Arial" panose="020B0604020202020204" pitchFamily="34" charset="0"/>
                <a:cs typeface="Arial" panose="020B0604020202020204" pitchFamily="34" charset="0"/>
              </a:rPr>
              <a:t>that are primarily respite, daycare or Educational in </a:t>
            </a:r>
            <a:r>
              <a:rPr lang="en-US" sz="2000" dirty="0" smtClean="0">
                <a:latin typeface="Arial" panose="020B0604020202020204" pitchFamily="34" charset="0"/>
                <a:cs typeface="Arial" panose="020B0604020202020204" pitchFamily="34" charset="0"/>
              </a:rPr>
              <a:t>nature and</a:t>
            </a:r>
            <a:r>
              <a:rPr lang="en-US" sz="2000" b="1" dirty="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pPr indent="0">
              <a:buFont typeface="Arial"/>
              <a:buNone/>
              <a:defRPr/>
            </a:pP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a:t>
            </a:r>
            <a:r>
              <a:rPr lang="en-US" sz="2000" dirty="0">
                <a:latin typeface="Arial" panose="020B0604020202020204" pitchFamily="34" charset="0"/>
                <a:cs typeface="Arial" panose="020B0604020202020204" pitchFamily="34" charset="0"/>
              </a:rPr>
              <a:t>used to reimburse a parent for participating in the treatment </a:t>
            </a:r>
            <a:r>
              <a:rPr lang="en-US" sz="2000" dirty="0" smtClean="0">
                <a:latin typeface="Arial" panose="020B0604020202020204" pitchFamily="34" charset="0"/>
                <a:cs typeface="Arial" panose="020B0604020202020204" pitchFamily="34" charset="0"/>
              </a:rPr>
              <a:t>program</a:t>
            </a:r>
          </a:p>
          <a:p>
            <a:pPr>
              <a:defRPr/>
            </a:pPr>
            <a:r>
              <a:rPr lang="en-US" sz="2000" dirty="0" smtClean="0">
                <a:latin typeface="Arial" panose="020B0604020202020204" pitchFamily="34" charset="0"/>
                <a:cs typeface="Arial" panose="020B0604020202020204" pitchFamily="34" charset="0"/>
              </a:rPr>
              <a:t>Custodial care: assist in daily living (bathing, dressing, eating, maintaining </a:t>
            </a:r>
          </a:p>
          <a:p>
            <a:pPr indent="0">
              <a:buFont typeface="Arial"/>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personal hygiene and safety</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10"/>
          </p:nvPr>
        </p:nvSpPr>
        <p:spPr bwMode="auto">
          <a:xfrm>
            <a:off x="8704263" y="6492875"/>
            <a:ext cx="4333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2F44000-1597-4819-9887-933BDC777126}" type="slidenum">
              <a:rPr lang="en-US" altLang="en-US" smtClean="0">
                <a:solidFill>
                  <a:srgbClr val="000000"/>
                </a:solidFill>
                <a:latin typeface="Corbel" panose="020B0503020204020204" pitchFamily="34" charset="0"/>
              </a:rPr>
              <a:pPr eaLnBrk="1" hangingPunct="1"/>
              <a:t>16</a:t>
            </a:fld>
            <a:endParaRPr lang="en-US" altLang="en-US" dirty="0" smtClean="0">
              <a:solidFill>
                <a:srgbClr val="000000"/>
              </a:solidFill>
              <a:latin typeface="Corbel" panose="020B0503020204020204" pitchFamily="34" charset="0"/>
            </a:endParaRPr>
          </a:p>
        </p:txBody>
      </p:sp>
    </p:spTree>
    <p:extLst>
      <p:ext uri="{BB962C8B-B14F-4D97-AF65-F5344CB8AC3E}">
        <p14:creationId xmlns:p14="http://schemas.microsoft.com/office/powerpoint/2010/main" val="138829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8476"/>
            <a:ext cx="7846521" cy="1190753"/>
          </a:xfrm>
        </p:spPr>
        <p:txBody>
          <a:bodyPr>
            <a:normAutofit/>
          </a:bodyPr>
          <a:lstStyle/>
          <a:p>
            <a:pPr>
              <a:defRPr/>
            </a:pPr>
            <a:r>
              <a:rPr lang="en-US" dirty="0" smtClean="0">
                <a:latin typeface="Arial" panose="020B0604020202020204" pitchFamily="34" charset="0"/>
                <a:cs typeface="Arial" panose="020B0604020202020204" pitchFamily="34" charset="0"/>
              </a:rPr>
              <a:t>APL Specific Guidelines and Timeline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81000" y="1429554"/>
            <a:ext cx="7697788" cy="4869645"/>
          </a:xfrm>
        </p:spPr>
        <p:txBody>
          <a:bodyPr>
            <a:normAutofit fontScale="85000" lnSpcReduction="20000"/>
          </a:bodyPr>
          <a:lstStyle/>
          <a:p>
            <a:pPr lvl="1">
              <a:lnSpc>
                <a:spcPct val="110000"/>
              </a:lnSpc>
              <a:defRPr/>
            </a:pPr>
            <a:r>
              <a:rPr lang="en-US" sz="1700" dirty="0" smtClean="0">
                <a:latin typeface="Arial" panose="020B0604020202020204" pitchFamily="34" charset="0"/>
                <a:cs typeface="Arial" panose="020B0604020202020204" pitchFamily="34" charset="0"/>
              </a:rPr>
              <a:t>The qualified autism </a:t>
            </a:r>
            <a:r>
              <a:rPr lang="en-US" sz="1700" dirty="0">
                <a:latin typeface="Arial" panose="020B0604020202020204" pitchFamily="34" charset="0"/>
                <a:cs typeface="Arial" panose="020B0604020202020204" pitchFamily="34" charset="0"/>
              </a:rPr>
              <a:t>service </a:t>
            </a:r>
            <a:r>
              <a:rPr lang="en-US" sz="1700" dirty="0" smtClean="0">
                <a:latin typeface="Arial" panose="020B0604020202020204" pitchFamily="34" charset="0"/>
                <a:cs typeface="Arial" panose="020B0604020202020204" pitchFamily="34" charset="0"/>
              </a:rPr>
              <a:t>provider should offer to meet with the member to conduct </a:t>
            </a:r>
          </a:p>
          <a:p>
            <a:pPr lvl="1" indent="0">
              <a:lnSpc>
                <a:spcPct val="110000"/>
              </a:lnSpc>
              <a:buFont typeface="Arial"/>
              <a:buNone/>
              <a:defRPr/>
            </a:pPr>
            <a:r>
              <a:rPr lang="en-US" sz="1700" dirty="0" smtClean="0">
                <a:latin typeface="Arial" panose="020B0604020202020204" pitchFamily="34" charset="0"/>
                <a:cs typeface="Arial" panose="020B0604020202020204" pitchFamily="34" charset="0"/>
              </a:rPr>
              <a:t>an Functional Behavior Assessment (FBA), 15 </a:t>
            </a:r>
            <a:r>
              <a:rPr lang="en-US" sz="1700" dirty="0">
                <a:latin typeface="Arial" panose="020B0604020202020204" pitchFamily="34" charset="0"/>
                <a:cs typeface="Arial" panose="020B0604020202020204" pitchFamily="34" charset="0"/>
              </a:rPr>
              <a:t>days after </a:t>
            </a:r>
            <a:r>
              <a:rPr lang="en-US" sz="1700" dirty="0" smtClean="0">
                <a:latin typeface="Arial" panose="020B0604020202020204" pitchFamily="34" charset="0"/>
                <a:cs typeface="Arial" panose="020B0604020202020204" pitchFamily="34" charset="0"/>
              </a:rPr>
              <a:t>the Health </a:t>
            </a:r>
            <a:r>
              <a:rPr lang="en-US" sz="1700" dirty="0">
                <a:latin typeface="Arial" panose="020B0604020202020204" pitchFamily="34" charset="0"/>
                <a:cs typeface="Arial" panose="020B0604020202020204" pitchFamily="34" charset="0"/>
              </a:rPr>
              <a:t>Plan makes its </a:t>
            </a:r>
            <a:r>
              <a:rPr lang="en-US" sz="1700" dirty="0" smtClean="0">
                <a:latin typeface="Arial" panose="020B0604020202020204" pitchFamily="34" charset="0"/>
                <a:cs typeface="Arial" panose="020B0604020202020204" pitchFamily="34" charset="0"/>
              </a:rPr>
              <a:t>determination</a:t>
            </a:r>
          </a:p>
          <a:p>
            <a:pPr marL="0" indent="0">
              <a:lnSpc>
                <a:spcPct val="110000"/>
              </a:lnSpc>
              <a:buFont typeface="Arial"/>
              <a:buNone/>
              <a:defRPr/>
            </a:pPr>
            <a:endParaRPr lang="en-US" sz="1700" dirty="0">
              <a:latin typeface="Arial" panose="020B0604020202020204" pitchFamily="34" charset="0"/>
              <a:cs typeface="Arial" panose="020B0604020202020204" pitchFamily="34" charset="0"/>
            </a:endParaRPr>
          </a:p>
          <a:p>
            <a:pPr lvl="1">
              <a:lnSpc>
                <a:spcPct val="110000"/>
              </a:lnSpc>
              <a:defRPr/>
            </a:pPr>
            <a:r>
              <a:rPr lang="en-US" sz="1700" dirty="0">
                <a:latin typeface="Arial" panose="020B0604020202020204" pitchFamily="34" charset="0"/>
                <a:cs typeface="Arial" panose="020B0604020202020204" pitchFamily="34" charset="0"/>
              </a:rPr>
              <a:t>The qualified autism service provider should offer to </a:t>
            </a:r>
            <a:r>
              <a:rPr lang="en-US" sz="1700" dirty="0" smtClean="0">
                <a:latin typeface="Arial" panose="020B0604020202020204" pitchFamily="34" charset="0"/>
                <a:cs typeface="Arial" panose="020B0604020202020204" pitchFamily="34" charset="0"/>
              </a:rPr>
              <a:t>start the services,15 </a:t>
            </a:r>
            <a:r>
              <a:rPr lang="en-US" sz="1700" dirty="0">
                <a:latin typeface="Arial" panose="020B0604020202020204" pitchFamily="34" charset="0"/>
                <a:cs typeface="Arial" panose="020B0604020202020204" pitchFamily="34" charset="0"/>
              </a:rPr>
              <a:t>days after </a:t>
            </a:r>
            <a:r>
              <a:rPr lang="en-US" sz="1700" dirty="0" smtClean="0">
                <a:latin typeface="Arial" panose="020B0604020202020204" pitchFamily="34" charset="0"/>
                <a:cs typeface="Arial" panose="020B0604020202020204" pitchFamily="34" charset="0"/>
              </a:rPr>
              <a:t>the Health </a:t>
            </a:r>
            <a:r>
              <a:rPr lang="en-US" sz="1700" dirty="0">
                <a:latin typeface="Arial" panose="020B0604020202020204" pitchFamily="34" charset="0"/>
                <a:cs typeface="Arial" panose="020B0604020202020204" pitchFamily="34" charset="0"/>
              </a:rPr>
              <a:t>Plan makes its </a:t>
            </a:r>
            <a:r>
              <a:rPr lang="en-US" sz="1700" dirty="0" smtClean="0">
                <a:latin typeface="Arial" panose="020B0604020202020204" pitchFamily="34" charset="0"/>
                <a:cs typeface="Arial" panose="020B0604020202020204" pitchFamily="34" charset="0"/>
              </a:rPr>
              <a:t>determination based on the FBA report.</a:t>
            </a:r>
          </a:p>
          <a:p>
            <a:pPr marL="0" indent="0">
              <a:lnSpc>
                <a:spcPct val="110000"/>
              </a:lnSpc>
              <a:buFont typeface="Arial"/>
              <a:buNone/>
              <a:defRPr/>
            </a:pPr>
            <a:endParaRPr lang="en-US" sz="1700" dirty="0" smtClean="0">
              <a:latin typeface="Arial" panose="020B0604020202020204" pitchFamily="34" charset="0"/>
              <a:cs typeface="Arial" panose="020B0604020202020204" pitchFamily="34" charset="0"/>
            </a:endParaRPr>
          </a:p>
          <a:p>
            <a:pPr lvl="1">
              <a:lnSpc>
                <a:spcPct val="110000"/>
              </a:lnSpc>
              <a:defRPr/>
            </a:pPr>
            <a:r>
              <a:rPr lang="en-US" sz="1700" dirty="0" smtClean="0">
                <a:latin typeface="Arial" panose="020B0604020202020204" pitchFamily="34" charset="0"/>
                <a:cs typeface="Arial" panose="020B0604020202020204" pitchFamily="34" charset="0"/>
              </a:rPr>
              <a:t>Prior authorized Applied Behavior Analysis (ABA) services </a:t>
            </a:r>
            <a:r>
              <a:rPr lang="en-US" sz="1700" dirty="0">
                <a:latin typeface="Arial" panose="020B0604020202020204" pitchFamily="34" charset="0"/>
                <a:cs typeface="Arial" panose="020B0604020202020204" pitchFamily="34" charset="0"/>
              </a:rPr>
              <a:t>by the MCP </a:t>
            </a:r>
            <a:r>
              <a:rPr lang="en-US" sz="1700" dirty="0" smtClean="0">
                <a:latin typeface="Arial" panose="020B0604020202020204" pitchFamily="34" charset="0"/>
                <a:cs typeface="Arial" panose="020B0604020202020204" pitchFamily="34" charset="0"/>
              </a:rPr>
              <a:t>for a </a:t>
            </a:r>
            <a:r>
              <a:rPr lang="en-US" sz="1700" dirty="0">
                <a:latin typeface="Arial" panose="020B0604020202020204" pitchFamily="34" charset="0"/>
                <a:cs typeface="Arial" panose="020B0604020202020204" pitchFamily="34" charset="0"/>
              </a:rPr>
              <a:t>time period </a:t>
            </a:r>
            <a:r>
              <a:rPr lang="en-US" sz="1700" dirty="0" smtClean="0">
                <a:latin typeface="Arial" panose="020B0604020202020204" pitchFamily="34" charset="0"/>
                <a:cs typeface="Arial" panose="020B0604020202020204" pitchFamily="34" charset="0"/>
              </a:rPr>
              <a:t>do not exceed 180 days</a:t>
            </a:r>
          </a:p>
          <a:p>
            <a:pPr>
              <a:lnSpc>
                <a:spcPct val="110000"/>
              </a:lnSpc>
              <a:defRPr/>
            </a:pPr>
            <a:endParaRPr lang="en-US" dirty="0">
              <a:latin typeface="Arial" panose="020B0604020202020204" pitchFamily="34" charset="0"/>
              <a:cs typeface="Arial" panose="020B0604020202020204" pitchFamily="34" charset="0"/>
            </a:endParaRPr>
          </a:p>
          <a:p>
            <a:pPr marL="0" indent="0">
              <a:lnSpc>
                <a:spcPct val="110000"/>
              </a:lnSpc>
              <a:buFont typeface="Arial"/>
              <a:buNone/>
              <a:defRPr/>
            </a:pPr>
            <a:r>
              <a:rPr lang="en-US" sz="2000" b="1" dirty="0">
                <a:solidFill>
                  <a:srgbClr val="073E87"/>
                </a:solidFill>
                <a:latin typeface="Arial" panose="020B0604020202020204" pitchFamily="34" charset="0"/>
                <a:cs typeface="Arial" panose="020B0604020202020204" pitchFamily="34" charset="0"/>
              </a:rPr>
              <a:t>BHT services shall be rendered in accordance with the beneficiary’s treatment </a:t>
            </a:r>
            <a:endParaRPr lang="en-US" sz="2000" b="1" dirty="0" smtClean="0">
              <a:solidFill>
                <a:srgbClr val="073E87"/>
              </a:solidFill>
              <a:latin typeface="Arial" panose="020B0604020202020204" pitchFamily="34" charset="0"/>
              <a:cs typeface="Arial" panose="020B0604020202020204" pitchFamily="34" charset="0"/>
            </a:endParaRPr>
          </a:p>
          <a:p>
            <a:pPr marL="0" indent="0">
              <a:lnSpc>
                <a:spcPct val="110000"/>
              </a:lnSpc>
              <a:buFont typeface="Arial"/>
              <a:buNone/>
              <a:defRPr/>
            </a:pPr>
            <a:r>
              <a:rPr lang="en-US" sz="2000" b="1" dirty="0">
                <a:solidFill>
                  <a:srgbClr val="073E87"/>
                </a:solidFill>
                <a:latin typeface="Arial" panose="020B0604020202020204" pitchFamily="34" charset="0"/>
                <a:cs typeface="Arial" panose="020B0604020202020204" pitchFamily="34" charset="0"/>
              </a:rPr>
              <a:t> </a:t>
            </a:r>
            <a:r>
              <a:rPr lang="en-US" sz="2000" b="1" dirty="0" smtClean="0">
                <a:solidFill>
                  <a:srgbClr val="073E87"/>
                </a:solidFill>
                <a:latin typeface="Arial" panose="020B0604020202020204" pitchFamily="34" charset="0"/>
                <a:cs typeface="Arial" panose="020B0604020202020204" pitchFamily="34" charset="0"/>
              </a:rPr>
              <a:t> plan</a:t>
            </a:r>
            <a:r>
              <a:rPr lang="en-US" sz="2000" b="1" dirty="0">
                <a:solidFill>
                  <a:srgbClr val="073E87"/>
                </a:solidFill>
                <a:latin typeface="Arial" panose="020B0604020202020204" pitchFamily="34" charset="0"/>
                <a:cs typeface="Arial" panose="020B0604020202020204" pitchFamily="34" charset="0"/>
              </a:rPr>
              <a:t>. The treatment plan shall</a:t>
            </a:r>
            <a:r>
              <a:rPr lang="en-US" sz="2000" b="1" dirty="0" smtClean="0">
                <a:solidFill>
                  <a:srgbClr val="073E87"/>
                </a:solidFill>
                <a:latin typeface="Arial" panose="020B0604020202020204" pitchFamily="34" charset="0"/>
                <a:cs typeface="Arial" panose="020B0604020202020204" pitchFamily="34" charset="0"/>
              </a:rPr>
              <a:t>:</a:t>
            </a:r>
          </a:p>
          <a:p>
            <a:pPr marL="0" indent="0">
              <a:lnSpc>
                <a:spcPct val="110000"/>
              </a:lnSpc>
              <a:buFont typeface="Arial"/>
              <a:buNone/>
              <a:defRPr/>
            </a:pPr>
            <a:r>
              <a:rPr lang="en-US" sz="400" dirty="0">
                <a:solidFill>
                  <a:prstClr val="black"/>
                </a:solidFill>
                <a:latin typeface="Arial" panose="020B0604020202020204" pitchFamily="34" charset="0"/>
                <a:cs typeface="Arial" panose="020B0604020202020204" pitchFamily="34" charset="0"/>
              </a:rPr>
              <a:t>	</a:t>
            </a:r>
            <a:r>
              <a:rPr lang="en-US" sz="1700" dirty="0">
                <a:solidFill>
                  <a:prstClr val="black"/>
                </a:solidFill>
                <a:latin typeface="Arial" panose="020B0604020202020204" pitchFamily="34" charset="0"/>
                <a:cs typeface="Arial" panose="020B0604020202020204" pitchFamily="34" charset="0"/>
              </a:rPr>
              <a:t>1- Be person centered and based upon individualized goal over a </a:t>
            </a:r>
            <a:r>
              <a:rPr lang="en-US" sz="1700" b="1" dirty="0">
                <a:solidFill>
                  <a:prstClr val="black"/>
                </a:solidFill>
                <a:latin typeface="Arial" panose="020B0604020202020204" pitchFamily="34" charset="0"/>
                <a:cs typeface="Arial" panose="020B0604020202020204" pitchFamily="34" charset="0"/>
              </a:rPr>
              <a:t>specific timeline</a:t>
            </a:r>
          </a:p>
          <a:p>
            <a:pPr marL="0" indent="0">
              <a:lnSpc>
                <a:spcPct val="110000"/>
              </a:lnSpc>
              <a:buFont typeface="Arial"/>
              <a:buNone/>
              <a:defRPr/>
            </a:pPr>
            <a:endParaRPr lang="en-US" sz="1700" b="1" dirty="0">
              <a:solidFill>
                <a:prstClr val="black"/>
              </a:solidFill>
              <a:latin typeface="Arial" panose="020B0604020202020204" pitchFamily="34" charset="0"/>
              <a:cs typeface="Arial" panose="020B0604020202020204" pitchFamily="34" charset="0"/>
            </a:endParaRPr>
          </a:p>
          <a:p>
            <a:pPr marL="0" indent="0">
              <a:lnSpc>
                <a:spcPct val="110000"/>
              </a:lnSpc>
              <a:buFont typeface="Arial"/>
              <a:buNone/>
              <a:defRPr/>
            </a:pPr>
            <a:r>
              <a:rPr lang="en-US" sz="1700" dirty="0">
                <a:solidFill>
                  <a:prstClr val="black"/>
                </a:solidFill>
                <a:latin typeface="Arial" panose="020B0604020202020204" pitchFamily="34" charset="0"/>
                <a:cs typeface="Arial" panose="020B0604020202020204" pitchFamily="34" charset="0"/>
              </a:rPr>
              <a:t>	2- Be developed by a qualified autism service provider</a:t>
            </a:r>
          </a:p>
          <a:p>
            <a:pPr marL="0" indent="0">
              <a:lnSpc>
                <a:spcPct val="110000"/>
              </a:lnSpc>
              <a:buFont typeface="Arial"/>
              <a:buNone/>
              <a:defRPr/>
            </a:pPr>
            <a:endParaRPr lang="en-US" sz="1700" dirty="0">
              <a:solidFill>
                <a:prstClr val="black"/>
              </a:solidFill>
              <a:latin typeface="Arial" panose="020B0604020202020204" pitchFamily="34" charset="0"/>
              <a:cs typeface="Arial" panose="020B0604020202020204" pitchFamily="34" charset="0"/>
            </a:endParaRPr>
          </a:p>
          <a:p>
            <a:pPr marL="0" indent="0">
              <a:lnSpc>
                <a:spcPct val="110000"/>
              </a:lnSpc>
              <a:buFont typeface="Arial"/>
              <a:buNone/>
              <a:defRPr/>
            </a:pPr>
            <a:r>
              <a:rPr lang="en-US" sz="1700" dirty="0">
                <a:solidFill>
                  <a:prstClr val="black"/>
                </a:solidFill>
                <a:latin typeface="Arial" panose="020B0604020202020204" pitchFamily="34" charset="0"/>
                <a:cs typeface="Arial" panose="020B0604020202020204" pitchFamily="34" charset="0"/>
              </a:rPr>
              <a:t>	3- Delineate both the frequency of baseline behaviors and the treatment planned to 	</a:t>
            </a:r>
            <a:r>
              <a:rPr lang="en-US" sz="1700" dirty="0" smtClean="0">
                <a:solidFill>
                  <a:prstClr val="black"/>
                </a:solidFill>
                <a:latin typeface="Arial" panose="020B0604020202020204" pitchFamily="34" charset="0"/>
                <a:cs typeface="Arial" panose="020B0604020202020204" pitchFamily="34" charset="0"/>
              </a:rPr>
              <a:t>     </a:t>
            </a:r>
          </a:p>
          <a:p>
            <a:pPr marL="0" indent="0">
              <a:lnSpc>
                <a:spcPct val="110000"/>
              </a:lnSpc>
              <a:buFont typeface="Arial"/>
              <a:buNone/>
              <a:defRPr/>
            </a:pPr>
            <a:r>
              <a:rPr lang="en-US" sz="1700" dirty="0">
                <a:solidFill>
                  <a:prstClr val="black"/>
                </a:solidFill>
                <a:latin typeface="Arial" panose="020B0604020202020204" pitchFamily="34" charset="0"/>
                <a:cs typeface="Arial" panose="020B0604020202020204" pitchFamily="34" charset="0"/>
              </a:rPr>
              <a:t> </a:t>
            </a:r>
            <a:r>
              <a:rPr lang="en-US" sz="1700" dirty="0" smtClean="0">
                <a:solidFill>
                  <a:prstClr val="black"/>
                </a:solidFill>
                <a:latin typeface="Arial" panose="020B0604020202020204" pitchFamily="34" charset="0"/>
                <a:cs typeface="Arial" panose="020B0604020202020204" pitchFamily="34" charset="0"/>
              </a:rPr>
              <a:t>                           address </a:t>
            </a:r>
            <a:r>
              <a:rPr lang="en-US" sz="1700" dirty="0">
                <a:solidFill>
                  <a:prstClr val="black"/>
                </a:solidFill>
                <a:latin typeface="Arial" panose="020B0604020202020204" pitchFamily="34" charset="0"/>
                <a:cs typeface="Arial" panose="020B0604020202020204" pitchFamily="34" charset="0"/>
              </a:rPr>
              <a:t>behaviors </a:t>
            </a:r>
          </a:p>
          <a:p>
            <a:pPr>
              <a:defRPr/>
            </a:pPr>
            <a:endParaRPr lang="en-US" dirty="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10"/>
          </p:nvPr>
        </p:nvSpPr>
        <p:spPr bwMode="auto">
          <a:xfrm>
            <a:off x="8704263" y="6492875"/>
            <a:ext cx="4333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0785E1AD-75A7-4282-93EF-107B62E85916}" type="slidenum">
              <a:rPr lang="en-US" altLang="en-US" smtClean="0">
                <a:solidFill>
                  <a:srgbClr val="000000"/>
                </a:solidFill>
                <a:latin typeface="Corbel" panose="020B0503020204020204" pitchFamily="34" charset="0"/>
              </a:rPr>
              <a:pPr eaLnBrk="1" hangingPunct="1"/>
              <a:t>17</a:t>
            </a:fld>
            <a:endParaRPr lang="en-US" altLang="en-US" dirty="0" smtClean="0">
              <a:solidFill>
                <a:srgbClr val="000000"/>
              </a:solidFill>
              <a:latin typeface="Corbel" panose="020B0503020204020204" pitchFamily="34" charset="0"/>
            </a:endParaRPr>
          </a:p>
        </p:txBody>
      </p:sp>
    </p:spTree>
    <p:extLst>
      <p:ext uri="{BB962C8B-B14F-4D97-AF65-F5344CB8AC3E}">
        <p14:creationId xmlns:p14="http://schemas.microsoft.com/office/powerpoint/2010/main" val="417580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274320" indent="-274320">
              <a:spcBef>
                <a:spcPct val="20000"/>
              </a:spcBef>
              <a:defRPr/>
            </a:pPr>
            <a:r>
              <a:rPr lang="en-US" dirty="0">
                <a:latin typeface="Arial" panose="020B0604020202020204" pitchFamily="34" charset="0"/>
                <a:cs typeface="Arial" panose="020B0604020202020204" pitchFamily="34" charset="0"/>
              </a:rPr>
              <a:t>APL Specific Guidelines</a:t>
            </a:r>
            <a:endParaRPr lang="en-US" sz="2000" dirty="0">
              <a:solidFill>
                <a:srgbClr val="073E87"/>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57576" y="1417638"/>
            <a:ext cx="8657823" cy="4805361"/>
          </a:xfrm>
          <a:extLst/>
        </p:spPr>
        <p:txBody>
          <a:bodyPr>
            <a:normAutofit fontScale="25000" lnSpcReduction="20000"/>
          </a:bodyPr>
          <a:lstStyle/>
          <a:p>
            <a:pPr marL="0" indent="0">
              <a:buFont typeface="Arial"/>
              <a:buNone/>
              <a:defRPr/>
            </a:pPr>
            <a:endParaRPr lang="en-US" sz="6400" dirty="0" smtClean="0"/>
          </a:p>
          <a:p>
            <a:pPr marL="0" indent="0">
              <a:buFont typeface="Arial"/>
              <a:buNone/>
              <a:defRPr/>
            </a:pPr>
            <a:r>
              <a:rPr lang="en-US" sz="6400" dirty="0" smtClean="0"/>
              <a:t>	4- </a:t>
            </a:r>
            <a:r>
              <a:rPr lang="en-US" sz="6400" dirty="0" smtClean="0">
                <a:latin typeface="Arial" panose="020B0604020202020204" pitchFamily="34" charset="0"/>
                <a:cs typeface="Arial" panose="020B0604020202020204" pitchFamily="34" charset="0"/>
              </a:rPr>
              <a:t>Identify long, intermediate and short term goals and objectives that are specific, </a:t>
            </a:r>
            <a:r>
              <a:rPr lang="en-US" sz="6400" b="1" dirty="0" smtClean="0">
                <a:latin typeface="Arial" panose="020B0604020202020204" pitchFamily="34" charset="0"/>
                <a:cs typeface="Arial" panose="020B0604020202020204" pitchFamily="34" charset="0"/>
              </a:rPr>
              <a:t>behaviorally </a:t>
            </a:r>
          </a:p>
          <a:p>
            <a:pPr marL="0" indent="0">
              <a:buFont typeface="Arial"/>
              <a:buNone/>
              <a:defRPr/>
            </a:pPr>
            <a:r>
              <a:rPr lang="en-US" sz="6400" b="1" dirty="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                            defined, measurable</a:t>
            </a:r>
            <a:r>
              <a:rPr lang="en-US" sz="6400" dirty="0" smtClean="0">
                <a:latin typeface="Arial" panose="020B0604020202020204" pitchFamily="34" charset="0"/>
                <a:cs typeface="Arial" panose="020B0604020202020204" pitchFamily="34" charset="0"/>
              </a:rPr>
              <a:t> and based upon clinical observation </a:t>
            </a:r>
          </a:p>
          <a:p>
            <a:pPr marL="0" indent="0">
              <a:buFont typeface="Arial"/>
              <a:buNone/>
              <a:defRPr/>
            </a:pPr>
            <a:endParaRPr lang="en-US" sz="6400" dirty="0" smtClean="0">
              <a:latin typeface="Arial" panose="020B0604020202020204" pitchFamily="34" charset="0"/>
              <a:cs typeface="Arial" panose="020B0604020202020204" pitchFamily="34" charset="0"/>
            </a:endParaRPr>
          </a:p>
          <a:p>
            <a:pPr marL="0" indent="0">
              <a:buFont typeface="Arial"/>
              <a:buNone/>
              <a:defRPr/>
            </a:pPr>
            <a:r>
              <a:rPr lang="en-US" sz="6400" dirty="0" smtClean="0">
                <a:latin typeface="Arial" panose="020B0604020202020204" pitchFamily="34" charset="0"/>
                <a:cs typeface="Arial" panose="020B0604020202020204" pitchFamily="34" charset="0"/>
              </a:rPr>
              <a:t>	5- Include outcome measurement assessment criteria that will be used to </a:t>
            </a:r>
            <a:r>
              <a:rPr lang="en-US" sz="6400" b="1" dirty="0" smtClean="0">
                <a:latin typeface="Arial" panose="020B0604020202020204" pitchFamily="34" charset="0"/>
                <a:cs typeface="Arial" panose="020B0604020202020204" pitchFamily="34" charset="0"/>
              </a:rPr>
              <a:t>measure achievement </a:t>
            </a:r>
          </a:p>
          <a:p>
            <a:pPr marL="0" indent="0">
              <a:buFont typeface="Arial"/>
              <a:buNone/>
              <a:defRPr/>
            </a:pPr>
            <a:r>
              <a:rPr lang="en-US" sz="6400" b="1" dirty="0">
                <a:latin typeface="Arial" panose="020B0604020202020204" pitchFamily="34" charset="0"/>
                <a:cs typeface="Arial" panose="020B0604020202020204" pitchFamily="34" charset="0"/>
              </a:rPr>
              <a:t> </a:t>
            </a:r>
            <a:r>
              <a:rPr lang="en-US" sz="6400" b="1" dirty="0" smtClean="0">
                <a:latin typeface="Arial" panose="020B0604020202020204" pitchFamily="34" charset="0"/>
                <a:cs typeface="Arial" panose="020B0604020202020204" pitchFamily="34" charset="0"/>
              </a:rPr>
              <a:t>                            of behavior objectives</a:t>
            </a:r>
          </a:p>
          <a:p>
            <a:pPr marL="0" indent="0">
              <a:buFont typeface="Arial"/>
              <a:buNone/>
              <a:defRPr/>
            </a:pPr>
            <a:endParaRPr lang="en-US" sz="6400" b="1" dirty="0" smtClean="0">
              <a:latin typeface="Arial" panose="020B0604020202020204" pitchFamily="34" charset="0"/>
              <a:cs typeface="Arial" panose="020B0604020202020204" pitchFamily="34" charset="0"/>
            </a:endParaRPr>
          </a:p>
          <a:p>
            <a:pPr marL="0" indent="0">
              <a:buFont typeface="Arial"/>
              <a:buNone/>
              <a:defRPr/>
            </a:pPr>
            <a:r>
              <a:rPr lang="en-US" sz="6400" dirty="0" smtClean="0">
                <a:latin typeface="Arial" panose="020B0604020202020204" pitchFamily="34" charset="0"/>
                <a:cs typeface="Arial" panose="020B0604020202020204" pitchFamily="34" charset="0"/>
              </a:rPr>
              <a:t>	5- Using evidence based treatments</a:t>
            </a:r>
          </a:p>
          <a:p>
            <a:pPr marL="0" indent="0">
              <a:buFont typeface="Arial"/>
              <a:buNone/>
              <a:defRPr/>
            </a:pPr>
            <a:endParaRPr lang="en-US" sz="6400" dirty="0" smtClean="0">
              <a:latin typeface="Arial" panose="020B0604020202020204" pitchFamily="34" charset="0"/>
              <a:cs typeface="Arial" panose="020B0604020202020204" pitchFamily="34" charset="0"/>
            </a:endParaRPr>
          </a:p>
          <a:p>
            <a:pPr marL="0" indent="0">
              <a:buFont typeface="Arial"/>
              <a:buNone/>
              <a:defRPr/>
            </a:pPr>
            <a:r>
              <a:rPr lang="en-US" sz="6400" dirty="0" smtClean="0">
                <a:latin typeface="Arial" panose="020B0604020202020204" pitchFamily="34" charset="0"/>
                <a:cs typeface="Arial" panose="020B0604020202020204" pitchFamily="34" charset="0"/>
              </a:rPr>
              <a:t>	6- Include care coordination involving parents or caretakers, </a:t>
            </a:r>
            <a:r>
              <a:rPr lang="en-US" sz="6400" b="1" dirty="0" smtClean="0">
                <a:latin typeface="Arial" panose="020B0604020202020204" pitchFamily="34" charset="0"/>
                <a:cs typeface="Arial" panose="020B0604020202020204" pitchFamily="34" charset="0"/>
              </a:rPr>
              <a:t>school</a:t>
            </a:r>
            <a:endParaRPr lang="en-US" sz="6400" dirty="0" smtClean="0">
              <a:latin typeface="Arial" panose="020B0604020202020204" pitchFamily="34" charset="0"/>
              <a:cs typeface="Arial" panose="020B0604020202020204" pitchFamily="34" charset="0"/>
            </a:endParaRPr>
          </a:p>
          <a:p>
            <a:pPr marL="0" indent="0">
              <a:buFont typeface="Arial"/>
              <a:buNone/>
              <a:defRPr/>
            </a:pPr>
            <a:endParaRPr lang="en-US" sz="6400" dirty="0" smtClean="0">
              <a:latin typeface="Arial" panose="020B0604020202020204" pitchFamily="34" charset="0"/>
              <a:cs typeface="Arial" panose="020B0604020202020204" pitchFamily="34" charset="0"/>
            </a:endParaRPr>
          </a:p>
          <a:p>
            <a:pPr marL="0" indent="0">
              <a:buFont typeface="Arial"/>
              <a:buNone/>
              <a:defRPr/>
            </a:pPr>
            <a:r>
              <a:rPr lang="en-US" sz="6400" dirty="0" smtClean="0">
                <a:latin typeface="Arial" panose="020B0604020202020204" pitchFamily="34" charset="0"/>
                <a:cs typeface="Arial" panose="020B0604020202020204" pitchFamily="34" charset="0"/>
              </a:rPr>
              <a:t>	7- Include parent/caregiver training, support, and participation</a:t>
            </a:r>
          </a:p>
          <a:p>
            <a:pPr marL="0" indent="0">
              <a:buFont typeface="Arial"/>
              <a:buNone/>
              <a:defRPr/>
            </a:pPr>
            <a:endParaRPr lang="en-US" sz="6400" dirty="0" smtClean="0">
              <a:latin typeface="Arial" panose="020B0604020202020204" pitchFamily="34" charset="0"/>
              <a:cs typeface="Arial" panose="020B0604020202020204" pitchFamily="34" charset="0"/>
            </a:endParaRPr>
          </a:p>
          <a:p>
            <a:pPr marL="0" indent="0">
              <a:buFont typeface="Arial"/>
              <a:buNone/>
              <a:defRPr/>
            </a:pPr>
            <a:r>
              <a:rPr lang="en-US" sz="6400" dirty="0" smtClean="0">
                <a:latin typeface="Arial" panose="020B0604020202020204" pitchFamily="34" charset="0"/>
                <a:cs typeface="Arial" panose="020B0604020202020204" pitchFamily="34" charset="0"/>
              </a:rPr>
              <a:t>	8- Clearly identify </a:t>
            </a:r>
            <a:r>
              <a:rPr lang="en-US" sz="6400" b="1" dirty="0" smtClean="0">
                <a:latin typeface="Arial" panose="020B0604020202020204" pitchFamily="34" charset="0"/>
                <a:cs typeface="Arial" panose="020B0604020202020204" pitchFamily="34" charset="0"/>
              </a:rPr>
              <a:t>the service type, number of hours of direct hours and supervision</a:t>
            </a:r>
            <a:r>
              <a:rPr lang="en-US" sz="6400" dirty="0" smtClean="0">
                <a:latin typeface="Arial" panose="020B0604020202020204" pitchFamily="34" charset="0"/>
                <a:cs typeface="Arial" panose="020B0604020202020204" pitchFamily="34" charset="0"/>
              </a:rPr>
              <a:t>, and parent </a:t>
            </a:r>
          </a:p>
          <a:p>
            <a:pPr marL="0" indent="0">
              <a:buFont typeface="Arial"/>
              <a:buNone/>
              <a:defRPr/>
            </a:pP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                           participation necessary to achieve the plan’s goals and objectives, the frequency at which the </a:t>
            </a:r>
          </a:p>
          <a:p>
            <a:pPr marL="0" indent="0">
              <a:buFont typeface="Arial"/>
              <a:buNone/>
              <a:defRPr/>
            </a:pP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                           progress is reported and individual providers responsible for delivering the services</a:t>
            </a:r>
          </a:p>
          <a:p>
            <a:pPr marL="0" indent="0">
              <a:buFont typeface="Arial"/>
              <a:buNone/>
              <a:defRPr/>
            </a:pPr>
            <a:endParaRPr lang="en-US" sz="4800" dirty="0">
              <a:latin typeface="Arial" panose="020B0604020202020204" pitchFamily="34" charset="0"/>
              <a:cs typeface="Arial" panose="020B0604020202020204" pitchFamily="34" charset="0"/>
            </a:endParaRPr>
          </a:p>
          <a:p>
            <a:pPr marL="0" indent="0">
              <a:buFont typeface="Arial"/>
              <a:buNone/>
              <a:defRPr/>
            </a:pP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marL="2514600" lvl="8" indent="0">
              <a:buFont typeface="Wingdings 2" pitchFamily="18" charset="2"/>
              <a:buNone/>
              <a:defRPr/>
            </a:pPr>
            <a:r>
              <a:rPr lang="en-US" dirty="0" smtClean="0"/>
              <a:t>				</a:t>
            </a:r>
            <a:r>
              <a:rPr lang="en-US" sz="4400" dirty="0" smtClean="0"/>
              <a:t>                       			APL 14-11 Page 5-6</a:t>
            </a:r>
            <a:endParaRPr lang="en-US" sz="4400" dirty="0"/>
          </a:p>
        </p:txBody>
      </p:sp>
      <p:sp>
        <p:nvSpPr>
          <p:cNvPr id="48132" name="Slide Number Placeholder 3"/>
          <p:cNvSpPr>
            <a:spLocks noGrp="1"/>
          </p:cNvSpPr>
          <p:nvPr>
            <p:ph type="sldNum" sz="quarter" idx="10"/>
          </p:nvPr>
        </p:nvSpPr>
        <p:spPr bwMode="auto">
          <a:xfrm>
            <a:off x="8704263" y="6492875"/>
            <a:ext cx="4333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60514315-002B-4881-A003-2D24514CF8C3}" type="slidenum">
              <a:rPr lang="en-US" altLang="en-US" smtClean="0">
                <a:solidFill>
                  <a:srgbClr val="000000"/>
                </a:solidFill>
                <a:latin typeface="Corbel" panose="020B0503020204020204" pitchFamily="34" charset="0"/>
              </a:rPr>
              <a:pPr eaLnBrk="1" hangingPunct="1"/>
              <a:t>18</a:t>
            </a:fld>
            <a:endParaRPr lang="en-US" altLang="en-US" dirty="0" smtClean="0">
              <a:solidFill>
                <a:srgbClr val="000000"/>
              </a:solidFill>
              <a:latin typeface="Corbel" panose="020B0503020204020204" pitchFamily="34" charset="0"/>
            </a:endParaRPr>
          </a:p>
        </p:txBody>
      </p:sp>
    </p:spTree>
    <p:extLst>
      <p:ext uri="{BB962C8B-B14F-4D97-AF65-F5344CB8AC3E}">
        <p14:creationId xmlns:p14="http://schemas.microsoft.com/office/powerpoint/2010/main" val="235334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5220"/>
            <a:ext cx="8229599" cy="884238"/>
          </a:xfrm>
        </p:spPr>
        <p:txBody>
          <a:bodyPr>
            <a:normAutofit fontScale="90000"/>
          </a:bodyPr>
          <a:lstStyle/>
          <a:p>
            <a:pPr>
              <a:defRPr/>
            </a:pPr>
            <a:r>
              <a:rPr lang="en-US" dirty="0" smtClean="0">
                <a:latin typeface="Arial" panose="020B0604020202020204" pitchFamily="34" charset="0"/>
                <a:cs typeface="Arial" panose="020B0604020202020204" pitchFamily="34" charset="0"/>
              </a:rPr>
              <a:t>Established ABA Interventions for 22 and under </a:t>
            </a:r>
            <a:r>
              <a:rPr lang="en-US" sz="2000" dirty="0" smtClean="0">
                <a:latin typeface="Arial" panose="020B0604020202020204" pitchFamily="34" charset="0"/>
                <a:cs typeface="Arial" panose="020B0604020202020204" pitchFamily="34" charset="0"/>
              </a:rPr>
              <a:t>(National Standards Project)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905000"/>
            <a:ext cx="4343400" cy="4225925"/>
          </a:xfrm>
        </p:spPr>
        <p:txBody>
          <a:bodyPr/>
          <a:lstStyle/>
          <a:p>
            <a:pPr>
              <a:defRPr/>
            </a:pPr>
            <a:r>
              <a:rPr lang="en-US" sz="2000" dirty="0" smtClean="0">
                <a:latin typeface="Arial" panose="020B0604020202020204" pitchFamily="34" charset="0"/>
                <a:cs typeface="Arial" panose="020B0604020202020204" pitchFamily="34" charset="0"/>
              </a:rPr>
              <a:t>Behavioral Interventions</a:t>
            </a:r>
          </a:p>
          <a:p>
            <a:pPr>
              <a:defRPr/>
            </a:pPr>
            <a:r>
              <a:rPr lang="en-US" sz="2000" dirty="0" smtClean="0">
                <a:latin typeface="Arial" panose="020B0604020202020204" pitchFamily="34" charset="0"/>
                <a:cs typeface="Arial" panose="020B0604020202020204" pitchFamily="34" charset="0"/>
              </a:rPr>
              <a:t>Cognitive Behavioral </a:t>
            </a:r>
          </a:p>
          <a:p>
            <a:pPr marL="0"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Intervention Package</a:t>
            </a:r>
          </a:p>
          <a:p>
            <a:pPr>
              <a:defRPr/>
            </a:pPr>
            <a:r>
              <a:rPr lang="en-US" sz="2000" dirty="0" smtClean="0">
                <a:latin typeface="Arial" panose="020B0604020202020204" pitchFamily="34" charset="0"/>
                <a:cs typeface="Arial" panose="020B0604020202020204" pitchFamily="34" charset="0"/>
              </a:rPr>
              <a:t>Modeling</a:t>
            </a:r>
          </a:p>
          <a:p>
            <a:pPr>
              <a:defRPr/>
            </a:pPr>
            <a:r>
              <a:rPr lang="en-US" sz="2000" dirty="0" smtClean="0">
                <a:latin typeface="Arial" panose="020B0604020202020204" pitchFamily="34" charset="0"/>
                <a:cs typeface="Arial" panose="020B0604020202020204" pitchFamily="34" charset="0"/>
              </a:rPr>
              <a:t>Natural Teaching Strategies</a:t>
            </a:r>
          </a:p>
          <a:p>
            <a:pPr>
              <a:defRPr/>
            </a:pPr>
            <a:r>
              <a:rPr lang="en-US" sz="2000" dirty="0" smtClean="0">
                <a:latin typeface="Arial" panose="020B0604020202020204" pitchFamily="34" charset="0"/>
                <a:cs typeface="Arial" panose="020B0604020202020204" pitchFamily="34" charset="0"/>
              </a:rPr>
              <a:t>Pivotal Response Training</a:t>
            </a:r>
          </a:p>
          <a:p>
            <a:pPr>
              <a:defRPr/>
            </a:pPr>
            <a:r>
              <a:rPr lang="en-US" sz="2000" dirty="0" smtClean="0">
                <a:latin typeface="Arial" panose="020B0604020202020204" pitchFamily="34" charset="0"/>
                <a:cs typeface="Arial" panose="020B0604020202020204" pitchFamily="34" charset="0"/>
              </a:rPr>
              <a:t>Schedules</a:t>
            </a:r>
          </a:p>
          <a:p>
            <a:pPr>
              <a:defRPr/>
            </a:pPr>
            <a:r>
              <a:rPr lang="en-US" sz="2000" dirty="0" smtClean="0">
                <a:latin typeface="Arial" panose="020B0604020202020204" pitchFamily="34" charset="0"/>
                <a:cs typeface="Arial" panose="020B0604020202020204" pitchFamily="34" charset="0"/>
              </a:rPr>
              <a:t>Scripting</a:t>
            </a:r>
          </a:p>
          <a:p>
            <a:pPr>
              <a:defRPr/>
            </a:pPr>
            <a:r>
              <a:rPr lang="en-US" sz="2000" dirty="0" smtClean="0">
                <a:latin typeface="Arial" panose="020B0604020202020204" pitchFamily="34" charset="0"/>
                <a:cs typeface="Arial" panose="020B0604020202020204" pitchFamily="34" charset="0"/>
              </a:rPr>
              <a:t>Story-based Intervention</a:t>
            </a:r>
            <a:endParaRPr lang="en-US" sz="2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905000"/>
            <a:ext cx="4495800" cy="4225925"/>
          </a:xfrm>
        </p:spPr>
        <p:txBody>
          <a:bodyPr/>
          <a:lstStyle/>
          <a:p>
            <a:pPr>
              <a:defRPr/>
            </a:pPr>
            <a:r>
              <a:rPr lang="en-US" sz="2000" dirty="0" smtClean="0">
                <a:latin typeface="Arial" panose="020B0604020202020204" pitchFamily="34" charset="0"/>
                <a:cs typeface="Arial" panose="020B0604020202020204" pitchFamily="34" charset="0"/>
              </a:rPr>
              <a:t>Comprehensive Behavioral </a:t>
            </a:r>
          </a:p>
          <a:p>
            <a:pPr marL="0"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Treatment for Young Children</a:t>
            </a:r>
          </a:p>
          <a:p>
            <a:pPr>
              <a:defRPr/>
            </a:pPr>
            <a:r>
              <a:rPr lang="en-US" sz="2000" dirty="0" smtClean="0">
                <a:latin typeface="Arial" panose="020B0604020202020204" pitchFamily="34" charset="0"/>
                <a:cs typeface="Arial" panose="020B0604020202020204" pitchFamily="34" charset="0"/>
              </a:rPr>
              <a:t>Language Training (Production)</a:t>
            </a:r>
          </a:p>
          <a:p>
            <a:pPr>
              <a:defRPr/>
            </a:pPr>
            <a:r>
              <a:rPr lang="en-US" sz="2000" dirty="0" smtClean="0">
                <a:latin typeface="Arial" panose="020B0604020202020204" pitchFamily="34" charset="0"/>
                <a:cs typeface="Arial" panose="020B0604020202020204" pitchFamily="34" charset="0"/>
              </a:rPr>
              <a:t>Parent Training</a:t>
            </a:r>
          </a:p>
          <a:p>
            <a:pPr>
              <a:defRPr/>
            </a:pPr>
            <a:r>
              <a:rPr lang="en-US" sz="2000" dirty="0" smtClean="0">
                <a:latin typeface="Arial" panose="020B0604020202020204" pitchFamily="34" charset="0"/>
                <a:cs typeface="Arial" panose="020B0604020202020204" pitchFamily="34" charset="0"/>
              </a:rPr>
              <a:t>Peer Training Package</a:t>
            </a:r>
          </a:p>
          <a:p>
            <a:pPr>
              <a:defRPr/>
            </a:pPr>
            <a:r>
              <a:rPr lang="en-US" sz="2000" dirty="0" smtClean="0">
                <a:latin typeface="Arial" panose="020B0604020202020204" pitchFamily="34" charset="0"/>
                <a:cs typeface="Arial" panose="020B0604020202020204" pitchFamily="34" charset="0"/>
              </a:rPr>
              <a:t>Self-Management</a:t>
            </a:r>
          </a:p>
          <a:p>
            <a:pPr>
              <a:defRPr/>
            </a:pPr>
            <a:r>
              <a:rPr lang="en-US" sz="2000" dirty="0" smtClean="0">
                <a:latin typeface="Arial" panose="020B0604020202020204" pitchFamily="34" charset="0"/>
                <a:cs typeface="Arial" panose="020B0604020202020204" pitchFamily="34" charset="0"/>
              </a:rPr>
              <a:t>Social Skills Package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49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60" y="890191"/>
            <a:ext cx="7886700" cy="595653"/>
          </a:xfrm>
        </p:spPr>
        <p:txBody>
          <a:bodyPr>
            <a:normAutofit fontScale="90000"/>
          </a:bodyPr>
          <a:lstStyle/>
          <a:p>
            <a:r>
              <a:rPr lang="en-US" dirty="0" smtClean="0">
                <a:latin typeface="Arial" panose="020B0604020202020204" pitchFamily="34" charset="0"/>
                <a:cs typeface="Arial" panose="020B0604020202020204" pitchFamily="34" charset="0"/>
              </a:rPr>
              <a:t>Agenda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6560" y="1622738"/>
            <a:ext cx="8288791" cy="4778061"/>
          </a:xfrm>
        </p:spPr>
        <p:txBody>
          <a:bodyPr>
            <a:normAutofit/>
          </a:bodyPr>
          <a:lstStyle/>
          <a:p>
            <a:r>
              <a:rPr lang="en-US" dirty="0" smtClean="0">
                <a:latin typeface="Arial" panose="020B0604020202020204" pitchFamily="34" charset="0"/>
                <a:cs typeface="Arial" panose="020B0604020202020204" pitchFamily="34" charset="0"/>
              </a:rPr>
              <a:t>Early and Periodic Screening Diagnostic and Treatments (EPSDT) and Mental Health Services for Medi-Cal Children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Autism Spectrum Disorder (ASD)</a:t>
            </a:r>
          </a:p>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referral process and eligibility for Behavior Health Treatments for </a:t>
            </a:r>
            <a:r>
              <a:rPr lang="en-US" dirty="0" smtClean="0">
                <a:latin typeface="Arial" panose="020B0604020202020204" pitchFamily="34" charset="0"/>
                <a:cs typeface="Arial" panose="020B0604020202020204" pitchFamily="34" charset="0"/>
              </a:rPr>
              <a:t>ASD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Family Focused Model of Care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3541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8" y="1112560"/>
            <a:ext cx="7886700" cy="368708"/>
          </a:xfrm>
        </p:spPr>
        <p:txBody>
          <a:bodyPr>
            <a:normAutofit fontScale="90000"/>
          </a:bodyPr>
          <a:lstStyle/>
          <a:p>
            <a:r>
              <a:rPr lang="en-US" b="1" dirty="0" smtClean="0">
                <a:latin typeface="Arial" panose="020B0604020202020204" pitchFamily="34" charset="0"/>
                <a:cs typeface="Arial" panose="020B0604020202020204" pitchFamily="34" charset="0"/>
              </a:rPr>
              <a:t>Discontinuation of BHT Services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1211" y="2204357"/>
            <a:ext cx="8884508" cy="3285615"/>
          </a:xfrm>
        </p:spPr>
        <p:txBody>
          <a:bodyPr/>
          <a:lstStyle/>
          <a:p>
            <a:r>
              <a:rPr lang="en-US" dirty="0" smtClean="0">
                <a:latin typeface="Arial" panose="020B0604020202020204" pitchFamily="34" charset="0"/>
                <a:cs typeface="Arial" panose="020B0604020202020204" pitchFamily="34" charset="0"/>
              </a:rPr>
              <a:t>BHT services may be discontinued when </a:t>
            </a:r>
          </a:p>
          <a:p>
            <a:pPr lvl="1"/>
            <a:r>
              <a:rPr lang="en-US" dirty="0" smtClean="0">
                <a:latin typeface="Arial" panose="020B0604020202020204" pitchFamily="34" charset="0"/>
                <a:cs typeface="Arial" panose="020B0604020202020204" pitchFamily="34" charset="0"/>
              </a:rPr>
              <a:t>The treatment goals are achieved</a:t>
            </a:r>
          </a:p>
          <a:p>
            <a:pPr lvl="1"/>
            <a:r>
              <a:rPr lang="en-US" dirty="0" smtClean="0">
                <a:latin typeface="Arial" panose="020B0604020202020204" pitchFamily="34" charset="0"/>
                <a:cs typeface="Arial" panose="020B0604020202020204" pitchFamily="34" charset="0"/>
              </a:rPr>
              <a:t>Goals are not met; or </a:t>
            </a:r>
          </a:p>
          <a:p>
            <a:pPr lvl="1"/>
            <a:r>
              <a:rPr lang="en-US" dirty="0" smtClean="0">
                <a:latin typeface="Arial" panose="020B0604020202020204" pitchFamily="34" charset="0"/>
                <a:cs typeface="Arial" panose="020B0604020202020204" pitchFamily="34" charset="0"/>
              </a:rPr>
              <a:t>BHT is no longer medically necessary</a:t>
            </a:r>
            <a:endParaRPr lang="en-US" dirty="0">
              <a:latin typeface="Arial" panose="020B0604020202020204" pitchFamily="34" charset="0"/>
              <a:cs typeface="Arial" panose="020B0604020202020204" pitchFamily="34" charset="0"/>
            </a:endParaRPr>
          </a:p>
          <a:p>
            <a:pPr marL="342900" lvl="1" indent="0">
              <a:buNone/>
            </a:pPr>
            <a:endParaRPr lang="en-US" dirty="0" smtClean="0"/>
          </a:p>
        </p:txBody>
      </p:sp>
    </p:spTree>
    <p:extLst>
      <p:ext uri="{BB962C8B-B14F-4D97-AF65-F5344CB8AC3E}">
        <p14:creationId xmlns:p14="http://schemas.microsoft.com/office/powerpoint/2010/main" val="83174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30" y="2890234"/>
            <a:ext cx="8229599" cy="884238"/>
          </a:xfrm>
        </p:spPr>
        <p:txBody>
          <a:bodyPr>
            <a:noAutofit/>
          </a:bodyPr>
          <a:lstStyle/>
          <a:p>
            <a:pPr algn="ctr"/>
            <a:r>
              <a:rPr lang="en-US" sz="5400" dirty="0" smtClean="0">
                <a:latin typeface="Arial" panose="020B0604020202020204" pitchFamily="34" charset="0"/>
                <a:cs typeface="Arial" panose="020B0604020202020204" pitchFamily="34" charset="0"/>
              </a:rPr>
              <a:t>Check in</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33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6059996"/>
            <a:ext cx="8229600" cy="294409"/>
          </a:xfrm>
        </p:spPr>
        <p:txBody>
          <a:bodyPr>
            <a:noAutofit/>
          </a:bodyPr>
          <a:lstStyle/>
          <a:p>
            <a:pPr marL="0" indent="0">
              <a:buNone/>
            </a:pPr>
            <a:r>
              <a:rPr lang="en-US" dirty="0">
                <a:latin typeface="Arial" panose="020B0604020202020204" pitchFamily="34" charset="0"/>
                <a:cs typeface="Arial" panose="020B0604020202020204" pitchFamily="34" charset="0"/>
              </a:rPr>
              <a:t>Centers for Disease Control and Prevention. https://www.cdc.gov/mentalhealthsurveillance/fact_sheet.html. Accessed March 30, 2017.</a:t>
            </a:r>
          </a:p>
        </p:txBody>
      </p:sp>
      <p:sp>
        <p:nvSpPr>
          <p:cNvPr id="4" name="Title 3"/>
          <p:cNvSpPr>
            <a:spLocks noGrp="1"/>
          </p:cNvSpPr>
          <p:nvPr>
            <p:ph type="title"/>
          </p:nvPr>
        </p:nvSpPr>
        <p:spPr>
          <a:xfrm>
            <a:off x="457200" y="601980"/>
            <a:ext cx="8229600" cy="663258"/>
          </a:xfrm>
        </p:spPr>
        <p:txBody>
          <a:bodyPr>
            <a:normAutofit fontScale="90000"/>
          </a:bodyPr>
          <a:lstStyle/>
          <a:p>
            <a:r>
              <a:rPr lang="en-US" sz="2400" dirty="0">
                <a:latin typeface="Arial" panose="020B0604020202020204" pitchFamily="34" charset="0"/>
                <a:cs typeface="Arial" panose="020B0604020202020204" pitchFamily="34" charset="0"/>
              </a:rPr>
              <a:t>Association of Mental and Physical Health Supports Integration Care</a:t>
            </a:r>
          </a:p>
        </p:txBody>
      </p:sp>
      <p:graphicFrame>
        <p:nvGraphicFramePr>
          <p:cNvPr id="5" name="Diagram 4"/>
          <p:cNvGraphicFramePr/>
          <p:nvPr>
            <p:extLst>
              <p:ext uri="{D42A27DB-BD31-4B8C-83A1-F6EECF244321}">
                <p14:modId xmlns:p14="http://schemas.microsoft.com/office/powerpoint/2010/main" val="13586858"/>
              </p:ext>
            </p:extLst>
          </p:nvPr>
        </p:nvGraphicFramePr>
        <p:xfrm>
          <a:off x="-697119" y="2021860"/>
          <a:ext cx="6447379" cy="3715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99668" y="1412094"/>
            <a:ext cx="8144664"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Mental illness is associated with chronic physical diseases</a:t>
            </a:r>
          </a:p>
        </p:txBody>
      </p:sp>
      <p:sp>
        <p:nvSpPr>
          <p:cNvPr id="3" name="Rectangle 2"/>
          <p:cNvSpPr/>
          <p:nvPr/>
        </p:nvSpPr>
        <p:spPr>
          <a:xfrm>
            <a:off x="457200" y="5844838"/>
            <a:ext cx="1955985" cy="253916"/>
          </a:xfrm>
          <a:prstGeom prst="rect">
            <a:avLst/>
          </a:prstGeom>
        </p:spPr>
        <p:txBody>
          <a:bodyPr wrap="none">
            <a:spAutoFit/>
          </a:bodyPr>
          <a:lstStyle/>
          <a:p>
            <a:r>
              <a:rPr lang="en-US" sz="1050" dirty="0"/>
              <a:t>CVD, cardiovascular disease.</a:t>
            </a:r>
          </a:p>
        </p:txBody>
      </p:sp>
      <p:sp>
        <p:nvSpPr>
          <p:cNvPr id="10" name="Right Brace 9"/>
          <p:cNvSpPr/>
          <p:nvPr/>
        </p:nvSpPr>
        <p:spPr>
          <a:xfrm>
            <a:off x="3981450" y="2021860"/>
            <a:ext cx="1181100" cy="3578840"/>
          </a:xfrm>
          <a:prstGeom prst="rightBrace">
            <a:avLst/>
          </a:prstGeom>
          <a:ln w="38100">
            <a:solidFill>
              <a:srgbClr val="ECBA93"/>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4" name="Rectangle: Rounded Corners 13"/>
          <p:cNvSpPr/>
          <p:nvPr/>
        </p:nvSpPr>
        <p:spPr>
          <a:xfrm>
            <a:off x="5251347" y="2327506"/>
            <a:ext cx="3392985" cy="2919399"/>
          </a:xfrm>
          <a:prstGeom prst="roundRect">
            <a:avLst/>
          </a:prstGeom>
          <a:solidFill>
            <a:srgbClr val="ECBA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Mental illness is also associated with</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Lower utilization of medical care</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Reduced adherence to medication for chronic diseases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Increased risk of adverse health outcomes </a:t>
            </a:r>
          </a:p>
        </p:txBody>
      </p:sp>
    </p:spTree>
    <p:extLst>
      <p:ext uri="{BB962C8B-B14F-4D97-AF65-F5344CB8AC3E}">
        <p14:creationId xmlns:p14="http://schemas.microsoft.com/office/powerpoint/2010/main" val="178955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
          <p:cNvGrpSpPr/>
          <p:nvPr/>
        </p:nvGrpSpPr>
        <p:grpSpPr>
          <a:xfrm>
            <a:off x="228600" y="685800"/>
            <a:ext cx="8827000" cy="5885676"/>
            <a:chOff x="1219200" y="409878"/>
            <a:chExt cx="6750685" cy="4628847"/>
          </a:xfrm>
        </p:grpSpPr>
        <p:pic>
          <p:nvPicPr>
            <p:cNvPr id="39" name="Picture 2" descr="C:\Users\Buckela1\AppData\Local\Microsoft\Windows\Temporary Internet Files\Content.Outlook\0HTWWH6U\Network-of-Care.jpg"/>
            <p:cNvPicPr>
              <a:picLocks noChangeAspect="1" noChangeArrowheads="1"/>
            </p:cNvPicPr>
            <p:nvPr/>
          </p:nvPicPr>
          <p:blipFill rotWithShape="1">
            <a:blip r:embed="rId3" cstate="print"/>
            <a:srcRect l="2038" t="2321" r="1744" b="2372"/>
            <a:stretch/>
          </p:blipFill>
          <p:spPr bwMode="auto">
            <a:xfrm>
              <a:off x="1428894" y="638477"/>
              <a:ext cx="6305406" cy="4314522"/>
            </a:xfrm>
            <a:prstGeom prst="rect">
              <a:avLst/>
            </a:prstGeom>
            <a:noFill/>
          </p:spPr>
        </p:pic>
        <p:sp>
          <p:nvSpPr>
            <p:cNvPr id="40" name="Rectangle 39"/>
            <p:cNvSpPr/>
            <p:nvPr/>
          </p:nvSpPr>
          <p:spPr>
            <a:xfrm>
              <a:off x="1219200" y="409878"/>
              <a:ext cx="6629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a:off x="7734300" y="619125"/>
              <a:ext cx="235585"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Rectangle 12"/>
          <p:cNvSpPr/>
          <p:nvPr/>
        </p:nvSpPr>
        <p:spPr>
          <a:xfrm>
            <a:off x="2648562" y="161026"/>
            <a:ext cx="6476388" cy="784120"/>
          </a:xfrm>
          <a:prstGeom prst="rect">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400" b="1" dirty="0" smtClean="0">
                <a:solidFill>
                  <a:prstClr val="white"/>
                </a:solidFill>
              </a:rPr>
              <a:t>Behavioral Health Model of Care for Children &amp; Adolescents</a:t>
            </a:r>
          </a:p>
        </p:txBody>
      </p:sp>
      <p:sp>
        <p:nvSpPr>
          <p:cNvPr id="60" name="Freeform 59"/>
          <p:cNvSpPr/>
          <p:nvPr/>
        </p:nvSpPr>
        <p:spPr>
          <a:xfrm>
            <a:off x="8001000" y="1834545"/>
            <a:ext cx="533400" cy="247613"/>
          </a:xfrm>
          <a:custGeom>
            <a:avLst/>
            <a:gdLst>
              <a:gd name="connsiteX0" fmla="*/ 0 w 609600"/>
              <a:gd name="connsiteY0" fmla="*/ 0 h 338137"/>
              <a:gd name="connsiteX1" fmla="*/ 14288 w 609600"/>
              <a:gd name="connsiteY1" fmla="*/ 323850 h 338137"/>
              <a:gd name="connsiteX2" fmla="*/ 571500 w 609600"/>
              <a:gd name="connsiteY2" fmla="*/ 338137 h 338137"/>
              <a:gd name="connsiteX3" fmla="*/ 609600 w 609600"/>
              <a:gd name="connsiteY3" fmla="*/ 0 h 338137"/>
              <a:gd name="connsiteX4" fmla="*/ 0 w 609600"/>
              <a:gd name="connsiteY4" fmla="*/ 0 h 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38137">
                <a:moveTo>
                  <a:pt x="0" y="0"/>
                </a:moveTo>
                <a:lnTo>
                  <a:pt x="14288" y="323850"/>
                </a:lnTo>
                <a:lnTo>
                  <a:pt x="571500" y="338137"/>
                </a:lnTo>
                <a:lnTo>
                  <a:pt x="609600" y="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F6062">
                  <a:lumMod val="75000"/>
                </a:srgbClr>
              </a:solidFill>
            </a:endParaRPr>
          </a:p>
        </p:txBody>
      </p:sp>
      <p:pic>
        <p:nvPicPr>
          <p:cNvPr id="1031" name="Picture 7" descr="C:\Users\lmjohnso\AppData\Local\Microsoft\Windows\Temporary Internet Files\Content.IE5\4WF3K2GW\MC90043484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2939" y="4586691"/>
            <a:ext cx="842661" cy="8426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JHH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61026"/>
            <a:ext cx="2438400" cy="44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4495800" y="5105400"/>
            <a:ext cx="868680" cy="461665"/>
          </a:xfrm>
          <a:prstGeom prst="rect">
            <a:avLst/>
          </a:prstGeom>
          <a:solidFill>
            <a:schemeClr val="bg1"/>
          </a:solidFill>
        </p:spPr>
        <p:txBody>
          <a:bodyPr wrap="square" rtlCol="0">
            <a:spAutoFit/>
          </a:bodyPr>
          <a:lstStyle/>
          <a:p>
            <a:pPr algn="ctr"/>
            <a:r>
              <a:rPr lang="en-US" sz="800" b="1" dirty="0" smtClean="0">
                <a:solidFill>
                  <a:srgbClr val="0070C0"/>
                </a:solidFill>
                <a:latin typeface="Verdana" pitchFamily="34" charset="0"/>
              </a:rPr>
              <a:t>Transitional Living Center</a:t>
            </a:r>
            <a:endParaRPr lang="en-US" sz="800" dirty="0">
              <a:solidFill>
                <a:srgbClr val="0070C0"/>
              </a:solidFill>
              <a:latin typeface="Verdana" pitchFamily="34" charset="0"/>
            </a:endParaRPr>
          </a:p>
        </p:txBody>
      </p:sp>
      <p:sp>
        <p:nvSpPr>
          <p:cNvPr id="45" name="TextBox 44"/>
          <p:cNvSpPr txBox="1"/>
          <p:nvPr/>
        </p:nvSpPr>
        <p:spPr>
          <a:xfrm>
            <a:off x="4712582" y="6019800"/>
            <a:ext cx="3745618" cy="338554"/>
          </a:xfrm>
          <a:prstGeom prst="rect">
            <a:avLst/>
          </a:prstGeom>
          <a:solidFill>
            <a:srgbClr val="FFFFFF"/>
          </a:solidFill>
        </p:spPr>
        <p:txBody>
          <a:bodyPr wrap="square" rtlCol="0">
            <a:spAutoFit/>
          </a:bodyPr>
          <a:lstStyle/>
          <a:p>
            <a:pPr algn="ctr"/>
            <a:r>
              <a:rPr lang="en-US" sz="1600" b="1" dirty="0" smtClean="0">
                <a:solidFill>
                  <a:srgbClr val="002060"/>
                </a:solidFill>
              </a:rPr>
              <a:t>Behavioral Health Recovery &amp; Rehab</a:t>
            </a:r>
            <a:endParaRPr lang="en-US" sz="1600" b="1" dirty="0">
              <a:solidFill>
                <a:srgbClr val="002060"/>
              </a:solidFill>
            </a:endParaRPr>
          </a:p>
        </p:txBody>
      </p:sp>
      <p:sp>
        <p:nvSpPr>
          <p:cNvPr id="73" name="TextBox 72"/>
          <p:cNvSpPr txBox="1"/>
          <p:nvPr/>
        </p:nvSpPr>
        <p:spPr>
          <a:xfrm>
            <a:off x="533400" y="990600"/>
            <a:ext cx="3779520" cy="338554"/>
          </a:xfrm>
          <a:prstGeom prst="rect">
            <a:avLst/>
          </a:prstGeom>
          <a:noFill/>
        </p:spPr>
        <p:txBody>
          <a:bodyPr wrap="square" rtlCol="0">
            <a:spAutoFit/>
          </a:bodyPr>
          <a:lstStyle/>
          <a:p>
            <a:pPr algn="ctr"/>
            <a:r>
              <a:rPr lang="en-US" sz="1600" b="1" dirty="0" smtClean="0">
                <a:solidFill>
                  <a:srgbClr val="002060"/>
                </a:solidFill>
              </a:rPr>
              <a:t>Community Based Human &amp; Health Care</a:t>
            </a:r>
            <a:endParaRPr lang="en-US" sz="1600" b="1" dirty="0">
              <a:solidFill>
                <a:srgbClr val="002060"/>
              </a:solidFill>
            </a:endParaRPr>
          </a:p>
        </p:txBody>
      </p:sp>
      <p:sp>
        <p:nvSpPr>
          <p:cNvPr id="5" name="Rectangle 4"/>
          <p:cNvSpPr/>
          <p:nvPr/>
        </p:nvSpPr>
        <p:spPr>
          <a:xfrm>
            <a:off x="8001000" y="4088802"/>
            <a:ext cx="654846" cy="17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ectangle 40"/>
          <p:cNvSpPr/>
          <p:nvPr/>
        </p:nvSpPr>
        <p:spPr>
          <a:xfrm>
            <a:off x="7607514" y="2286000"/>
            <a:ext cx="654846" cy="17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3" name="Rectangle 42"/>
          <p:cNvSpPr/>
          <p:nvPr/>
        </p:nvSpPr>
        <p:spPr>
          <a:xfrm>
            <a:off x="5915305" y="1368723"/>
            <a:ext cx="654846" cy="17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p:cNvSpPr/>
          <p:nvPr/>
        </p:nvSpPr>
        <p:spPr>
          <a:xfrm>
            <a:off x="4578045" y="1903760"/>
            <a:ext cx="654846" cy="17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Rectangle 50"/>
          <p:cNvSpPr/>
          <p:nvPr/>
        </p:nvSpPr>
        <p:spPr>
          <a:xfrm>
            <a:off x="2895600" y="5275230"/>
            <a:ext cx="1005366" cy="363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Rectangle 51"/>
          <p:cNvSpPr/>
          <p:nvPr/>
        </p:nvSpPr>
        <p:spPr>
          <a:xfrm>
            <a:off x="3593592" y="4848635"/>
            <a:ext cx="749808" cy="176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52"/>
          <p:cNvSpPr/>
          <p:nvPr/>
        </p:nvSpPr>
        <p:spPr>
          <a:xfrm>
            <a:off x="3657600" y="4953000"/>
            <a:ext cx="654846" cy="17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4" name="Rectangle 53"/>
          <p:cNvSpPr/>
          <p:nvPr/>
        </p:nvSpPr>
        <p:spPr>
          <a:xfrm>
            <a:off x="1861128" y="5462643"/>
            <a:ext cx="944173" cy="33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Rectangle 54"/>
          <p:cNvSpPr/>
          <p:nvPr/>
        </p:nvSpPr>
        <p:spPr>
          <a:xfrm>
            <a:off x="1157424" y="5203711"/>
            <a:ext cx="899976" cy="282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Rectangle 57"/>
          <p:cNvSpPr/>
          <p:nvPr/>
        </p:nvSpPr>
        <p:spPr>
          <a:xfrm>
            <a:off x="689990" y="4741031"/>
            <a:ext cx="529210" cy="45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58"/>
          <p:cNvSpPr/>
          <p:nvPr/>
        </p:nvSpPr>
        <p:spPr>
          <a:xfrm>
            <a:off x="545591" y="4034565"/>
            <a:ext cx="409003" cy="176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Rectangle 60"/>
          <p:cNvSpPr/>
          <p:nvPr/>
        </p:nvSpPr>
        <p:spPr>
          <a:xfrm>
            <a:off x="603965" y="2514599"/>
            <a:ext cx="749808"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2" name="Rectangle 61"/>
          <p:cNvSpPr/>
          <p:nvPr/>
        </p:nvSpPr>
        <p:spPr>
          <a:xfrm>
            <a:off x="1514882" y="1958351"/>
            <a:ext cx="749808" cy="251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Rectangle 62"/>
          <p:cNvSpPr/>
          <p:nvPr/>
        </p:nvSpPr>
        <p:spPr>
          <a:xfrm>
            <a:off x="2514600" y="1885058"/>
            <a:ext cx="749808" cy="324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5" name="Rectangle 64"/>
          <p:cNvSpPr/>
          <p:nvPr/>
        </p:nvSpPr>
        <p:spPr>
          <a:xfrm>
            <a:off x="3428999" y="2121721"/>
            <a:ext cx="845583" cy="545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TextBox 33"/>
          <p:cNvSpPr txBox="1"/>
          <p:nvPr/>
        </p:nvSpPr>
        <p:spPr>
          <a:xfrm>
            <a:off x="4495800" y="1676400"/>
            <a:ext cx="1201719" cy="584775"/>
          </a:xfrm>
          <a:prstGeom prst="rect">
            <a:avLst/>
          </a:prstGeom>
          <a:noFill/>
        </p:spPr>
        <p:txBody>
          <a:bodyPr wrap="square" rtlCol="0">
            <a:spAutoFit/>
          </a:bodyPr>
          <a:lstStyle/>
          <a:p>
            <a:pPr algn="ctr"/>
            <a:r>
              <a:rPr lang="en-US" sz="800" b="1" dirty="0" smtClean="0">
                <a:solidFill>
                  <a:srgbClr val="0070C0"/>
                </a:solidFill>
                <a:latin typeface="Verdana" pitchFamily="34" charset="0"/>
              </a:rPr>
              <a:t>Co-occurring </a:t>
            </a:r>
          </a:p>
          <a:p>
            <a:pPr algn="ctr"/>
            <a:r>
              <a:rPr lang="en-US" sz="800" b="1" dirty="0" smtClean="0">
                <a:solidFill>
                  <a:srgbClr val="0070C0"/>
                </a:solidFill>
                <a:latin typeface="Verdana" pitchFamily="34" charset="0"/>
              </a:rPr>
              <a:t>Disorders </a:t>
            </a:r>
          </a:p>
          <a:p>
            <a:pPr algn="ctr"/>
            <a:r>
              <a:rPr lang="en-US" sz="800" b="1" dirty="0" smtClean="0">
                <a:solidFill>
                  <a:srgbClr val="0070C0"/>
                </a:solidFill>
                <a:latin typeface="Verdana" pitchFamily="34" charset="0"/>
              </a:rPr>
              <a:t>Unit</a:t>
            </a:r>
            <a:endParaRPr lang="en-US" sz="800" b="1" dirty="0">
              <a:solidFill>
                <a:srgbClr val="0070C0"/>
              </a:solidFill>
              <a:latin typeface="Verdana" pitchFamily="34" charset="0"/>
            </a:endParaRPr>
          </a:p>
          <a:p>
            <a:pPr algn="ctr"/>
            <a:endParaRPr lang="en-US" sz="800" b="1" dirty="0">
              <a:solidFill>
                <a:srgbClr val="0070C0"/>
              </a:solidFill>
              <a:latin typeface="Verdana" pitchFamily="34" charset="0"/>
            </a:endParaRPr>
          </a:p>
        </p:txBody>
      </p:sp>
      <p:sp>
        <p:nvSpPr>
          <p:cNvPr id="66" name="Rectangle 65"/>
          <p:cNvSpPr/>
          <p:nvPr/>
        </p:nvSpPr>
        <p:spPr>
          <a:xfrm>
            <a:off x="7936992" y="4741031"/>
            <a:ext cx="749808"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73"/>
          <p:cNvSpPr/>
          <p:nvPr/>
        </p:nvSpPr>
        <p:spPr>
          <a:xfrm>
            <a:off x="7349010" y="5333999"/>
            <a:ext cx="749808"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5" name="Rectangle 74"/>
          <p:cNvSpPr/>
          <p:nvPr/>
        </p:nvSpPr>
        <p:spPr>
          <a:xfrm>
            <a:off x="6406896" y="5638800"/>
            <a:ext cx="1060704"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p:cNvSpPr/>
          <p:nvPr/>
        </p:nvSpPr>
        <p:spPr>
          <a:xfrm>
            <a:off x="5404860" y="5658854"/>
            <a:ext cx="749808"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1" name="TextBox 70"/>
          <p:cNvSpPr txBox="1"/>
          <p:nvPr/>
        </p:nvSpPr>
        <p:spPr>
          <a:xfrm>
            <a:off x="7467600" y="5029200"/>
            <a:ext cx="1073893" cy="461665"/>
          </a:xfrm>
          <a:prstGeom prst="rect">
            <a:avLst/>
          </a:prstGeom>
          <a:noFill/>
        </p:spPr>
        <p:txBody>
          <a:bodyPr wrap="square" rtlCol="0">
            <a:spAutoFit/>
          </a:bodyPr>
          <a:lstStyle/>
          <a:p>
            <a:pPr algn="ctr"/>
            <a:r>
              <a:rPr lang="en-US" sz="800" b="1" dirty="0" smtClean="0">
                <a:solidFill>
                  <a:srgbClr val="0070C0"/>
                </a:solidFill>
                <a:latin typeface="Verdana" pitchFamily="34" charset="0"/>
              </a:rPr>
              <a:t>Partial Hospitalization Programs</a:t>
            </a:r>
            <a:endParaRPr lang="en-US" sz="800" dirty="0">
              <a:solidFill>
                <a:srgbClr val="0070C0"/>
              </a:solidFill>
              <a:latin typeface="Verdana" pitchFamily="34" charset="0"/>
            </a:endParaRPr>
          </a:p>
        </p:txBody>
      </p:sp>
      <p:sp>
        <p:nvSpPr>
          <p:cNvPr id="77" name="TextBox 76"/>
          <p:cNvSpPr txBox="1"/>
          <p:nvPr/>
        </p:nvSpPr>
        <p:spPr>
          <a:xfrm>
            <a:off x="5989320" y="5608918"/>
            <a:ext cx="868680" cy="461665"/>
          </a:xfrm>
          <a:prstGeom prst="rect">
            <a:avLst/>
          </a:prstGeom>
          <a:noFill/>
        </p:spPr>
        <p:txBody>
          <a:bodyPr wrap="square" rtlCol="0">
            <a:spAutoFit/>
          </a:bodyPr>
          <a:lstStyle/>
          <a:p>
            <a:pPr algn="ctr"/>
            <a:r>
              <a:rPr lang="en-US" sz="800" b="1" dirty="0" smtClean="0">
                <a:solidFill>
                  <a:srgbClr val="0070C0"/>
                </a:solidFill>
                <a:latin typeface="Verdana" pitchFamily="34" charset="0"/>
              </a:rPr>
              <a:t>Residential Treatment Programs</a:t>
            </a:r>
            <a:endParaRPr lang="en-US" sz="800" dirty="0">
              <a:solidFill>
                <a:srgbClr val="0070C0"/>
              </a:solidFill>
              <a:latin typeface="Verdana" pitchFamily="34" charset="0"/>
            </a:endParaRPr>
          </a:p>
        </p:txBody>
      </p:sp>
      <p:sp>
        <p:nvSpPr>
          <p:cNvPr id="72" name="TextBox 71"/>
          <p:cNvSpPr txBox="1"/>
          <p:nvPr/>
        </p:nvSpPr>
        <p:spPr>
          <a:xfrm>
            <a:off x="7924800" y="4114800"/>
            <a:ext cx="807418" cy="461665"/>
          </a:xfrm>
          <a:prstGeom prst="rect">
            <a:avLst/>
          </a:prstGeom>
          <a:noFill/>
        </p:spPr>
        <p:txBody>
          <a:bodyPr wrap="square" rtlCol="0">
            <a:spAutoFit/>
          </a:bodyPr>
          <a:lstStyle/>
          <a:p>
            <a:pPr algn="ctr"/>
            <a:r>
              <a:rPr lang="en-US" sz="800" b="1" dirty="0" smtClean="0">
                <a:solidFill>
                  <a:srgbClr val="0070C0"/>
                </a:solidFill>
                <a:latin typeface="Verdana" pitchFamily="34" charset="0"/>
              </a:rPr>
              <a:t>Intensive Outpatient Programs</a:t>
            </a:r>
            <a:endParaRPr lang="en-US" sz="800" b="1" dirty="0">
              <a:solidFill>
                <a:srgbClr val="0070C0"/>
              </a:solidFill>
              <a:latin typeface="Verdana" pitchFamily="34" charset="0"/>
            </a:endParaRPr>
          </a:p>
        </p:txBody>
      </p:sp>
      <p:sp>
        <p:nvSpPr>
          <p:cNvPr id="68" name="TextBox 67"/>
          <p:cNvSpPr txBox="1"/>
          <p:nvPr/>
        </p:nvSpPr>
        <p:spPr>
          <a:xfrm>
            <a:off x="2743200" y="5282625"/>
            <a:ext cx="1006803" cy="461665"/>
          </a:xfrm>
          <a:prstGeom prst="rect">
            <a:avLst/>
          </a:prstGeom>
          <a:noFill/>
        </p:spPr>
        <p:txBody>
          <a:bodyPr wrap="square" rtlCol="0">
            <a:spAutoFit/>
          </a:bodyPr>
          <a:lstStyle/>
          <a:p>
            <a:pPr algn="ctr"/>
            <a:r>
              <a:rPr lang="en-US" sz="800" b="1" dirty="0" smtClean="0">
                <a:solidFill>
                  <a:srgbClr val="0070C0"/>
                </a:solidFill>
                <a:latin typeface="Verdana" pitchFamily="34" charset="0"/>
              </a:rPr>
              <a:t>Regional Centers/</a:t>
            </a:r>
          </a:p>
          <a:p>
            <a:pPr algn="ctr"/>
            <a:r>
              <a:rPr lang="en-US" sz="800" b="1" dirty="0" smtClean="0">
                <a:solidFill>
                  <a:srgbClr val="0070C0"/>
                </a:solidFill>
                <a:latin typeface="Verdana" pitchFamily="34" charset="0"/>
              </a:rPr>
              <a:t>CHDP</a:t>
            </a:r>
          </a:p>
        </p:txBody>
      </p:sp>
      <p:sp>
        <p:nvSpPr>
          <p:cNvPr id="37" name="TextBox 36"/>
          <p:cNvSpPr txBox="1"/>
          <p:nvPr/>
        </p:nvSpPr>
        <p:spPr>
          <a:xfrm>
            <a:off x="3429000" y="4673025"/>
            <a:ext cx="990600" cy="830997"/>
          </a:xfrm>
          <a:prstGeom prst="rect">
            <a:avLst/>
          </a:prstGeom>
          <a:noFill/>
        </p:spPr>
        <p:txBody>
          <a:bodyPr wrap="square" rtlCol="0">
            <a:spAutoFit/>
          </a:bodyPr>
          <a:lstStyle/>
          <a:p>
            <a:pPr algn="ctr"/>
            <a:r>
              <a:rPr lang="en-US" sz="800" b="1" dirty="0" smtClean="0">
                <a:solidFill>
                  <a:srgbClr val="0070C0"/>
                </a:solidFill>
                <a:latin typeface="Verdana" pitchFamily="34" charset="0"/>
              </a:rPr>
              <a:t>Community Organizations &amp; Family </a:t>
            </a:r>
          </a:p>
          <a:p>
            <a:pPr algn="ctr"/>
            <a:r>
              <a:rPr lang="en-US" sz="800" b="1" dirty="0" smtClean="0">
                <a:solidFill>
                  <a:srgbClr val="0070C0"/>
                </a:solidFill>
                <a:latin typeface="Verdana" pitchFamily="34" charset="0"/>
              </a:rPr>
              <a:t>Resource Centers</a:t>
            </a:r>
          </a:p>
          <a:p>
            <a:pPr algn="ctr"/>
            <a:endParaRPr lang="en-US" sz="800" b="1" dirty="0">
              <a:solidFill>
                <a:srgbClr val="0070C0"/>
              </a:solidFill>
              <a:latin typeface="Verdana" pitchFamily="34" charset="0"/>
            </a:endParaRPr>
          </a:p>
        </p:txBody>
      </p:sp>
      <p:sp>
        <p:nvSpPr>
          <p:cNvPr id="47" name="TextBox 46"/>
          <p:cNvSpPr txBox="1"/>
          <p:nvPr/>
        </p:nvSpPr>
        <p:spPr>
          <a:xfrm>
            <a:off x="1905000" y="5452646"/>
            <a:ext cx="858067" cy="338554"/>
          </a:xfrm>
          <a:prstGeom prst="rect">
            <a:avLst/>
          </a:prstGeom>
          <a:noFill/>
        </p:spPr>
        <p:txBody>
          <a:bodyPr wrap="square" rtlCol="0">
            <a:spAutoFit/>
          </a:bodyPr>
          <a:lstStyle/>
          <a:p>
            <a:pPr algn="ctr"/>
            <a:r>
              <a:rPr lang="en-US" sz="800" b="1" dirty="0" smtClean="0">
                <a:solidFill>
                  <a:srgbClr val="0070C0"/>
                </a:solidFill>
                <a:latin typeface="Verdana" pitchFamily="34" charset="0"/>
              </a:rPr>
              <a:t>Church/</a:t>
            </a:r>
          </a:p>
          <a:p>
            <a:pPr algn="ctr"/>
            <a:r>
              <a:rPr lang="en-US" sz="800" b="1" dirty="0" smtClean="0">
                <a:solidFill>
                  <a:srgbClr val="0070C0"/>
                </a:solidFill>
                <a:latin typeface="Verdana" pitchFamily="34" charset="0"/>
              </a:rPr>
              <a:t>Clergy</a:t>
            </a:r>
            <a:endParaRPr lang="en-US" sz="800" b="1" dirty="0">
              <a:solidFill>
                <a:srgbClr val="0070C0"/>
              </a:solidFill>
              <a:latin typeface="Verdana" pitchFamily="34" charset="0"/>
            </a:endParaRPr>
          </a:p>
        </p:txBody>
      </p:sp>
      <p:sp>
        <p:nvSpPr>
          <p:cNvPr id="70" name="TextBox 69"/>
          <p:cNvSpPr txBox="1"/>
          <p:nvPr/>
        </p:nvSpPr>
        <p:spPr>
          <a:xfrm>
            <a:off x="442776" y="4800600"/>
            <a:ext cx="892819" cy="584775"/>
          </a:xfrm>
          <a:prstGeom prst="rect">
            <a:avLst/>
          </a:prstGeom>
          <a:noFill/>
        </p:spPr>
        <p:txBody>
          <a:bodyPr wrap="square" rtlCol="0">
            <a:spAutoFit/>
          </a:bodyPr>
          <a:lstStyle/>
          <a:p>
            <a:pPr algn="ctr"/>
            <a:r>
              <a:rPr lang="en-US" sz="800" b="1" dirty="0">
                <a:solidFill>
                  <a:srgbClr val="0070C0"/>
                </a:solidFill>
                <a:latin typeface="Verdana" pitchFamily="34" charset="0"/>
              </a:rPr>
              <a:t>School/</a:t>
            </a:r>
          </a:p>
          <a:p>
            <a:pPr algn="ctr"/>
            <a:r>
              <a:rPr lang="en-US" sz="800" b="1" dirty="0" smtClean="0">
                <a:solidFill>
                  <a:srgbClr val="0070C0"/>
                </a:solidFill>
                <a:latin typeface="Verdana" pitchFamily="34" charset="0"/>
              </a:rPr>
              <a:t>Vocational Rehab</a:t>
            </a:r>
          </a:p>
          <a:p>
            <a:pPr algn="ctr"/>
            <a:endParaRPr lang="en-US" sz="800" dirty="0">
              <a:solidFill>
                <a:srgbClr val="0070C0"/>
              </a:solidFill>
              <a:latin typeface="Verdana" pitchFamily="34" charset="0"/>
            </a:endParaRPr>
          </a:p>
        </p:txBody>
      </p:sp>
      <p:sp>
        <p:nvSpPr>
          <p:cNvPr id="46" name="TextBox 45"/>
          <p:cNvSpPr txBox="1"/>
          <p:nvPr/>
        </p:nvSpPr>
        <p:spPr>
          <a:xfrm>
            <a:off x="442776" y="3886200"/>
            <a:ext cx="624024" cy="461665"/>
          </a:xfrm>
          <a:prstGeom prst="rect">
            <a:avLst/>
          </a:prstGeom>
          <a:noFill/>
        </p:spPr>
        <p:txBody>
          <a:bodyPr wrap="square" rtlCol="0">
            <a:spAutoFit/>
          </a:bodyPr>
          <a:lstStyle/>
          <a:p>
            <a:pPr algn="ctr">
              <a:tabLst>
                <a:tab pos="228600" algn="l"/>
              </a:tabLst>
            </a:pPr>
            <a:r>
              <a:rPr lang="en-US" sz="800" b="1" dirty="0" smtClean="0">
                <a:solidFill>
                  <a:srgbClr val="0070C0"/>
                </a:solidFill>
                <a:latin typeface="Verdana" pitchFamily="34" charset="0"/>
              </a:rPr>
              <a:t>Home &amp; Family</a:t>
            </a:r>
            <a:endParaRPr lang="en-US" sz="800" b="1" dirty="0">
              <a:solidFill>
                <a:srgbClr val="0070C0"/>
              </a:solidFill>
              <a:latin typeface="Verdana" pitchFamily="34" charset="0"/>
            </a:endParaRPr>
          </a:p>
        </p:txBody>
      </p:sp>
      <p:sp>
        <p:nvSpPr>
          <p:cNvPr id="38" name="TextBox 37"/>
          <p:cNvSpPr txBox="1"/>
          <p:nvPr/>
        </p:nvSpPr>
        <p:spPr>
          <a:xfrm>
            <a:off x="502790" y="2464398"/>
            <a:ext cx="945011" cy="338554"/>
          </a:xfrm>
          <a:prstGeom prst="rect">
            <a:avLst/>
          </a:prstGeom>
          <a:noFill/>
        </p:spPr>
        <p:txBody>
          <a:bodyPr wrap="square" rtlCol="0">
            <a:spAutoFit/>
          </a:bodyPr>
          <a:lstStyle/>
          <a:p>
            <a:pPr algn="ctr"/>
            <a:r>
              <a:rPr lang="en-US" sz="800" b="1" dirty="0" smtClean="0">
                <a:solidFill>
                  <a:srgbClr val="0070C0"/>
                </a:solidFill>
                <a:latin typeface="Verdana" pitchFamily="34" charset="0"/>
              </a:rPr>
              <a:t>Law Enforcement</a:t>
            </a:r>
            <a:endParaRPr lang="en-US" sz="800" b="1" dirty="0">
              <a:solidFill>
                <a:srgbClr val="0070C0"/>
              </a:solidFill>
              <a:latin typeface="Verdana" pitchFamily="34" charset="0"/>
            </a:endParaRPr>
          </a:p>
        </p:txBody>
      </p:sp>
      <p:sp>
        <p:nvSpPr>
          <p:cNvPr id="64" name="TextBox 63"/>
          <p:cNvSpPr txBox="1"/>
          <p:nvPr/>
        </p:nvSpPr>
        <p:spPr>
          <a:xfrm>
            <a:off x="1109964" y="1860937"/>
            <a:ext cx="1357176" cy="446276"/>
          </a:xfrm>
          <a:prstGeom prst="rect">
            <a:avLst/>
          </a:prstGeom>
          <a:noFill/>
        </p:spPr>
        <p:txBody>
          <a:bodyPr wrap="square" rtlCol="0">
            <a:spAutoFit/>
          </a:bodyPr>
          <a:lstStyle/>
          <a:p>
            <a:pPr algn="ctr"/>
            <a:r>
              <a:rPr lang="en-US" sz="800" b="1" dirty="0" smtClean="0">
                <a:solidFill>
                  <a:srgbClr val="0070C0"/>
                </a:solidFill>
                <a:latin typeface="Verdana" pitchFamily="34" charset="0"/>
              </a:rPr>
              <a:t>Social Services</a:t>
            </a:r>
          </a:p>
          <a:p>
            <a:pPr algn="ctr"/>
            <a:r>
              <a:rPr lang="en-US" sz="800" b="1" dirty="0" smtClean="0">
                <a:solidFill>
                  <a:srgbClr val="0070C0"/>
                </a:solidFill>
                <a:latin typeface="Verdana" pitchFamily="34" charset="0"/>
              </a:rPr>
              <a:t>Agency</a:t>
            </a:r>
            <a:r>
              <a:rPr lang="en-US" sz="700" b="1" dirty="0" smtClean="0">
                <a:solidFill>
                  <a:srgbClr val="0070C0"/>
                </a:solidFill>
                <a:latin typeface="Verdana" pitchFamily="34" charset="0"/>
              </a:rPr>
              <a:t>  (Foster Care, Court, etc)</a:t>
            </a:r>
            <a:endParaRPr lang="en-US" sz="700" b="1" dirty="0">
              <a:solidFill>
                <a:srgbClr val="0070C0"/>
              </a:solidFill>
              <a:latin typeface="Verdana" pitchFamily="34" charset="0"/>
            </a:endParaRPr>
          </a:p>
        </p:txBody>
      </p:sp>
      <p:sp>
        <p:nvSpPr>
          <p:cNvPr id="42" name="TextBox 41"/>
          <p:cNvSpPr txBox="1"/>
          <p:nvPr/>
        </p:nvSpPr>
        <p:spPr>
          <a:xfrm>
            <a:off x="2388234" y="1834545"/>
            <a:ext cx="1205358" cy="338554"/>
          </a:xfrm>
          <a:prstGeom prst="rect">
            <a:avLst/>
          </a:prstGeom>
          <a:noFill/>
        </p:spPr>
        <p:txBody>
          <a:bodyPr wrap="square" rtlCol="0">
            <a:spAutoFit/>
          </a:bodyPr>
          <a:lstStyle/>
          <a:p>
            <a:pPr algn="ctr"/>
            <a:r>
              <a:rPr lang="en-US" sz="800" b="1" dirty="0" smtClean="0">
                <a:solidFill>
                  <a:srgbClr val="0070C0"/>
                </a:solidFill>
                <a:latin typeface="Verdana" pitchFamily="34" charset="0"/>
              </a:rPr>
              <a:t>Pediatricians/</a:t>
            </a:r>
          </a:p>
          <a:p>
            <a:pPr algn="ctr"/>
            <a:r>
              <a:rPr lang="en-US" sz="800" b="1" dirty="0" smtClean="0">
                <a:solidFill>
                  <a:srgbClr val="0070C0"/>
                </a:solidFill>
                <a:latin typeface="Verdana" pitchFamily="34" charset="0"/>
              </a:rPr>
              <a:t>Primary Care </a:t>
            </a:r>
          </a:p>
        </p:txBody>
      </p:sp>
      <p:sp>
        <p:nvSpPr>
          <p:cNvPr id="36" name="TextBox 35"/>
          <p:cNvSpPr txBox="1"/>
          <p:nvPr/>
        </p:nvSpPr>
        <p:spPr>
          <a:xfrm>
            <a:off x="3276600" y="2057400"/>
            <a:ext cx="990600" cy="707886"/>
          </a:xfrm>
          <a:prstGeom prst="rect">
            <a:avLst/>
          </a:prstGeom>
          <a:noFill/>
        </p:spPr>
        <p:txBody>
          <a:bodyPr wrap="square" rtlCol="0">
            <a:spAutoFit/>
          </a:bodyPr>
          <a:lstStyle/>
          <a:p>
            <a:pPr algn="ctr"/>
            <a:r>
              <a:rPr lang="en-US" sz="800" b="1" dirty="0" smtClean="0">
                <a:solidFill>
                  <a:srgbClr val="0070C0"/>
                </a:solidFill>
                <a:latin typeface="Verdana" pitchFamily="34" charset="0"/>
              </a:rPr>
              <a:t>Family Focused</a:t>
            </a:r>
          </a:p>
          <a:p>
            <a:pPr algn="ctr"/>
            <a:r>
              <a:rPr lang="en-US" sz="800" b="1" dirty="0" smtClean="0">
                <a:solidFill>
                  <a:srgbClr val="0070C0"/>
                </a:solidFill>
                <a:latin typeface="Verdana" pitchFamily="34" charset="0"/>
              </a:rPr>
              <a:t>Outpatient</a:t>
            </a:r>
          </a:p>
          <a:p>
            <a:pPr algn="ctr"/>
            <a:r>
              <a:rPr lang="en-US" sz="800" b="1" dirty="0" smtClean="0">
                <a:solidFill>
                  <a:srgbClr val="0070C0"/>
                </a:solidFill>
                <a:latin typeface="Verdana" pitchFamily="34" charset="0"/>
              </a:rPr>
              <a:t>Clinics</a:t>
            </a:r>
            <a:endParaRPr lang="en-US" sz="800" b="1" dirty="0">
              <a:solidFill>
                <a:srgbClr val="0070C0"/>
              </a:solidFill>
              <a:latin typeface="Verdana" pitchFamily="34" charset="0"/>
            </a:endParaRPr>
          </a:p>
          <a:p>
            <a:pPr algn="ctr"/>
            <a:endParaRPr lang="en-US" sz="800" b="1" dirty="0">
              <a:solidFill>
                <a:srgbClr val="0070C0"/>
              </a:solidFill>
              <a:latin typeface="Verdana" pitchFamily="34" charset="0"/>
            </a:endParaRPr>
          </a:p>
        </p:txBody>
      </p:sp>
      <p:sp>
        <p:nvSpPr>
          <p:cNvPr id="78" name="Rectangle 77"/>
          <p:cNvSpPr/>
          <p:nvPr/>
        </p:nvSpPr>
        <p:spPr>
          <a:xfrm>
            <a:off x="6952668" y="1239954"/>
            <a:ext cx="1581732" cy="28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Box 2"/>
          <p:cNvSpPr txBox="1"/>
          <p:nvPr/>
        </p:nvSpPr>
        <p:spPr>
          <a:xfrm>
            <a:off x="4712582" y="990600"/>
            <a:ext cx="3943264" cy="338554"/>
          </a:xfrm>
          <a:prstGeom prst="rect">
            <a:avLst/>
          </a:prstGeom>
          <a:noFill/>
        </p:spPr>
        <p:txBody>
          <a:bodyPr wrap="square" rtlCol="0">
            <a:spAutoFit/>
          </a:bodyPr>
          <a:lstStyle/>
          <a:p>
            <a:pPr algn="ctr"/>
            <a:r>
              <a:rPr lang="en-US" sz="1600" b="1" dirty="0" smtClean="0">
                <a:solidFill>
                  <a:srgbClr val="002060"/>
                </a:solidFill>
              </a:rPr>
              <a:t>Acute Behavioral Health Care</a:t>
            </a:r>
            <a:endParaRPr lang="en-US" sz="1600" b="1" dirty="0">
              <a:solidFill>
                <a:srgbClr val="002060"/>
              </a:solidFill>
            </a:endParaRPr>
          </a:p>
        </p:txBody>
      </p:sp>
      <p:sp>
        <p:nvSpPr>
          <p:cNvPr id="79" name="Rectangle 78"/>
          <p:cNvSpPr/>
          <p:nvPr/>
        </p:nvSpPr>
        <p:spPr>
          <a:xfrm>
            <a:off x="793644" y="1263076"/>
            <a:ext cx="3321156" cy="28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6" name="TextBox 55"/>
          <p:cNvSpPr txBox="1"/>
          <p:nvPr/>
        </p:nvSpPr>
        <p:spPr>
          <a:xfrm>
            <a:off x="5715000" y="1295400"/>
            <a:ext cx="1201719" cy="338554"/>
          </a:xfrm>
          <a:prstGeom prst="rect">
            <a:avLst/>
          </a:prstGeom>
          <a:noFill/>
        </p:spPr>
        <p:txBody>
          <a:bodyPr wrap="square" rtlCol="0">
            <a:spAutoFit/>
          </a:bodyPr>
          <a:lstStyle/>
          <a:p>
            <a:pPr algn="ctr"/>
            <a:r>
              <a:rPr lang="en-US" sz="800" b="1" dirty="0" smtClean="0">
                <a:solidFill>
                  <a:srgbClr val="0070C0"/>
                </a:solidFill>
                <a:latin typeface="Verdana" pitchFamily="34" charset="0"/>
              </a:rPr>
              <a:t>Mental Health Unit</a:t>
            </a:r>
            <a:endParaRPr lang="en-US" sz="800" b="1" dirty="0">
              <a:solidFill>
                <a:srgbClr val="0070C0"/>
              </a:solidFill>
              <a:latin typeface="Verdana" pitchFamily="34" charset="0"/>
            </a:endParaRPr>
          </a:p>
        </p:txBody>
      </p:sp>
      <p:pic>
        <p:nvPicPr>
          <p:cNvPr id="2" name="Picture 2" descr="C:\Users\moralesan\AppData\Local\Microsoft\Windows\Temporary Internet Files\Content.IE5\0XHFWU5J\MP900426559[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6666" b="14847"/>
          <a:stretch/>
        </p:blipFill>
        <p:spPr bwMode="auto">
          <a:xfrm>
            <a:off x="1752600" y="3287858"/>
            <a:ext cx="1447800" cy="105554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1066800" y="5270956"/>
            <a:ext cx="1066800" cy="215444"/>
          </a:xfrm>
          <a:prstGeom prst="rect">
            <a:avLst/>
          </a:prstGeom>
          <a:noFill/>
        </p:spPr>
        <p:txBody>
          <a:bodyPr wrap="square" rtlCol="0">
            <a:spAutoFit/>
          </a:bodyPr>
          <a:lstStyle/>
          <a:p>
            <a:pPr algn="ctr"/>
            <a:r>
              <a:rPr lang="en-US" sz="800" b="1" dirty="0" smtClean="0">
                <a:solidFill>
                  <a:srgbClr val="0070C0"/>
                </a:solidFill>
                <a:latin typeface="Verdana" pitchFamily="34" charset="0"/>
              </a:rPr>
              <a:t>Neighborhoods</a:t>
            </a:r>
            <a:endParaRPr lang="en-US" sz="800" dirty="0">
              <a:solidFill>
                <a:srgbClr val="0070C0"/>
              </a:solidFill>
              <a:latin typeface="Verdana" pitchFamily="34" charset="0"/>
            </a:endParaRPr>
          </a:p>
        </p:txBody>
      </p:sp>
      <p:pic>
        <p:nvPicPr>
          <p:cNvPr id="1029" name="Picture 5" descr="C:\Users\Alexandra\AppData\Local\Microsoft\Windows\Temporary Internet Files\Content.IE5\CQK86IME\MC900441738[1].png"/>
          <p:cNvPicPr>
            <a:picLocks noChangeAspect="1" noChangeArrowheads="1"/>
          </p:cNvPicPr>
          <p:nvPr/>
        </p:nvPicPr>
        <p:blipFill>
          <a:blip r:embed="rId7" cstate="print"/>
          <a:srcRect/>
          <a:stretch>
            <a:fillRect/>
          </a:stretch>
        </p:blipFill>
        <p:spPr bwMode="auto">
          <a:xfrm>
            <a:off x="1295400" y="4419600"/>
            <a:ext cx="838200" cy="838200"/>
          </a:xfrm>
          <a:prstGeom prst="rect">
            <a:avLst/>
          </a:prstGeom>
          <a:noFill/>
        </p:spPr>
      </p:pic>
      <p:sp>
        <p:nvSpPr>
          <p:cNvPr id="69" name="TextBox 68"/>
          <p:cNvSpPr txBox="1"/>
          <p:nvPr/>
        </p:nvSpPr>
        <p:spPr>
          <a:xfrm>
            <a:off x="6781800" y="1600200"/>
            <a:ext cx="1066800" cy="584775"/>
          </a:xfrm>
          <a:prstGeom prst="rect">
            <a:avLst/>
          </a:prstGeom>
          <a:noFill/>
        </p:spPr>
        <p:txBody>
          <a:bodyPr wrap="square" rtlCol="0">
            <a:spAutoFit/>
          </a:bodyPr>
          <a:lstStyle/>
          <a:p>
            <a:pPr algn="ctr"/>
            <a:r>
              <a:rPr lang="en-US" sz="800" b="1" dirty="0" smtClean="0">
                <a:solidFill>
                  <a:srgbClr val="0070C0"/>
                </a:solidFill>
                <a:latin typeface="Verdana" pitchFamily="34" charset="0"/>
              </a:rPr>
              <a:t>Chemical </a:t>
            </a:r>
            <a:r>
              <a:rPr lang="en-US" sz="800" b="1" dirty="0">
                <a:solidFill>
                  <a:srgbClr val="0070C0"/>
                </a:solidFill>
                <a:latin typeface="Verdana" pitchFamily="34" charset="0"/>
              </a:rPr>
              <a:t>Dependency Recovery Center</a:t>
            </a:r>
          </a:p>
        </p:txBody>
      </p:sp>
      <p:sp>
        <p:nvSpPr>
          <p:cNvPr id="67" name="TextBox 66"/>
          <p:cNvSpPr txBox="1"/>
          <p:nvPr/>
        </p:nvSpPr>
        <p:spPr>
          <a:xfrm>
            <a:off x="7620000" y="2281535"/>
            <a:ext cx="1066800" cy="338554"/>
          </a:xfrm>
          <a:prstGeom prst="rect">
            <a:avLst/>
          </a:prstGeom>
          <a:noFill/>
        </p:spPr>
        <p:txBody>
          <a:bodyPr wrap="square" rtlCol="0">
            <a:spAutoFit/>
          </a:bodyPr>
          <a:lstStyle/>
          <a:p>
            <a:pPr algn="ctr"/>
            <a:r>
              <a:rPr lang="en-US" sz="800" b="1" dirty="0" smtClean="0">
                <a:solidFill>
                  <a:srgbClr val="0070C0"/>
                </a:solidFill>
                <a:latin typeface="Verdana" pitchFamily="34" charset="0"/>
              </a:rPr>
              <a:t>Children’s Hospital</a:t>
            </a:r>
            <a:endParaRPr lang="en-US" sz="800" b="1" dirty="0">
              <a:solidFill>
                <a:srgbClr val="0070C0"/>
              </a:solidFill>
              <a:latin typeface="Verdana" pitchFamily="34" charset="0"/>
            </a:endParaRPr>
          </a:p>
        </p:txBody>
      </p:sp>
    </p:spTree>
    <p:extLst>
      <p:ext uri="{BB962C8B-B14F-4D97-AF65-F5344CB8AC3E}">
        <p14:creationId xmlns:p14="http://schemas.microsoft.com/office/powerpoint/2010/main" val="2432568232"/>
      </p:ext>
    </p:extLst>
  </p:cSld>
  <p:clrMapOvr>
    <a:masterClrMapping/>
  </p:clrMapOvr>
  <mc:AlternateContent xmlns:mc="http://schemas.openxmlformats.org/markup-compatibility/2006" xmlns:p14="http://schemas.microsoft.com/office/powerpoint/2010/main">
    <mc:Choice Requires="p14">
      <p:transition spd="slow" p14:dur="3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4" grpId="0"/>
      <p:bldP spid="71" grpId="0"/>
      <p:bldP spid="77" grpId="0"/>
      <p:bldP spid="72" grpId="0"/>
      <p:bldP spid="68" grpId="0"/>
      <p:bldP spid="37" grpId="0"/>
      <p:bldP spid="47" grpId="0"/>
      <p:bldP spid="70" grpId="0"/>
      <p:bldP spid="46" grpId="0"/>
      <p:bldP spid="38" grpId="0"/>
      <p:bldP spid="64" grpId="0"/>
      <p:bldP spid="42" grpId="0"/>
      <p:bldP spid="36" grpId="0"/>
      <p:bldP spid="56" grpId="0"/>
      <p:bldP spid="57" grpId="0"/>
      <p:bldP spid="69"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3" y="695325"/>
            <a:ext cx="8229599" cy="884238"/>
          </a:xfrm>
        </p:spPr>
        <p:txBody>
          <a:bodyPr/>
          <a:lstStyle/>
          <a:p>
            <a:r>
              <a:rPr lang="en-US" dirty="0" smtClean="0"/>
              <a:t>Family-Focused Integrated Care Model</a:t>
            </a:r>
            <a:endParaRPr lang="en-US" dirty="0"/>
          </a:p>
        </p:txBody>
      </p:sp>
      <p:sp>
        <p:nvSpPr>
          <p:cNvPr id="3" name="Content Placeholder 2"/>
          <p:cNvSpPr>
            <a:spLocks noGrp="1"/>
          </p:cNvSpPr>
          <p:nvPr>
            <p:ph idx="1"/>
          </p:nvPr>
        </p:nvSpPr>
        <p:spPr>
          <a:xfrm>
            <a:off x="457203" y="1781513"/>
            <a:ext cx="8229599" cy="4525963"/>
          </a:xfrm>
        </p:spPr>
        <p:txBody>
          <a:bodyPr/>
          <a:lstStyle/>
          <a:p>
            <a:r>
              <a:rPr lang="en-US" dirty="0" smtClean="0"/>
              <a:t>Care for the family</a:t>
            </a:r>
          </a:p>
          <a:p>
            <a:r>
              <a:rPr lang="en-US" dirty="0" smtClean="0"/>
              <a:t>Mental Health, SUD and Primary Care Integration</a:t>
            </a:r>
          </a:p>
          <a:p>
            <a:r>
              <a:rPr lang="en-US" dirty="0" smtClean="0"/>
              <a:t>Coordinate/linkage to community resources/programs</a:t>
            </a:r>
          </a:p>
          <a:p>
            <a:r>
              <a:rPr lang="en-US" dirty="0" smtClean="0"/>
              <a:t>Same care team provided at different levels</a:t>
            </a:r>
          </a:p>
          <a:p>
            <a:r>
              <a:rPr lang="en-US" dirty="0" smtClean="0"/>
              <a:t>“One Care Manager”</a:t>
            </a:r>
            <a:endParaRPr lang="en-US" dirty="0"/>
          </a:p>
        </p:txBody>
      </p:sp>
      <p:sp>
        <p:nvSpPr>
          <p:cNvPr id="4" name="Slide Number Placeholder 3"/>
          <p:cNvSpPr>
            <a:spLocks noGrp="1"/>
          </p:cNvSpPr>
          <p:nvPr>
            <p:ph type="sldNum" sz="quarter" idx="12"/>
          </p:nvPr>
        </p:nvSpPr>
        <p:spPr/>
        <p:txBody>
          <a:bodyPr/>
          <a:lstStyle/>
          <a:p>
            <a:fld id="{27BB5831-5223-4A44-9245-133E3842A435}"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54147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30" y="2890234"/>
            <a:ext cx="8229599" cy="884238"/>
          </a:xfrm>
        </p:spPr>
        <p:txBody>
          <a:bodyPr>
            <a:noAutofit/>
          </a:bodyPr>
          <a:lstStyle/>
          <a:p>
            <a:pPr algn="ctr"/>
            <a:r>
              <a:rPr lang="en-US" sz="5400" dirty="0" smtClean="0">
                <a:latin typeface="Arial" panose="020B0604020202020204" pitchFamily="34" charset="0"/>
                <a:cs typeface="Arial" panose="020B0604020202020204" pitchFamily="34" charset="0"/>
              </a:rPr>
              <a:t>Q &amp; A</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35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1017888"/>
            <a:ext cx="8775212" cy="488093"/>
          </a:xfrm>
        </p:spPr>
        <p:txBody>
          <a:bodyPr>
            <a:normAutofit fontScale="90000"/>
          </a:bodyPr>
          <a:lstStyle/>
          <a:p>
            <a:r>
              <a:rPr lang="en-US" sz="3000" dirty="0">
                <a:latin typeface="Arial" panose="020B0604020202020204" pitchFamily="34" charset="0"/>
                <a:cs typeface="Arial" panose="020B0604020202020204" pitchFamily="34" charset="0"/>
              </a:rPr>
              <a:t>Early and Periodic Screening, Diagnostic and Treatment</a:t>
            </a:r>
          </a:p>
        </p:txBody>
      </p:sp>
      <p:sp>
        <p:nvSpPr>
          <p:cNvPr id="3" name="Content Placeholder 2"/>
          <p:cNvSpPr>
            <a:spLocks noGrp="1"/>
          </p:cNvSpPr>
          <p:nvPr>
            <p:ph idx="1"/>
          </p:nvPr>
        </p:nvSpPr>
        <p:spPr>
          <a:xfrm>
            <a:off x="55606" y="1880315"/>
            <a:ext cx="8459744" cy="4700788"/>
          </a:xfrm>
        </p:spPr>
        <p:txBody>
          <a:bodyPr>
            <a:normAutofit fontScale="85000" lnSpcReduction="10000"/>
          </a:bodyPr>
          <a:lstStyle/>
          <a:p>
            <a:r>
              <a:rPr lang="en-US" dirty="0" smtClean="0">
                <a:latin typeface="Arial" panose="020B0604020202020204" pitchFamily="34" charset="0"/>
                <a:cs typeface="Arial" panose="020B0604020202020204" pitchFamily="34" charset="0"/>
              </a:rPr>
              <a:t>Section 1905(a)(4)(B) of the Social Security Act (SSA) for Early and Periodic Screening, Diagnostic and Treatment services (EPSDT)</a:t>
            </a:r>
          </a:p>
          <a:p>
            <a:pPr lvl="1"/>
            <a:r>
              <a:rPr lang="en-US" dirty="0" smtClean="0">
                <a:latin typeface="Arial" panose="020B0604020202020204" pitchFamily="34" charset="0"/>
                <a:cs typeface="Arial" panose="020B0604020202020204" pitchFamily="34" charset="0"/>
              </a:rPr>
              <a:t>Comprehensive array of preventive, diagnostic and treatment for low-income infants, children and adolescents under 21 years of age. </a:t>
            </a:r>
          </a:p>
          <a:p>
            <a:pPr lvl="1"/>
            <a:r>
              <a:rPr lang="en-US" dirty="0" smtClean="0">
                <a:latin typeface="Arial" panose="020B0604020202020204" pitchFamily="34" charset="0"/>
                <a:cs typeface="Arial" panose="020B0604020202020204" pitchFamily="34" charset="0"/>
              </a:rPr>
              <a:t>States are required to provide any Medicaid covered service listed in Section 1905(a) of the SSA that is determined to be medically necessary to correct or ameliorate any physical or behavioral conditions.</a:t>
            </a:r>
          </a:p>
          <a:p>
            <a:pPr lvl="1"/>
            <a:r>
              <a:rPr lang="en-US" dirty="0" smtClean="0">
                <a:latin typeface="Arial" panose="020B0604020202020204" pitchFamily="34" charset="0"/>
                <a:cs typeface="Arial" panose="020B0604020202020204" pitchFamily="34" charset="0"/>
              </a:rPr>
              <a:t>The EPSDT benefit is designed to ensure </a:t>
            </a:r>
          </a:p>
          <a:p>
            <a:pPr lvl="2"/>
            <a:r>
              <a:rPr lang="en-US" dirty="0" smtClean="0">
                <a:latin typeface="Arial" panose="020B0604020202020204" pitchFamily="34" charset="0"/>
                <a:cs typeface="Arial" panose="020B0604020202020204" pitchFamily="34" charset="0"/>
              </a:rPr>
              <a:t>that children receive early detection and preventive care</a:t>
            </a:r>
          </a:p>
          <a:p>
            <a:pPr lvl="2"/>
            <a:r>
              <a:rPr lang="en-US" dirty="0" smtClean="0">
                <a:latin typeface="Arial" panose="020B0604020202020204" pitchFamily="34" charset="0"/>
                <a:cs typeface="Arial" panose="020B0604020202020204" pitchFamily="34" charset="0"/>
              </a:rPr>
              <a:t>medically necessary treatment services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380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Arial" panose="020B0604020202020204" pitchFamily="34" charset="0"/>
                <a:cs typeface="Arial" panose="020B0604020202020204" pitchFamily="34" charset="0"/>
              </a:rPr>
              <a:t>Adolescent BH Care – Health Plans</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3292" y="1482725"/>
            <a:ext cx="8314054" cy="5100256"/>
          </a:xfrm>
        </p:spPr>
        <p:txBody>
          <a:bodyPr/>
          <a:lstStyle/>
          <a:p>
            <a:r>
              <a:rPr lang="en-US" sz="1800" dirty="0" smtClean="0">
                <a:latin typeface="Arial" panose="020B0604020202020204" pitchFamily="34" charset="0"/>
                <a:cs typeface="Arial" panose="020B0604020202020204" pitchFamily="34" charset="0"/>
              </a:rPr>
              <a:t>EPSDT for children under age 21, health plans must provide a broad range of medically necessary services that is expanded to include necessary health  care, diagnostic services, treatment to correct or ameliorate defects and  physical and mental illnesses and conditions discovered by the screening services, whether or not such services or items are covered under the state plan (DHCS APL 14-017)</a:t>
            </a:r>
          </a:p>
          <a:p>
            <a:pPr marL="0" indent="0">
              <a:buNone/>
            </a:pPr>
            <a:endParaRPr lang="en-US" sz="1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smtClean="0">
                <a:latin typeface="Arial" panose="020B0604020202020204" pitchFamily="34" charset="0"/>
                <a:cs typeface="Arial" panose="020B0604020202020204" pitchFamily="34" charset="0"/>
              </a:rPr>
              <a:t>Beginning September 2014, Behavioral Health Treatment/Applied Behavior  Analysis (ABA) was added to health plan benefit under EPSDT</a:t>
            </a:r>
          </a:p>
          <a:p>
            <a:pPr indent="0">
              <a:buNone/>
            </a:pPr>
            <a:endParaRPr lang="en-US" sz="1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Therapeutic Behavioral Services (TBS) and specialty mental health services are available from county DMH</a:t>
            </a: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SUD treatment services are available under Drug Medi-Cal </a:t>
            </a:r>
          </a:p>
          <a:p>
            <a:pPr indent="0">
              <a:buNone/>
            </a:pPr>
            <a:endParaRPr lang="en-US" dirty="0"/>
          </a:p>
        </p:txBody>
      </p:sp>
      <p:sp>
        <p:nvSpPr>
          <p:cNvPr id="4" name="Slide Number Placeholder 3"/>
          <p:cNvSpPr>
            <a:spLocks noGrp="1"/>
          </p:cNvSpPr>
          <p:nvPr>
            <p:ph type="sldNum" sz="quarter" idx="4294967295"/>
          </p:nvPr>
        </p:nvSpPr>
        <p:spPr>
          <a:xfrm>
            <a:off x="8696625" y="6579535"/>
            <a:ext cx="439985" cy="274320"/>
          </a:xfrm>
          <a:prstGeom prst="rect">
            <a:avLst/>
          </a:prstGeom>
        </p:spPr>
        <p:txBody>
          <a:bodyPr/>
          <a:lstStyle/>
          <a:p>
            <a:fld id="{9648F39E-9C37-485F-AC97-16BB4BDF9F49}" type="slidenum">
              <a:rPr lang="en-US" smtClean="0"/>
              <a:pPr/>
              <a:t>4</a:t>
            </a:fld>
            <a:endParaRPr lang="en-US" dirty="0"/>
          </a:p>
        </p:txBody>
      </p:sp>
    </p:spTree>
    <p:extLst>
      <p:ext uri="{BB962C8B-B14F-4D97-AF65-F5344CB8AC3E}">
        <p14:creationId xmlns:p14="http://schemas.microsoft.com/office/powerpoint/2010/main" val="218418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Arial" panose="020B0604020202020204" pitchFamily="34" charset="0"/>
                <a:cs typeface="Arial" panose="020B0604020202020204" pitchFamily="34" charset="0"/>
              </a:rPr>
              <a:t>Adolescent BH Care – County </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3292" y="1482725"/>
            <a:ext cx="8314054" cy="5100256"/>
          </a:xfrm>
        </p:spPr>
        <p:txBody>
          <a:bodyPr/>
          <a:lstStyle/>
          <a:p>
            <a:r>
              <a:rPr lang="en-US" sz="1800" dirty="0" smtClean="0">
                <a:latin typeface="Arial" panose="020B0604020202020204" pitchFamily="34" charset="0"/>
                <a:cs typeface="Arial" panose="020B0604020202020204" pitchFamily="34" charset="0"/>
              </a:rPr>
              <a:t>EPSDT for children under age 21, county mental health plans  shall provide or arrange for the provision of specialty mental health services (SMHS) for all Medi-Cal beneficiaries that meet medical necessity criteria for SMHS regardless whether or not they are enrolled in a health plan (MHSUDS Info notice 16-061)</a:t>
            </a:r>
          </a:p>
          <a:p>
            <a:r>
              <a:rPr lang="en-US" sz="1800" dirty="0" smtClean="0">
                <a:latin typeface="Arial" panose="020B0604020202020204" pitchFamily="34" charset="0"/>
                <a:cs typeface="Arial" panose="020B0604020202020204" pitchFamily="34" charset="0"/>
              </a:rPr>
              <a:t>The determination of medical necessity for SMHs is based on an </a:t>
            </a:r>
            <a:r>
              <a:rPr lang="en-US" sz="1800" i="1" u="sng" dirty="0" smtClean="0">
                <a:latin typeface="Arial" panose="020B0604020202020204" pitchFamily="34" charset="0"/>
                <a:cs typeface="Arial" panose="020B0604020202020204" pitchFamily="34" charset="0"/>
              </a:rPr>
              <a:t>assessment</a:t>
            </a:r>
            <a:r>
              <a:rPr lang="en-US" sz="1800" dirty="0" smtClean="0">
                <a:latin typeface="Arial" panose="020B0604020202020204" pitchFamily="34" charset="0"/>
                <a:cs typeface="Arial" panose="020B0604020202020204" pitchFamily="34" charset="0"/>
              </a:rPr>
              <a:t> of the beneficiary by the county mental health plan</a:t>
            </a:r>
          </a:p>
          <a:p>
            <a:r>
              <a:rPr lang="en-US" sz="1800" dirty="0" smtClean="0">
                <a:latin typeface="Arial" panose="020B0604020202020204" pitchFamily="34" charset="0"/>
                <a:cs typeface="Arial" panose="020B0604020202020204" pitchFamily="34" charset="0"/>
              </a:rPr>
              <a:t>For children and youth, under  EPSDT, the “impairment” criteria component of SMHS medical necessity is less stringent than it is for adults, therefore children with low levels of impairment may meet medical necessity criteria for SMHS (CA Code Reg, Tit 9, 1830.205 and 1830.210)</a:t>
            </a:r>
          </a:p>
          <a:p>
            <a:r>
              <a:rPr lang="en-US" sz="1800" dirty="0" smtClean="0">
                <a:latin typeface="Arial" panose="020B0604020202020204" pitchFamily="34" charset="0"/>
                <a:cs typeface="Arial" panose="020B0604020202020204" pitchFamily="34" charset="0"/>
              </a:rPr>
              <a:t>To receive SMHS, Medi-Cal children and youth must have a covered diagnosis and meet the following criteria:</a:t>
            </a:r>
          </a:p>
          <a:p>
            <a:pPr marL="800075" lvl="1" indent="-342900">
              <a:buFont typeface="+mj-lt"/>
              <a:buAutoNum type="arabicPeriod"/>
            </a:pPr>
            <a:r>
              <a:rPr lang="en-US" sz="1391" dirty="0" smtClean="0">
                <a:latin typeface="Arial" panose="020B0604020202020204" pitchFamily="34" charset="0"/>
                <a:cs typeface="Arial" panose="020B0604020202020204" pitchFamily="34" charset="0"/>
              </a:rPr>
              <a:t>Have a condition that would not be responsive to physical health care based on treatment; and</a:t>
            </a:r>
          </a:p>
          <a:p>
            <a:pPr marL="800075" lvl="1" indent="-342900">
              <a:buFont typeface="+mj-lt"/>
              <a:buAutoNum type="arabicPeriod"/>
            </a:pPr>
            <a:r>
              <a:rPr lang="en-US" sz="1391" dirty="0" smtClean="0">
                <a:latin typeface="Arial" panose="020B0604020202020204" pitchFamily="34" charset="0"/>
                <a:cs typeface="Arial" panose="020B0604020202020204" pitchFamily="34" charset="0"/>
              </a:rPr>
              <a:t>The services are necessary to correct or ameliorate a mental illness and condition discovered by a screening conducted by the health plan, the Child Health and Disability Prevention Program, or any qualified provider operating within the scope of his or her practice, as defined by state law regardless of whether or not that provider is a Medi-Cal provider</a:t>
            </a:r>
          </a:p>
          <a:p>
            <a:pPr indent="0">
              <a:buNone/>
            </a:pPr>
            <a:endParaRPr lang="en-US" dirty="0"/>
          </a:p>
        </p:txBody>
      </p:sp>
      <p:sp>
        <p:nvSpPr>
          <p:cNvPr id="4" name="Slide Number Placeholder 3"/>
          <p:cNvSpPr>
            <a:spLocks noGrp="1"/>
          </p:cNvSpPr>
          <p:nvPr>
            <p:ph type="sldNum" sz="quarter" idx="4294967295"/>
          </p:nvPr>
        </p:nvSpPr>
        <p:spPr>
          <a:xfrm>
            <a:off x="8696625" y="6579535"/>
            <a:ext cx="439985" cy="274320"/>
          </a:xfrm>
          <a:prstGeom prst="rect">
            <a:avLst/>
          </a:prstGeom>
        </p:spPr>
        <p:txBody>
          <a:bodyPr/>
          <a:lstStyle/>
          <a:p>
            <a:fld id="{9648F39E-9C37-485F-AC97-16BB4BDF9F49}" type="slidenum">
              <a:rPr lang="en-US" smtClean="0"/>
              <a:pPr/>
              <a:t>5</a:t>
            </a:fld>
            <a:endParaRPr lang="en-US" dirty="0"/>
          </a:p>
        </p:txBody>
      </p:sp>
    </p:spTree>
    <p:extLst>
      <p:ext uri="{BB962C8B-B14F-4D97-AF65-F5344CB8AC3E}">
        <p14:creationId xmlns:p14="http://schemas.microsoft.com/office/powerpoint/2010/main" val="74874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96625" y="6579535"/>
            <a:ext cx="439985" cy="274320"/>
          </a:xfrm>
          <a:prstGeom prst="rect">
            <a:avLst/>
          </a:prstGeom>
        </p:spPr>
        <p:txBody>
          <a:bodyPr/>
          <a:lstStyle/>
          <a:p>
            <a:fld id="{9648F39E-9C37-485F-AC97-16BB4BDF9F49}" type="slidenum">
              <a:rPr lang="en-US" smtClean="0"/>
              <a:pPr/>
              <a:t>6</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85911816"/>
              </p:ext>
            </p:extLst>
          </p:nvPr>
        </p:nvGraphicFramePr>
        <p:xfrm>
          <a:off x="285750" y="609600"/>
          <a:ext cx="8362950" cy="6248400"/>
        </p:xfrm>
        <a:graphic>
          <a:graphicData uri="http://schemas.openxmlformats.org/presentationml/2006/ole">
            <mc:AlternateContent xmlns:mc="http://schemas.openxmlformats.org/markup-compatibility/2006">
              <mc:Choice xmlns:v="urn:schemas-microsoft-com:vml" Requires="v">
                <p:oleObj spid="_x0000_s3088" name="Document" r:id="rId4" imgW="9839979" imgH="7377412" progId="Word.Document.12">
                  <p:embed/>
                </p:oleObj>
              </mc:Choice>
              <mc:Fallback>
                <p:oleObj name="Document" r:id="rId4" imgW="9839979" imgH="7377412" progId="Word.Document.12">
                  <p:embed/>
                  <p:pic>
                    <p:nvPicPr>
                      <p:cNvPr id="0" name=""/>
                      <p:cNvPicPr/>
                      <p:nvPr/>
                    </p:nvPicPr>
                    <p:blipFill>
                      <a:blip r:embed="rId5"/>
                      <a:stretch>
                        <a:fillRect/>
                      </a:stretch>
                    </p:blipFill>
                    <p:spPr>
                      <a:xfrm>
                        <a:off x="285750" y="609600"/>
                        <a:ext cx="8362950" cy="6248400"/>
                      </a:xfrm>
                      <a:prstGeom prst="rect">
                        <a:avLst/>
                      </a:prstGeom>
                    </p:spPr>
                  </p:pic>
                </p:oleObj>
              </mc:Fallback>
            </mc:AlternateContent>
          </a:graphicData>
        </a:graphic>
      </p:graphicFrame>
    </p:spTree>
    <p:extLst>
      <p:ext uri="{BB962C8B-B14F-4D97-AF65-F5344CB8AC3E}">
        <p14:creationId xmlns:p14="http://schemas.microsoft.com/office/powerpoint/2010/main" val="305326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30" y="2890234"/>
            <a:ext cx="8229599" cy="884238"/>
          </a:xfrm>
        </p:spPr>
        <p:txBody>
          <a:bodyPr>
            <a:noAutofit/>
          </a:bodyPr>
          <a:lstStyle/>
          <a:p>
            <a:pPr algn="ctr"/>
            <a:r>
              <a:rPr lang="en-US" sz="5400" dirty="0" smtClean="0">
                <a:latin typeface="Arial" panose="020B0604020202020204" pitchFamily="34" charset="0"/>
                <a:cs typeface="Arial" panose="020B0604020202020204" pitchFamily="34" charset="0"/>
              </a:rPr>
              <a:t>Check in</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14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3" y="1039246"/>
            <a:ext cx="7886700" cy="473189"/>
          </a:xfrm>
        </p:spPr>
        <p:txBody>
          <a:bodyPr>
            <a:normAutofit fontScale="90000"/>
          </a:bodyPr>
          <a:lstStyle/>
          <a:p>
            <a:r>
              <a:rPr lang="en-US" b="1" dirty="0" smtClean="0">
                <a:latin typeface="Arial" panose="020B0604020202020204" pitchFamily="34" charset="0"/>
                <a:cs typeface="Arial" panose="020B0604020202020204" pitchFamily="34" charset="0"/>
              </a:rPr>
              <a:t>What is Autism?</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5002" y="1669257"/>
            <a:ext cx="5722705" cy="3263504"/>
          </a:xfrm>
        </p:spPr>
        <p:txBody>
          <a:bodyPr>
            <a:normAutofit/>
          </a:bodyPr>
          <a:lstStyle/>
          <a:p>
            <a:r>
              <a:rPr lang="en-US" sz="2400" dirty="0" smtClean="0">
                <a:latin typeface="Arial" panose="020B0604020202020204" pitchFamily="34" charset="0"/>
                <a:cs typeface="Arial" panose="020B0604020202020204" pitchFamily="34" charset="0"/>
              </a:rPr>
              <a:t>Autistic disorder</a:t>
            </a:r>
          </a:p>
          <a:p>
            <a:r>
              <a:rPr lang="en-US" sz="2400" dirty="0" smtClean="0">
                <a:latin typeface="Arial" panose="020B0604020202020204" pitchFamily="34" charset="0"/>
                <a:cs typeface="Arial" panose="020B0604020202020204" pitchFamily="34" charset="0"/>
              </a:rPr>
              <a:t>Childhood </a:t>
            </a:r>
            <a:r>
              <a:rPr lang="en-US" sz="2400" dirty="0">
                <a:latin typeface="Arial" panose="020B0604020202020204" pitchFamily="34" charset="0"/>
                <a:cs typeface="Arial" panose="020B0604020202020204" pitchFamily="34" charset="0"/>
              </a:rPr>
              <a:t>disintegrative </a:t>
            </a:r>
            <a:r>
              <a:rPr lang="en-US" sz="2400" dirty="0" smtClean="0">
                <a:latin typeface="Arial" panose="020B0604020202020204" pitchFamily="34" charset="0"/>
                <a:cs typeface="Arial" panose="020B0604020202020204" pitchFamily="34" charset="0"/>
              </a:rPr>
              <a:t>disorder</a:t>
            </a:r>
          </a:p>
          <a:p>
            <a:r>
              <a:rPr lang="en-US" sz="2400" dirty="0" smtClean="0">
                <a:latin typeface="Arial" panose="020B0604020202020204" pitchFamily="34" charset="0"/>
                <a:cs typeface="Arial" panose="020B0604020202020204" pitchFamily="34" charset="0"/>
              </a:rPr>
              <a:t>Pervasive </a:t>
            </a:r>
            <a:r>
              <a:rPr lang="en-US" sz="2400" dirty="0">
                <a:latin typeface="Arial" panose="020B0604020202020204" pitchFamily="34" charset="0"/>
                <a:cs typeface="Arial" panose="020B0604020202020204" pitchFamily="34" charset="0"/>
              </a:rPr>
              <a:t>developmental disorder-not otherwise specified (PDD-NOS)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Asperger </a:t>
            </a:r>
            <a:r>
              <a:rPr lang="en-US" sz="2400" dirty="0">
                <a:latin typeface="Arial" panose="020B0604020202020204" pitchFamily="34" charset="0"/>
                <a:cs typeface="Arial" panose="020B0604020202020204" pitchFamily="34" charset="0"/>
              </a:rPr>
              <a:t>syndrome. </a:t>
            </a:r>
          </a:p>
        </p:txBody>
      </p:sp>
      <p:sp>
        <p:nvSpPr>
          <p:cNvPr id="4" name="Right Brace 3"/>
          <p:cNvSpPr/>
          <p:nvPr/>
        </p:nvSpPr>
        <p:spPr>
          <a:xfrm>
            <a:off x="5529258" y="1610406"/>
            <a:ext cx="526597" cy="2259466"/>
          </a:xfrm>
          <a:prstGeom prst="rightBrace">
            <a:avLst>
              <a:gd name="adj1" fmla="val 67635"/>
              <a:gd name="adj2" fmla="val 5027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TextBox 4"/>
          <p:cNvSpPr txBox="1"/>
          <p:nvPr/>
        </p:nvSpPr>
        <p:spPr>
          <a:xfrm>
            <a:off x="6055855" y="2278474"/>
            <a:ext cx="2949263" cy="923330"/>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DSM-5</a:t>
            </a:r>
          </a:p>
          <a:p>
            <a:r>
              <a:rPr lang="en-US" i="1" dirty="0">
                <a:latin typeface="Arial" panose="020B0604020202020204" pitchFamily="34" charset="0"/>
                <a:cs typeface="Arial" panose="020B0604020202020204" pitchFamily="34" charset="0"/>
              </a:rPr>
              <a:t>Autism Spectrum Disorder (ASD)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901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30" y="1073494"/>
            <a:ext cx="8323820" cy="395417"/>
          </a:xfrm>
        </p:spPr>
        <p:txBody>
          <a:bodyPr>
            <a:normAutofit fontScale="90000"/>
          </a:bodyPr>
          <a:lstStyle/>
          <a:p>
            <a:r>
              <a:rPr lang="en-US" b="1" dirty="0" smtClean="0">
                <a:latin typeface="Arial" panose="020B0604020202020204" pitchFamily="34" charset="0"/>
                <a:cs typeface="Arial" panose="020B0604020202020204" pitchFamily="34" charset="0"/>
              </a:rPr>
              <a:t>Epidemiology of ASD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1211" y="1802542"/>
            <a:ext cx="8760941" cy="4739926"/>
          </a:xfrm>
        </p:spPr>
        <p:txBody>
          <a:bodyPr>
            <a:normAutofit/>
          </a:bodyPr>
          <a:lstStyle/>
          <a:p>
            <a:r>
              <a:rPr lang="en-US" b="1" dirty="0" smtClean="0">
                <a:latin typeface="Arial" panose="020B0604020202020204" pitchFamily="34" charset="0"/>
                <a:cs typeface="Arial" panose="020B0604020202020204" pitchFamily="34" charset="0"/>
              </a:rPr>
              <a:t>Prevalence </a:t>
            </a:r>
          </a:p>
          <a:p>
            <a:pPr lvl="1"/>
            <a:r>
              <a:rPr lang="en-US" b="1" dirty="0" smtClean="0">
                <a:latin typeface="Arial" panose="020B0604020202020204" pitchFamily="34" charset="0"/>
                <a:cs typeface="Arial" panose="020B0604020202020204" pitchFamily="34" charset="0"/>
              </a:rPr>
              <a:t>1 in 68 children, and 1 in every 42 boys will be diagnosed with ASD </a:t>
            </a:r>
            <a:r>
              <a:rPr lang="en-US" sz="1350" dirty="0">
                <a:latin typeface="Arial" panose="020B0604020202020204" pitchFamily="34" charset="0"/>
                <a:cs typeface="Arial" panose="020B0604020202020204" pitchFamily="34" charset="0"/>
              </a:rPr>
              <a:t>(Centers for Disease Control (CDC), 2014).</a:t>
            </a:r>
          </a:p>
          <a:p>
            <a:pPr lvl="1"/>
            <a:r>
              <a:rPr lang="en-US" b="1" dirty="0" smtClean="0">
                <a:latin typeface="Arial" panose="020B0604020202020204" pitchFamily="34" charset="0"/>
                <a:cs typeface="Arial" panose="020B0604020202020204" pitchFamily="34" charset="0"/>
              </a:rPr>
              <a:t>78 % increase in ASD diagnosis between the years of 2002 and 2008 </a:t>
            </a:r>
            <a:r>
              <a:rPr lang="en-US" sz="1350" dirty="0">
                <a:latin typeface="Arial" panose="020B0604020202020204" pitchFamily="34" charset="0"/>
                <a:cs typeface="Arial" panose="020B0604020202020204" pitchFamily="34" charset="0"/>
              </a:rPr>
              <a:t>(CDC, 2014). </a:t>
            </a:r>
          </a:p>
          <a:p>
            <a:pPr lvl="1"/>
            <a:r>
              <a:rPr lang="en-US" b="1" dirty="0" smtClean="0">
                <a:latin typeface="Arial" panose="020B0604020202020204" pitchFamily="34" charset="0"/>
                <a:cs typeface="Arial" panose="020B0604020202020204" pitchFamily="34" charset="0"/>
              </a:rPr>
              <a:t>Gender Differences </a:t>
            </a:r>
            <a:r>
              <a:rPr lang="en-US" sz="1350" dirty="0">
                <a:latin typeface="Arial" panose="020B0604020202020204" pitchFamily="34" charset="0"/>
                <a:cs typeface="Arial" panose="020B0604020202020204" pitchFamily="34" charset="0"/>
              </a:rPr>
              <a:t>(Mash, &amp; Barkley, 2014) </a:t>
            </a:r>
          </a:p>
          <a:p>
            <a:pPr lvl="2"/>
            <a:r>
              <a:rPr lang="en-US" sz="1800" b="1" dirty="0">
                <a:latin typeface="Arial" panose="020B0604020202020204" pitchFamily="34" charset="0"/>
                <a:cs typeface="Arial" panose="020B0604020202020204" pitchFamily="34" charset="0"/>
              </a:rPr>
              <a:t>4:1 male to female ratio </a:t>
            </a:r>
          </a:p>
          <a:p>
            <a:pPr lvl="2"/>
            <a:r>
              <a:rPr lang="en-US" sz="1800" b="1" dirty="0">
                <a:latin typeface="Arial" panose="020B0604020202020204" pitchFamily="34" charset="0"/>
                <a:cs typeface="Arial" panose="020B0604020202020204" pitchFamily="34" charset="0"/>
              </a:rPr>
              <a:t>Males, compared to females, are 8.8 times more likely to have intellectual ability within the average range</a:t>
            </a:r>
          </a:p>
          <a:p>
            <a:pPr lvl="2"/>
            <a:r>
              <a:rPr lang="en-US" sz="1800" b="1" dirty="0">
                <a:latin typeface="Arial" panose="020B0604020202020204" pitchFamily="34" charset="0"/>
                <a:cs typeface="Arial" panose="020B0604020202020204" pitchFamily="34" charset="0"/>
              </a:rPr>
              <a:t>Females with average IQ tend to show less symptoms of Autism than boys with similar IQ levels </a:t>
            </a:r>
          </a:p>
          <a:p>
            <a:pPr lvl="1"/>
            <a:endParaRPr lang="en-US" sz="1350" dirty="0"/>
          </a:p>
        </p:txBody>
      </p:sp>
    </p:spTree>
    <p:extLst>
      <p:ext uri="{BB962C8B-B14F-4D97-AF65-F5344CB8AC3E}">
        <p14:creationId xmlns:p14="http://schemas.microsoft.com/office/powerpoint/2010/main" val="42901632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heme/theme1.xml><?xml version="1.0" encoding="utf-8"?>
<a:theme xmlns:a="http://schemas.openxmlformats.org/drawingml/2006/main" name="PHS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1817</Words>
  <Application>Microsoft Office PowerPoint</Application>
  <PresentationFormat>On-screen Show (4:3)</PresentationFormat>
  <Paragraphs>256</Paragraphs>
  <Slides>25</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9" baseType="lpstr">
      <vt:lpstr>Arial</vt:lpstr>
      <vt:lpstr>Calibri</vt:lpstr>
      <vt:lpstr>Corbel</vt:lpstr>
      <vt:lpstr>Frutiger 45 Light</vt:lpstr>
      <vt:lpstr>Gill Sans</vt:lpstr>
      <vt:lpstr>Tahoma</vt:lpstr>
      <vt:lpstr>Verdana</vt:lpstr>
      <vt:lpstr>Wingdings</vt:lpstr>
      <vt:lpstr>Wingdings 2</vt:lpstr>
      <vt:lpstr>WP IconicSymbolsA</vt:lpstr>
      <vt:lpstr>ヒラギノ角ゴ ProN W3</vt:lpstr>
      <vt:lpstr>PHS_Blue</vt:lpstr>
      <vt:lpstr>think-cell Slide</vt:lpstr>
      <vt:lpstr>Document</vt:lpstr>
      <vt:lpstr>Medi-Cal Services for Children with Autism Spectrum Disorder &amp; the Family Focused Model of Care</vt:lpstr>
      <vt:lpstr>Agenda </vt:lpstr>
      <vt:lpstr>Early and Periodic Screening, Diagnostic and Treatment</vt:lpstr>
      <vt:lpstr>Adolescent BH Care – Health Plans</vt:lpstr>
      <vt:lpstr>Adolescent BH Care – County </vt:lpstr>
      <vt:lpstr>PowerPoint Presentation</vt:lpstr>
      <vt:lpstr>Check in</vt:lpstr>
      <vt:lpstr>What is Autism?</vt:lpstr>
      <vt:lpstr>Epidemiology of ASD</vt:lpstr>
      <vt:lpstr>Epidemiology of ASD</vt:lpstr>
      <vt:lpstr>Referral and Diagnoses </vt:lpstr>
      <vt:lpstr>Referral and Diagnoses </vt:lpstr>
      <vt:lpstr>Comprehensive Diagnostic Evaluation</vt:lpstr>
      <vt:lpstr>Behavior Health Treatment (BHT) </vt:lpstr>
      <vt:lpstr>Medi-Cal covered BHT services must be</vt:lpstr>
      <vt:lpstr>Medical Necessity Criteria</vt:lpstr>
      <vt:lpstr>APL Specific Guidelines and Timeline  </vt:lpstr>
      <vt:lpstr>APL Specific Guidelines</vt:lpstr>
      <vt:lpstr>Established ABA Interventions for 22 and under (National Standards Project)</vt:lpstr>
      <vt:lpstr>Discontinuation of BHT Services </vt:lpstr>
      <vt:lpstr>Check in</vt:lpstr>
      <vt:lpstr>Association of Mental and Physical Health Supports Integration Care</vt:lpstr>
      <vt:lpstr>PowerPoint Presentation</vt:lpstr>
      <vt:lpstr>Family-Focused Integrated Care Model</vt:lpstr>
      <vt:lpstr>Q &amp; A</vt:lpstr>
    </vt:vector>
  </TitlesOfParts>
  <Company>Providence Health &amp;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Providence Update</dc:title>
  <dc:creator>Bidinger, Daniel J</dc:creator>
  <cp:lastModifiedBy>Pip Marks</cp:lastModifiedBy>
  <cp:revision>99</cp:revision>
  <dcterms:created xsi:type="dcterms:W3CDTF">2016-01-29T05:09:39Z</dcterms:created>
  <dcterms:modified xsi:type="dcterms:W3CDTF">2017-08-23T15:30:27Z</dcterms:modified>
</cp:coreProperties>
</file>