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6"/>
  </p:notesMasterIdLst>
  <p:handoutMasterIdLst>
    <p:handoutMasterId r:id="rId27"/>
  </p:handoutMasterIdLst>
  <p:sldIdLst>
    <p:sldId id="263" r:id="rId2"/>
    <p:sldId id="303" r:id="rId3"/>
    <p:sldId id="268" r:id="rId4"/>
    <p:sldId id="269" r:id="rId5"/>
    <p:sldId id="271" r:id="rId6"/>
    <p:sldId id="270" r:id="rId7"/>
    <p:sldId id="273" r:id="rId8"/>
    <p:sldId id="280" r:id="rId9"/>
    <p:sldId id="290" r:id="rId10"/>
    <p:sldId id="282" r:id="rId11"/>
    <p:sldId id="291" r:id="rId12"/>
    <p:sldId id="275" r:id="rId13"/>
    <p:sldId id="287" r:id="rId14"/>
    <p:sldId id="295" r:id="rId15"/>
    <p:sldId id="296" r:id="rId16"/>
    <p:sldId id="297" r:id="rId17"/>
    <p:sldId id="272" r:id="rId18"/>
    <p:sldId id="293" r:id="rId19"/>
    <p:sldId id="276" r:id="rId20"/>
    <p:sldId id="308" r:id="rId21"/>
    <p:sldId id="279" r:id="rId22"/>
    <p:sldId id="309" r:id="rId23"/>
    <p:sldId id="305" r:id="rId24"/>
    <p:sldId id="283"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7" autoAdjust="0"/>
    <p:restoredTop sz="90125" autoAdjust="0"/>
  </p:normalViewPr>
  <p:slideViewPr>
    <p:cSldViewPr>
      <p:cViewPr varScale="1">
        <p:scale>
          <a:sx n="70" d="100"/>
          <a:sy n="70" d="100"/>
        </p:scale>
        <p:origin x="1090" y="38"/>
      </p:cViewPr>
      <p:guideLst>
        <p:guide orient="horz" pos="2160"/>
        <p:guide pos="2880"/>
      </p:guideLst>
    </p:cSldViewPr>
  </p:slideViewPr>
  <p:outlineViewPr>
    <p:cViewPr>
      <p:scale>
        <a:sx n="33" d="100"/>
        <a:sy n="33" d="100"/>
      </p:scale>
      <p:origin x="0" y="-9114"/>
    </p:cViewPr>
  </p:outlineViewPr>
  <p:notesTextViewPr>
    <p:cViewPr>
      <p:scale>
        <a:sx n="3" d="2"/>
        <a:sy n="3" d="2"/>
      </p:scale>
      <p:origin x="0" y="-1339"/>
    </p:cViewPr>
  </p:notesTextViewPr>
  <p:sorterViewPr>
    <p:cViewPr>
      <p:scale>
        <a:sx n="84" d="100"/>
        <a:sy n="84" d="100"/>
      </p:scale>
      <p:origin x="0" y="0"/>
    </p:cViewPr>
  </p:sorterViewPr>
  <p:notesViewPr>
    <p:cSldViewPr>
      <p:cViewPr varScale="1">
        <p:scale>
          <a:sx n="90" d="100"/>
          <a:sy n="90" d="100"/>
        </p:scale>
        <p:origin x="29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795C8DE-7D6E-4EAF-9B6B-129CED062AB1}" type="datetimeFigureOut">
              <a:rPr lang="en-US"/>
              <a:pPr>
                <a:defRPr/>
              </a:pPr>
              <a:t>8/3/2017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r>
              <a:rPr lang="en-US"/>
              <a:t>0.1</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626F8288-BD8B-45EF-B565-188DBB249DFD}" type="slidenum">
              <a:rPr lang="en-US"/>
              <a:pPr>
                <a:defRPr/>
              </a:pPr>
              <a:t>‹#›</a:t>
            </a:fld>
            <a:endParaRPr lang="en-US"/>
          </a:p>
        </p:txBody>
      </p:sp>
    </p:spTree>
    <p:extLst>
      <p:ext uri="{BB962C8B-B14F-4D97-AF65-F5344CB8AC3E}">
        <p14:creationId xmlns:p14="http://schemas.microsoft.com/office/powerpoint/2010/main" val="946544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r>
              <a:rPr lang="en-US"/>
              <a:t>0.1</a:t>
            </a:r>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Arial" charset="0"/>
              </a:defRPr>
            </a:lvl1pPr>
          </a:lstStyle>
          <a:p>
            <a:pPr>
              <a:defRPr/>
            </a:pPr>
            <a:fld id="{3847E9B6-673D-40E8-9AF5-FF8D713AB08C}" type="slidenum">
              <a:rPr lang="en-US"/>
              <a:pPr>
                <a:defRPr/>
              </a:pPr>
              <a:t>‹#›</a:t>
            </a:fld>
            <a:endParaRPr lang="en-US"/>
          </a:p>
        </p:txBody>
      </p:sp>
    </p:spTree>
    <p:extLst>
      <p:ext uri="{BB962C8B-B14F-4D97-AF65-F5344CB8AC3E}">
        <p14:creationId xmlns:p14="http://schemas.microsoft.com/office/powerpoint/2010/main" val="31723860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mn-ea"/>
        <a:cs typeface="Arial" charset="0"/>
      </a:defRPr>
    </a:lvl1pPr>
    <a:lvl2pPr marL="457200" algn="l" rtl="0" eaLnBrk="0" fontAlgn="base" hangingPunct="0">
      <a:spcBef>
        <a:spcPct val="30000"/>
      </a:spcBef>
      <a:spcAft>
        <a:spcPct val="0"/>
      </a:spcAft>
      <a:defRPr sz="1100" kern="1200">
        <a:solidFill>
          <a:schemeClr val="tx1"/>
        </a:solidFill>
        <a:latin typeface="+mn-lt"/>
        <a:ea typeface="+mn-ea"/>
        <a:cs typeface="Arial" charset="0"/>
      </a:defRPr>
    </a:lvl2pPr>
    <a:lvl3pPr marL="914400" algn="l" rtl="0" eaLnBrk="0" fontAlgn="base" hangingPunct="0">
      <a:spcBef>
        <a:spcPct val="30000"/>
      </a:spcBef>
      <a:spcAft>
        <a:spcPct val="0"/>
      </a:spcAft>
      <a:defRPr sz="1100" kern="1200">
        <a:solidFill>
          <a:schemeClr val="tx1"/>
        </a:solidFill>
        <a:latin typeface="+mn-lt"/>
        <a:ea typeface="+mn-ea"/>
        <a:cs typeface="Arial" charset="0"/>
      </a:defRPr>
    </a:lvl3pPr>
    <a:lvl4pPr marL="1371600" algn="l" rtl="0" eaLnBrk="0" fontAlgn="base" hangingPunct="0">
      <a:spcBef>
        <a:spcPct val="30000"/>
      </a:spcBef>
      <a:spcAft>
        <a:spcPct val="0"/>
      </a:spcAft>
      <a:defRPr sz="1100" kern="1200">
        <a:solidFill>
          <a:schemeClr val="tx1"/>
        </a:solidFill>
        <a:latin typeface="+mn-lt"/>
        <a:ea typeface="+mn-ea"/>
        <a:cs typeface="Arial" charset="0"/>
      </a:defRPr>
    </a:lvl4pPr>
    <a:lvl5pPr marL="1828800" algn="l" rtl="0" eaLnBrk="0" fontAlgn="base" hangingPunct="0">
      <a:spcBef>
        <a:spcPct val="30000"/>
      </a:spcBef>
      <a:spcAft>
        <a:spcPct val="0"/>
      </a:spcAft>
      <a:defRPr sz="11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lhealthreport.org/2016/06/10/when-autism-ages-out-of-the-school-syste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idsdata.org/research/14/demographics-of-children-with-special-needs#none/1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lpfch.org/cshc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267201"/>
            <a:ext cx="5607050" cy="4343399"/>
          </a:xfrm>
        </p:spPr>
        <p:txBody>
          <a:bodyPr>
            <a:normAutofit/>
          </a:bodyPr>
          <a:lstStyle/>
          <a:p>
            <a:endParaRPr lang="en-US" sz="1500" b="1" kern="1200" dirty="0" smtClean="0">
              <a:solidFill>
                <a:srgbClr val="FF0000"/>
              </a:solidFill>
              <a:ea typeface="+mn-ea"/>
              <a:cs typeface="Arial" charset="0"/>
            </a:endParaRPr>
          </a:p>
          <a:p>
            <a:r>
              <a:rPr lang="en-US" sz="1400" b="1" kern="1200" dirty="0" smtClean="0">
                <a:solidFill>
                  <a:schemeClr val="tx1"/>
                </a:solidFill>
                <a:latin typeface="Arial" charset="0"/>
                <a:ea typeface="+mn-ea"/>
                <a:cs typeface="Arial" charset="0"/>
              </a:rPr>
              <a:t> </a:t>
            </a:r>
            <a:endParaRPr lang="en-US" sz="14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a:t>
            </a:fld>
            <a:endParaRPr lang="en-US" dirty="0"/>
          </a:p>
        </p:txBody>
      </p:sp>
      <p:sp>
        <p:nvSpPr>
          <p:cNvPr id="5" name="TextBox 4"/>
          <p:cNvSpPr txBox="1"/>
          <p:nvPr/>
        </p:nvSpPr>
        <p:spPr>
          <a:xfrm>
            <a:off x="838200" y="4419600"/>
            <a:ext cx="5181600" cy="3477875"/>
          </a:xfrm>
          <a:prstGeom prst="rect">
            <a:avLst/>
          </a:prstGeom>
          <a:noFill/>
        </p:spPr>
        <p:txBody>
          <a:bodyPr wrap="square" rtlCol="0">
            <a:spAutoFit/>
          </a:bodyPr>
          <a:lstStyle/>
          <a:p>
            <a:r>
              <a:rPr lang="en-US" sz="1100" dirty="0"/>
              <a:t>T</a:t>
            </a:r>
            <a:r>
              <a:rPr lang="en-US" sz="1100" dirty="0" smtClean="0"/>
              <a:t>hank you all </a:t>
            </a:r>
            <a:r>
              <a:rPr lang="en-US" sz="1100" dirty="0"/>
              <a:t>for joining us today to learn more about FVCA </a:t>
            </a:r>
            <a:r>
              <a:rPr lang="en-US" sz="1100" dirty="0" smtClean="0"/>
              <a:t>Project </a:t>
            </a:r>
            <a:r>
              <a:rPr lang="en-US" sz="1100" dirty="0"/>
              <a:t>L</a:t>
            </a:r>
            <a:r>
              <a:rPr lang="en-US" sz="1100" dirty="0" smtClean="0"/>
              <a:t>eadership</a:t>
            </a:r>
            <a:r>
              <a:rPr lang="en-US" sz="1100" dirty="0"/>
              <a:t>. </a:t>
            </a:r>
          </a:p>
          <a:p>
            <a:r>
              <a:rPr lang="en-US" sz="1100" dirty="0" smtClean="0"/>
              <a:t>Introduce </a:t>
            </a:r>
            <a:r>
              <a:rPr lang="en-US" sz="1100" dirty="0"/>
              <a:t>self:</a:t>
            </a:r>
          </a:p>
          <a:p>
            <a:pPr marL="171450" indent="-171450">
              <a:buFont typeface="Arial"/>
              <a:buChar char="•"/>
            </a:pPr>
            <a:r>
              <a:rPr lang="en-US" sz="1100" dirty="0" smtClean="0"/>
              <a:t>I am now in my </a:t>
            </a:r>
            <a:r>
              <a:rPr lang="en-US" sz="1100" dirty="0"/>
              <a:t>4th year as PL </a:t>
            </a:r>
            <a:r>
              <a:rPr lang="en-US" sz="1100" dirty="0" smtClean="0"/>
              <a:t>Manager and have been with FVCA since project inception in 2013.</a:t>
            </a:r>
            <a:endParaRPr lang="en-US" sz="1100" dirty="0"/>
          </a:p>
          <a:p>
            <a:pPr marL="171450" indent="-171450">
              <a:buFont typeface="Arial"/>
              <a:buChar char="•"/>
            </a:pPr>
            <a:r>
              <a:rPr lang="en-US" sz="1100" dirty="0" smtClean="0"/>
              <a:t>I was drawn to this work as a result of my experience as a parent of a child with special health care needs. </a:t>
            </a:r>
          </a:p>
          <a:p>
            <a:pPr marL="171450" indent="-171450">
              <a:buFont typeface="Arial"/>
              <a:buChar char="•"/>
            </a:pPr>
            <a:endParaRPr lang="en-US" sz="1100" dirty="0"/>
          </a:p>
          <a:p>
            <a:r>
              <a:rPr lang="en-US" sz="1100" b="1" dirty="0" smtClean="0"/>
              <a:t>The purpose of this presentation is to provide you with</a:t>
            </a:r>
          </a:p>
          <a:p>
            <a:pPr marL="171450" indent="-171450">
              <a:buFont typeface="Arial"/>
              <a:buChar char="•"/>
            </a:pPr>
            <a:r>
              <a:rPr lang="en-US" sz="1100" dirty="0" smtClean="0"/>
              <a:t>Brief background of project</a:t>
            </a:r>
            <a:endParaRPr lang="en-US" sz="1100" dirty="0"/>
          </a:p>
          <a:p>
            <a:pPr marL="171450" indent="-171450">
              <a:buFont typeface="Arial"/>
              <a:buChar char="•"/>
            </a:pPr>
            <a:r>
              <a:rPr lang="en-US" sz="1100" dirty="0"/>
              <a:t>The project goal</a:t>
            </a:r>
          </a:p>
          <a:p>
            <a:pPr marL="171450" indent="-171450">
              <a:buFont typeface="Arial"/>
              <a:buChar char="•"/>
            </a:pPr>
            <a:r>
              <a:rPr lang="en-US" sz="1100" dirty="0"/>
              <a:t>The need for parent leadership training in CA</a:t>
            </a:r>
          </a:p>
          <a:p>
            <a:pPr marL="171450" indent="-171450">
              <a:buFont typeface="Arial"/>
              <a:buChar char="•"/>
            </a:pPr>
            <a:r>
              <a:rPr lang="en-US" sz="1100" dirty="0" smtClean="0"/>
              <a:t>Briefly describe </a:t>
            </a:r>
            <a:r>
              <a:rPr lang="en-US" sz="1100" dirty="0"/>
              <a:t>the content of the training curriculum &amp; methods for training implementation</a:t>
            </a:r>
          </a:p>
          <a:p>
            <a:pPr marL="171450" indent="-171450">
              <a:buFont typeface="Arial"/>
              <a:buChar char="•"/>
            </a:pPr>
            <a:r>
              <a:rPr lang="en-US" sz="1100" dirty="0" smtClean="0"/>
              <a:t>Look </a:t>
            </a:r>
            <a:r>
              <a:rPr lang="en-US" sz="1100" dirty="0"/>
              <a:t>at the results and show you what some grads are doing</a:t>
            </a:r>
          </a:p>
          <a:p>
            <a:pPr marL="171450" indent="-171450">
              <a:buFont typeface="Arial"/>
              <a:buChar char="•"/>
            </a:pPr>
            <a:r>
              <a:rPr lang="en-US" sz="1100" dirty="0" smtClean="0"/>
              <a:t>Talk about our upcoming Training of Trainings workshop</a:t>
            </a:r>
          </a:p>
          <a:p>
            <a:pPr marL="171450" indent="-171450">
              <a:buFont typeface="Arial"/>
              <a:buChar char="•"/>
            </a:pPr>
            <a:r>
              <a:rPr lang="en-US" sz="1100" dirty="0" smtClean="0"/>
              <a:t>Go over ways you, your agency, and the families you serve can benefit from this training</a:t>
            </a:r>
          </a:p>
          <a:p>
            <a:pPr marL="171450" indent="-171450">
              <a:buFont typeface="Arial"/>
              <a:buChar char="•"/>
            </a:pPr>
            <a:r>
              <a:rPr lang="en-US" sz="1100" dirty="0" smtClean="0"/>
              <a:t>Allow time for you to ask questions about the training and the workshop</a:t>
            </a:r>
            <a:endParaRPr lang="en-US" sz="1100" dirty="0"/>
          </a:p>
          <a:p>
            <a:pPr marL="171450" indent="-171450">
              <a:buFont typeface="Arial"/>
              <a:buChar char="•"/>
            </a:pPr>
            <a:endParaRPr lang="en-US" sz="1100" dirty="0" smtClean="0"/>
          </a:p>
          <a:p>
            <a:pPr marL="171450" indent="-171450">
              <a:buFont typeface="Arial"/>
              <a:buChar char="•"/>
            </a:pPr>
            <a:endParaRPr lang="en-US" sz="1100" dirty="0"/>
          </a:p>
        </p:txBody>
      </p:sp>
    </p:spTree>
    <p:extLst>
      <p:ext uri="{BB962C8B-B14F-4D97-AF65-F5344CB8AC3E}">
        <p14:creationId xmlns:p14="http://schemas.microsoft.com/office/powerpoint/2010/main" val="394496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93850" y="696913"/>
            <a:ext cx="3822700" cy="2867025"/>
          </a:xfrm>
          <a:ln/>
        </p:spPr>
      </p:sp>
      <p:sp>
        <p:nvSpPr>
          <p:cNvPr id="7171" name="Rectangle 3"/>
          <p:cNvSpPr>
            <a:spLocks noGrp="1" noChangeArrowheads="1"/>
          </p:cNvSpPr>
          <p:nvPr>
            <p:ph type="body" idx="1"/>
          </p:nvPr>
        </p:nvSpPr>
        <p:spPr>
          <a:xfrm>
            <a:off x="693738" y="3810000"/>
            <a:ext cx="5622924" cy="4132262"/>
          </a:xfrm>
        </p:spPr>
        <p:txBody>
          <a:bodyPr/>
          <a:lstStyle/>
          <a:p>
            <a:r>
              <a:rPr lang="en-US" dirty="0" smtClean="0"/>
              <a:t>During our pilot year in 2013, </a:t>
            </a:r>
            <a:r>
              <a:rPr lang="en-US" dirty="0"/>
              <a:t>Health Policy Consulting Group (HPCG) conducted an independent evaluation of the project using the </a:t>
            </a:r>
            <a:r>
              <a:rPr lang="en-US" i="1" dirty="0"/>
              <a:t>Family Empowerment Scale</a:t>
            </a:r>
            <a:r>
              <a:rPr lang="en-US" dirty="0"/>
              <a:t>, surveys and interviews of participants. </a:t>
            </a:r>
            <a:endParaRPr lang="en-US" dirty="0" smtClean="0"/>
          </a:p>
          <a:p>
            <a:pPr marL="171450" indent="-171450">
              <a:buFont typeface="Arial"/>
              <a:buChar char="•"/>
            </a:pPr>
            <a:r>
              <a:rPr lang="en-US" dirty="0"/>
              <a:t>T</a:t>
            </a:r>
            <a:r>
              <a:rPr lang="en-US" dirty="0" smtClean="0"/>
              <a:t>he </a:t>
            </a:r>
            <a:r>
              <a:rPr lang="en-US" dirty="0"/>
              <a:t>independent evaluation found that program </a:t>
            </a:r>
            <a:r>
              <a:rPr lang="en-US" dirty="0" smtClean="0"/>
              <a:t>graduates </a:t>
            </a:r>
            <a:r>
              <a:rPr lang="en-US" dirty="0"/>
              <a:t>from </a:t>
            </a:r>
            <a:r>
              <a:rPr lang="en-US" b="1" dirty="0"/>
              <a:t>diverse </a:t>
            </a:r>
            <a:r>
              <a:rPr lang="en-US" b="1" dirty="0" smtClean="0"/>
              <a:t>bac</a:t>
            </a:r>
            <a:r>
              <a:rPr lang="en-US" b="1" dirty="0"/>
              <a:t>kgrounds</a:t>
            </a:r>
            <a:r>
              <a:rPr lang="en-US" dirty="0" smtClean="0"/>
              <a:t>, when </a:t>
            </a:r>
            <a:r>
              <a:rPr lang="en-US" dirty="0"/>
              <a:t>tested at the end of their seven-session training </a:t>
            </a:r>
            <a:r>
              <a:rPr lang="en-US" dirty="0" smtClean="0"/>
              <a:t>session, </a:t>
            </a:r>
            <a:r>
              <a:rPr lang="en-US" dirty="0"/>
              <a:t>showed significant </a:t>
            </a:r>
            <a:r>
              <a:rPr lang="en-US" dirty="0" smtClean="0"/>
              <a:t>improvement in their confidence </a:t>
            </a:r>
            <a:r>
              <a:rPr lang="en-US" dirty="0"/>
              <a:t>in their ability to advocate, leadership skills, and their experiences with advocacy </a:t>
            </a:r>
            <a:endParaRPr lang="en-US" dirty="0" smtClean="0"/>
          </a:p>
          <a:p>
            <a:pPr marL="171450" indent="-171450">
              <a:buFont typeface="Arial"/>
              <a:buChar char="•"/>
            </a:pPr>
            <a:r>
              <a:rPr lang="en-US" dirty="0" smtClean="0"/>
              <a:t>From</a:t>
            </a:r>
            <a:r>
              <a:rPr lang="en-US" dirty="0"/>
              <a:t> surveys before and after training, participants showed significant, positive </a:t>
            </a:r>
            <a:r>
              <a:rPr lang="en-US" dirty="0" smtClean="0"/>
              <a:t>changes on</a:t>
            </a:r>
            <a:r>
              <a:rPr lang="en-US" dirty="0"/>
              <a:t> measures of empowerment for accessing services for children. </a:t>
            </a:r>
          </a:p>
          <a:p>
            <a:pPr marL="171450" indent="-171450">
              <a:buFont typeface="Arial"/>
              <a:buChar char="•"/>
            </a:pPr>
            <a:r>
              <a:rPr lang="en-US" dirty="0" smtClean="0"/>
              <a:t>Additionally</a:t>
            </a:r>
            <a:r>
              <a:rPr lang="en-US" dirty="0"/>
              <a:t>, the evaluators found participants to be better prepared to continue to advocate for their children and for systems </a:t>
            </a:r>
            <a:r>
              <a:rPr lang="en-US" dirty="0" smtClean="0"/>
              <a:t>change</a:t>
            </a:r>
            <a:endParaRPr lang="en-US" dirty="0"/>
          </a:p>
          <a:p>
            <a:r>
              <a:rPr lang="en-US" dirty="0" smtClean="0"/>
              <a:t>FOLLOW</a:t>
            </a:r>
            <a:r>
              <a:rPr lang="en-US" baseline="0" dirty="0" smtClean="0"/>
              <a:t> UP SURVEY COMPARISON</a:t>
            </a:r>
            <a:endParaRPr lang="en-US" dirty="0"/>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10</a:t>
            </a:fld>
            <a:endParaRPr lang="en-US" dirty="0" smtClean="0"/>
          </a:p>
        </p:txBody>
      </p:sp>
    </p:spTree>
    <p:extLst>
      <p:ext uri="{BB962C8B-B14F-4D97-AF65-F5344CB8AC3E}">
        <p14:creationId xmlns:p14="http://schemas.microsoft.com/office/powerpoint/2010/main" val="147682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reflects one of our key goals which is to help parents join committees, councils, other groups where they can represent parents of CSHCN. Close to 90% </a:t>
            </a:r>
          </a:p>
          <a:p>
            <a:endParaRPr lang="en-US" dirty="0"/>
          </a:p>
          <a:p>
            <a:r>
              <a:rPr lang="en-US" dirty="0" smtClean="0"/>
              <a:t>We will look at some of these groups in a moment as well as results from current survey…</a:t>
            </a:r>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11</a:t>
            </a:fld>
            <a:endParaRPr lang="en-US"/>
          </a:p>
        </p:txBody>
      </p:sp>
    </p:spTree>
    <p:extLst>
      <p:ext uri="{BB962C8B-B14F-4D97-AF65-F5344CB8AC3E}">
        <p14:creationId xmlns:p14="http://schemas.microsoft.com/office/powerpoint/2010/main" val="64112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828800" y="685800"/>
            <a:ext cx="3359150" cy="2519363"/>
          </a:xfrm>
          <a:ln/>
        </p:spPr>
      </p:sp>
      <p:sp>
        <p:nvSpPr>
          <p:cNvPr id="7171" name="Rectangle 3"/>
          <p:cNvSpPr>
            <a:spLocks noGrp="1" noChangeArrowheads="1"/>
          </p:cNvSpPr>
          <p:nvPr>
            <p:ph type="body" idx="1"/>
          </p:nvPr>
        </p:nvSpPr>
        <p:spPr>
          <a:xfrm>
            <a:off x="457200" y="3276600"/>
            <a:ext cx="6019800" cy="5181600"/>
          </a:xfrm>
        </p:spPr>
        <p:txBody>
          <a:bodyPr/>
          <a:lstStyle/>
          <a:p>
            <a:r>
              <a:rPr lang="en-US" dirty="0" smtClean="0"/>
              <a:t>The vision of FVCA’s </a:t>
            </a:r>
            <a:r>
              <a:rPr lang="en-US" i="1" dirty="0" smtClean="0"/>
              <a:t>Project </a:t>
            </a:r>
            <a:r>
              <a:rPr lang="en-US" i="1" dirty="0"/>
              <a:t>Leadership</a:t>
            </a:r>
            <a:r>
              <a:rPr lang="en-US" dirty="0"/>
              <a:t> is that families of CYSHCN and consumers will be able to effect health care program improvement, systems change, and lasting reforms. </a:t>
            </a:r>
            <a:r>
              <a:rPr lang="en-US" dirty="0" smtClean="0"/>
              <a:t>Graduates are:</a:t>
            </a:r>
          </a:p>
          <a:p>
            <a:pPr marL="171450" lvl="1" indent="-171450">
              <a:buFont typeface="Wingdings" charset="2"/>
              <a:buChar char="Ø"/>
            </a:pPr>
            <a:r>
              <a:rPr lang="en-US" dirty="0"/>
              <a:t>Serving on health care- / disability-related groups or decision-making bodies</a:t>
            </a:r>
          </a:p>
          <a:p>
            <a:pPr marL="4763" lvl="1">
              <a:buFont typeface="Wingdings" pitchFamily="2" charset="2"/>
              <a:buChar char="Ø"/>
            </a:pPr>
            <a:r>
              <a:rPr lang="en-US" dirty="0" smtClean="0"/>
              <a:t>Meeting </a:t>
            </a:r>
            <a:r>
              <a:rPr lang="en-US" dirty="0"/>
              <a:t>with local and state </a:t>
            </a:r>
            <a:r>
              <a:rPr lang="en-US" dirty="0" smtClean="0"/>
              <a:t>policymakers</a:t>
            </a:r>
            <a:endParaRPr lang="en-US" dirty="0"/>
          </a:p>
          <a:p>
            <a:pPr marL="4763" lvl="1">
              <a:buFont typeface="Wingdings" pitchFamily="2" charset="2"/>
              <a:buChar char="Ø"/>
            </a:pPr>
            <a:r>
              <a:rPr lang="en-US" dirty="0"/>
              <a:t>Providing public </a:t>
            </a:r>
            <a:r>
              <a:rPr lang="en-US" dirty="0" smtClean="0"/>
              <a:t>testimony</a:t>
            </a:r>
          </a:p>
          <a:p>
            <a:pPr marL="4763" lvl="1">
              <a:buFont typeface="Wingdings" pitchFamily="2" charset="2"/>
              <a:buChar char="Ø"/>
            </a:pPr>
            <a:r>
              <a:rPr lang="en-US" dirty="0" smtClean="0"/>
              <a:t>Telling </a:t>
            </a:r>
            <a:r>
              <a:rPr lang="en-US" dirty="0"/>
              <a:t>their stories to the </a:t>
            </a:r>
            <a:r>
              <a:rPr lang="en-US" dirty="0" smtClean="0"/>
              <a:t>media</a:t>
            </a:r>
            <a:endParaRPr lang="en-US" dirty="0"/>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12</a:t>
            </a:fld>
            <a:endParaRPr lang="en-US" dirty="0" smtClean="0"/>
          </a:p>
        </p:txBody>
      </p:sp>
    </p:spTree>
    <p:extLst>
      <p:ext uri="{BB962C8B-B14F-4D97-AF65-F5344CB8AC3E}">
        <p14:creationId xmlns:p14="http://schemas.microsoft.com/office/powerpoint/2010/main" val="24232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of types of committees / groups graduates are involved in from local to state level. A WIDE VARIETY. </a:t>
            </a:r>
          </a:p>
          <a:p>
            <a:r>
              <a:rPr lang="en-US" dirty="0" smtClean="0"/>
              <a:t>RECENT SURVEY RESULTS: 75% HAVE SERVED ON A COMMITTEE / GROUP</a:t>
            </a:r>
          </a:p>
          <a:p>
            <a:endParaRPr lang="en-US" dirty="0" smtClean="0"/>
          </a:p>
          <a:p>
            <a:pPr>
              <a:buFont typeface="Wingdings" panose="05000000000000000000" pitchFamily="2" charset="2"/>
              <a:buChar char="Ø"/>
            </a:pPr>
            <a:r>
              <a:rPr lang="en-US" dirty="0" smtClean="0"/>
              <a:t>Alameda County Committee on Children with Special Needs</a:t>
            </a:r>
          </a:p>
          <a:p>
            <a:pPr>
              <a:buFont typeface="Wingdings" panose="05000000000000000000" pitchFamily="2" charset="2"/>
              <a:buChar char="Ø"/>
            </a:pPr>
            <a:r>
              <a:rPr lang="en-US" dirty="0" smtClean="0"/>
              <a:t>CCS Alameda County Family Centered Care Committee</a:t>
            </a:r>
          </a:p>
          <a:p>
            <a:pPr>
              <a:buFont typeface="Wingdings" panose="05000000000000000000" pitchFamily="2" charset="2"/>
              <a:buChar char="Ø"/>
            </a:pPr>
            <a:r>
              <a:rPr lang="en-US" dirty="0" smtClean="0"/>
              <a:t>Title V CCS Needs Assessment</a:t>
            </a:r>
          </a:p>
          <a:p>
            <a:pPr>
              <a:buFont typeface="Wingdings" panose="05000000000000000000" pitchFamily="2" charset="2"/>
              <a:buChar char="Ø"/>
            </a:pPr>
            <a:r>
              <a:rPr lang="en-US" dirty="0" smtClean="0"/>
              <a:t>CCS Redesign Technical Work Groups</a:t>
            </a:r>
          </a:p>
          <a:p>
            <a:pPr>
              <a:buFont typeface="Wingdings" panose="05000000000000000000" pitchFamily="2" charset="2"/>
              <a:buChar char="Ø"/>
            </a:pPr>
            <a:r>
              <a:rPr lang="en-US" dirty="0" smtClean="0"/>
              <a:t>Children’s Hospital Oakland Family Advisory Council</a:t>
            </a:r>
          </a:p>
          <a:p>
            <a:pPr>
              <a:buFont typeface="Wingdings" panose="05000000000000000000" pitchFamily="2" charset="2"/>
              <a:buChar char="Ø"/>
            </a:pPr>
            <a:r>
              <a:rPr lang="en-US" dirty="0" smtClean="0"/>
              <a:t>Children’s Regional Integrated Service System</a:t>
            </a:r>
          </a:p>
          <a:p>
            <a:pPr>
              <a:buFont typeface="Wingdings" panose="05000000000000000000" pitchFamily="2" charset="2"/>
              <a:buChar char="Ø"/>
            </a:pPr>
            <a:r>
              <a:rPr lang="en-US" dirty="0" smtClean="0"/>
              <a:t>San Diego Head Start Policy Committee</a:t>
            </a:r>
          </a:p>
          <a:p>
            <a:pPr>
              <a:buFont typeface="Wingdings" panose="05000000000000000000" pitchFamily="2" charset="2"/>
              <a:buChar char="Ø"/>
            </a:pPr>
            <a:r>
              <a:rPr lang="en-US" dirty="0" smtClean="0"/>
              <a:t>Help Me Grow (Alameda and San Francisco)</a:t>
            </a:r>
          </a:p>
          <a:p>
            <a:pPr>
              <a:buFont typeface="Wingdings" panose="05000000000000000000" pitchFamily="2" charset="2"/>
              <a:buChar char="Ø"/>
            </a:pPr>
            <a:r>
              <a:rPr lang="en-US" dirty="0" smtClean="0"/>
              <a:t>Kaiser Patient &amp; Family Centered Care Advisory Council</a:t>
            </a:r>
          </a:p>
          <a:p>
            <a:pPr>
              <a:buFont typeface="Wingdings" panose="05000000000000000000" pitchFamily="2" charset="2"/>
              <a:buChar char="Ø"/>
            </a:pPr>
            <a:r>
              <a:rPr lang="en-US" dirty="0" smtClean="0"/>
              <a:t>SF City &amp; County Fatherhood Initiative Workgroup</a:t>
            </a:r>
          </a:p>
          <a:p>
            <a:pPr>
              <a:buFont typeface="Wingdings" panose="05000000000000000000" pitchFamily="2" charset="2"/>
              <a:buChar char="Ø"/>
            </a:pPr>
            <a:r>
              <a:rPr lang="en-US" dirty="0" smtClean="0"/>
              <a:t>San Francisco Mental Health Board</a:t>
            </a:r>
          </a:p>
          <a:p>
            <a:pPr>
              <a:buFont typeface="Wingdings" panose="05000000000000000000" pitchFamily="2" charset="2"/>
              <a:buChar char="Ø"/>
            </a:pPr>
            <a:r>
              <a:rPr lang="en-US" dirty="0" smtClean="0"/>
              <a:t>SELPA Community Advisory Committee (various counties)</a:t>
            </a:r>
          </a:p>
          <a:p>
            <a:pPr>
              <a:buFont typeface="Wingdings" panose="05000000000000000000" pitchFamily="2" charset="2"/>
              <a:buChar char="Ø"/>
            </a:pPr>
            <a:r>
              <a:rPr lang="en-US" dirty="0" smtClean="0"/>
              <a:t>Support for Families Board</a:t>
            </a:r>
          </a:p>
          <a:p>
            <a:pPr>
              <a:buFont typeface="Wingdings" panose="05000000000000000000" pitchFamily="2" charset="2"/>
              <a:buChar char="Ø"/>
            </a:pPr>
            <a:r>
              <a:rPr lang="en-US" dirty="0" smtClean="0"/>
              <a:t>Center for Youth Wellness Advisory Council</a:t>
            </a:r>
          </a:p>
          <a:p>
            <a:pPr>
              <a:buFont typeface="Wingdings" panose="05000000000000000000" pitchFamily="2" charset="2"/>
              <a:buChar char="Ø"/>
            </a:pPr>
            <a:r>
              <a:rPr lang="en-US" dirty="0" smtClean="0"/>
              <a:t>UC Berkeley MCH CSHCN Conference – Parent Panel</a:t>
            </a:r>
          </a:p>
          <a:p>
            <a:pPr>
              <a:buFont typeface="Wingdings" panose="05000000000000000000" pitchFamily="2" charset="2"/>
              <a:buChar char="Ø"/>
            </a:pPr>
            <a:r>
              <a:rPr lang="en-US" dirty="0" smtClean="0"/>
              <a:t>FVCA Health Summit &amp; Legislative Day / Health Summit Advisory Committee</a:t>
            </a:r>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122E07F3-1BAF-4D0C-BEFC-B993EB6062BB}" type="slidenum">
              <a:rPr lang="en-US" smtClean="0"/>
              <a:pPr>
                <a:defRPr/>
              </a:pPr>
              <a:t>13</a:t>
            </a:fld>
            <a:endParaRPr lang="en-US"/>
          </a:p>
        </p:txBody>
      </p:sp>
    </p:spTree>
    <p:extLst>
      <p:ext uri="{BB962C8B-B14F-4D97-AF65-F5344CB8AC3E}">
        <p14:creationId xmlns:p14="http://schemas.microsoft.com/office/powerpoint/2010/main" val="13303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63" lvl="1">
              <a:buFont typeface="Wingdings" pitchFamily="2" charset="2"/>
              <a:buChar char="Ø"/>
            </a:pPr>
            <a:r>
              <a:rPr lang="en-US" dirty="0"/>
              <a:t>Meeting with local and state </a:t>
            </a:r>
            <a:r>
              <a:rPr lang="en-US" dirty="0" smtClean="0"/>
              <a:t>policymakers</a:t>
            </a:r>
          </a:p>
          <a:p>
            <a:pPr marL="4763" lvl="1"/>
            <a:r>
              <a:rPr lang="en-US" dirty="0"/>
              <a:t>RECENT SURVEY RESULTS: </a:t>
            </a:r>
            <a:r>
              <a:rPr lang="en-US" dirty="0" smtClean="0"/>
              <a:t>65</a:t>
            </a:r>
            <a:r>
              <a:rPr lang="en-US" dirty="0"/>
              <a:t>% </a:t>
            </a:r>
            <a:r>
              <a:rPr lang="en-US" dirty="0" err="1" smtClean="0"/>
              <a:t>Eng</a:t>
            </a:r>
            <a:r>
              <a:rPr lang="en-US" dirty="0" smtClean="0"/>
              <a:t> speaking contact with legislators</a:t>
            </a:r>
          </a:p>
          <a:p>
            <a:pPr marL="4763" lvl="1"/>
            <a:r>
              <a:rPr lang="en-US" dirty="0"/>
              <a:t>	 </a:t>
            </a:r>
            <a:r>
              <a:rPr lang="en-US" dirty="0" smtClean="0"/>
              <a:t>                   35% Spanish speakers</a:t>
            </a:r>
            <a:endParaRPr lang="en-US" dirty="0"/>
          </a:p>
          <a:p>
            <a:pPr marL="4763" lvl="1"/>
            <a:endParaRPr lang="en-US" dirty="0"/>
          </a:p>
          <a:p>
            <a:pPr marL="4763" lvl="1"/>
            <a:r>
              <a:rPr lang="en-US" dirty="0"/>
              <a:t>Graduates have met with local, state, and federal policymakers and system administrators to advocate for specific legislation and service improvement. </a:t>
            </a:r>
            <a:endParaRPr lang="en-US" dirty="0" smtClean="0"/>
          </a:p>
          <a:p>
            <a:pPr marL="4763" lvl="1"/>
            <a:r>
              <a:rPr lang="en-US" dirty="0" smtClean="0"/>
              <a:t>Project </a:t>
            </a:r>
            <a:r>
              <a:rPr lang="en-US" dirty="0"/>
              <a:t>Leadership graduates </a:t>
            </a:r>
            <a:r>
              <a:rPr lang="en-US" dirty="0" smtClean="0"/>
              <a:t>visit </a:t>
            </a:r>
            <a:r>
              <a:rPr lang="en-US" dirty="0"/>
              <a:t>their state legislators and / or staffers on Legislative Day following the </a:t>
            </a:r>
            <a:r>
              <a:rPr lang="en-US" dirty="0" smtClean="0"/>
              <a:t>FVCA </a:t>
            </a:r>
            <a:r>
              <a:rPr lang="en-US" dirty="0"/>
              <a:t>Health </a:t>
            </a:r>
            <a:r>
              <a:rPr lang="en-US" dirty="0" smtClean="0"/>
              <a:t>Summit the last three years.  (dozen or more)</a:t>
            </a:r>
          </a:p>
          <a:p>
            <a:pPr marL="4763" lvl="1"/>
            <a:r>
              <a:rPr lang="en-US" dirty="0" smtClean="0"/>
              <a:t>Graduates </a:t>
            </a:r>
            <a:r>
              <a:rPr lang="en-US" dirty="0"/>
              <a:t>are also staying informed on current issues / legislation affecting CYSHCN / disabilities and are communicating with their legislators via email </a:t>
            </a:r>
            <a:r>
              <a:rPr lang="en-US" dirty="0" smtClean="0"/>
              <a:t>/ phone / social media / fax / in-person visits to </a:t>
            </a:r>
            <a:r>
              <a:rPr lang="en-US" dirty="0"/>
              <a:t>express support or concern on specific issues</a:t>
            </a:r>
            <a:r>
              <a:rPr lang="en-US" dirty="0" smtClean="0"/>
              <a:t>.</a:t>
            </a:r>
          </a:p>
          <a:p>
            <a:pPr marL="4763" lvl="1"/>
            <a:r>
              <a:rPr lang="en-US" dirty="0" smtClean="0"/>
              <a:t>2 visited governor’s office and shared parent perspective – AB187 (CCS Carve Out Extension)</a:t>
            </a:r>
          </a:p>
          <a:p>
            <a:pPr marL="4763" lvl="1"/>
            <a:r>
              <a:rPr lang="en-US" dirty="0" smtClean="0"/>
              <a:t>SB586</a:t>
            </a:r>
          </a:p>
          <a:p>
            <a:pPr marL="4763" lvl="1"/>
            <a:r>
              <a:rPr lang="en-US" dirty="0" err="1" smtClean="0"/>
              <a:t>Medi</a:t>
            </a:r>
            <a:r>
              <a:rPr lang="en-US" dirty="0" smtClean="0"/>
              <a:t>-Cal</a:t>
            </a:r>
          </a:p>
          <a:p>
            <a:pPr marL="4763" lvl="1"/>
            <a:endParaRPr lang="en-US" dirty="0"/>
          </a:p>
          <a:p>
            <a:pPr marL="4763"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14</a:t>
            </a:fld>
            <a:endParaRPr lang="en-US"/>
          </a:p>
        </p:txBody>
      </p:sp>
    </p:spTree>
    <p:extLst>
      <p:ext uri="{BB962C8B-B14F-4D97-AF65-F5344CB8AC3E}">
        <p14:creationId xmlns:p14="http://schemas.microsoft.com/office/powerpoint/2010/main" val="30467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63" lvl="1">
              <a:buFont typeface="Wingdings" pitchFamily="2" charset="2"/>
              <a:buChar char="Ø"/>
            </a:pPr>
            <a:r>
              <a:rPr lang="en-US" dirty="0"/>
              <a:t>Providing public testimony</a:t>
            </a:r>
          </a:p>
          <a:p>
            <a:pPr marL="4763" lvl="1"/>
            <a:r>
              <a:rPr lang="en-US" dirty="0"/>
              <a:t>G</a:t>
            </a:r>
            <a:r>
              <a:rPr lang="en-US" dirty="0" smtClean="0"/>
              <a:t>raduates provide public </a:t>
            </a:r>
            <a:r>
              <a:rPr lang="en-US" dirty="0"/>
              <a:t>testimony </a:t>
            </a:r>
            <a:r>
              <a:rPr lang="en-US" dirty="0" smtClean="0"/>
              <a:t>at state assembly / senate committee hearings since </a:t>
            </a:r>
            <a:r>
              <a:rPr lang="en-US" dirty="0"/>
              <a:t>graduating from </a:t>
            </a:r>
            <a:r>
              <a:rPr lang="en-US" i="1" dirty="0"/>
              <a:t>Project Leadership</a:t>
            </a:r>
            <a:r>
              <a:rPr lang="en-US" dirty="0"/>
              <a:t>. </a:t>
            </a:r>
            <a:r>
              <a:rPr lang="en-US" dirty="0" smtClean="0"/>
              <a:t>Many have been around the CCS Redesign / Whole Child Proposal other issues as well out-of-pocket costs for consumers, mental health services, SF housing crisis and importance of living close to services, specialists, resources for daughter and others…</a:t>
            </a:r>
          </a:p>
          <a:p>
            <a:pPr marL="4763" lvl="1"/>
            <a:r>
              <a:rPr lang="en-US" dirty="0" smtClean="0"/>
              <a:t>Shown here: </a:t>
            </a:r>
            <a:r>
              <a:rPr lang="en-US" b="1" dirty="0" smtClean="0"/>
              <a:t>Three </a:t>
            </a:r>
            <a:r>
              <a:rPr lang="en-US" b="1" dirty="0"/>
              <a:t>graduates testified at </a:t>
            </a:r>
            <a:r>
              <a:rPr lang="en-US" b="1" dirty="0" smtClean="0"/>
              <a:t>California State Assembly hearing subcommittee </a:t>
            </a:r>
            <a:r>
              <a:rPr lang="en-US" b="1" dirty="0"/>
              <a:t>hearing on proposed changes to the state’s Title V CCS </a:t>
            </a:r>
            <a:r>
              <a:rPr lang="en-US" b="1" dirty="0" smtClean="0"/>
              <a:t>program (2014)</a:t>
            </a:r>
          </a:p>
          <a:p>
            <a:pPr marL="4763" lvl="1"/>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15</a:t>
            </a:fld>
            <a:endParaRPr lang="en-US"/>
          </a:p>
        </p:txBody>
      </p:sp>
    </p:spTree>
    <p:extLst>
      <p:ext uri="{BB962C8B-B14F-4D97-AF65-F5344CB8AC3E}">
        <p14:creationId xmlns:p14="http://schemas.microsoft.com/office/powerpoint/2010/main" val="211721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63" lvl="1">
              <a:buFont typeface="Wingdings" pitchFamily="2" charset="2"/>
              <a:buChar char="Ø"/>
            </a:pPr>
            <a:r>
              <a:rPr lang="en-US" dirty="0"/>
              <a:t>Telling their stories to the </a:t>
            </a:r>
            <a:r>
              <a:rPr lang="en-US" dirty="0" smtClean="0"/>
              <a:t>media</a:t>
            </a:r>
          </a:p>
          <a:p>
            <a:pPr marL="4763" lvl="1"/>
            <a:r>
              <a:rPr lang="en-US" dirty="0" smtClean="0"/>
              <a:t>RECENT SURVEY RESULTS: 20% ENG SPEAKERS / 0% SPAN SPEAKERS</a:t>
            </a:r>
            <a:endParaRPr lang="en-US" dirty="0"/>
          </a:p>
          <a:p>
            <a:pPr marL="171450" indent="-171450">
              <a:lnSpc>
                <a:spcPct val="80000"/>
              </a:lnSpc>
              <a:buFont typeface="Arial"/>
              <a:buChar char="•"/>
            </a:pPr>
            <a:r>
              <a:rPr lang="en-US" dirty="0"/>
              <a:t> One parent was interviewed by Kaiser Health News regarding her family’s transition from Healthy Families to </a:t>
            </a:r>
            <a:r>
              <a:rPr lang="en-US" dirty="0" err="1"/>
              <a:t>Medi</a:t>
            </a:r>
            <a:r>
              <a:rPr lang="en-US" dirty="0"/>
              <a:t>-Cal: (A version of this article was also published in the </a:t>
            </a:r>
            <a:r>
              <a:rPr lang="en-US" i="1" dirty="0"/>
              <a:t>Oakland Tribune </a:t>
            </a:r>
            <a:r>
              <a:rPr lang="en-US" dirty="0"/>
              <a:t>and the </a:t>
            </a:r>
            <a:r>
              <a:rPr lang="en-US" i="1" dirty="0"/>
              <a:t>San Jose Mercury News</a:t>
            </a:r>
            <a:r>
              <a:rPr lang="en-US" dirty="0"/>
              <a:t>.)</a:t>
            </a:r>
          </a:p>
          <a:p>
            <a:pPr marL="171450" indent="-171450">
              <a:lnSpc>
                <a:spcPct val="80000"/>
              </a:lnSpc>
              <a:buFont typeface="Arial"/>
              <a:buChar char="•"/>
            </a:pPr>
            <a:r>
              <a:rPr lang="en-US" dirty="0"/>
              <a:t>The parent behind AB 662 (Public diapering facilities for youth and adult with disabilities) was featured in a local CBS newscast</a:t>
            </a:r>
            <a:r>
              <a:rPr lang="en-US" dirty="0" smtClean="0"/>
              <a:t>.</a:t>
            </a:r>
          </a:p>
          <a:p>
            <a:pPr>
              <a:lnSpc>
                <a:spcPct val="80000"/>
              </a:lnSpc>
            </a:pPr>
            <a:r>
              <a:rPr lang="en-US" dirty="0"/>
              <a:t>The idea for this bill originated from Alisa </a:t>
            </a:r>
            <a:r>
              <a:rPr lang="en-US" dirty="0" err="1"/>
              <a:t>Rosillo</a:t>
            </a:r>
            <a:r>
              <a:rPr lang="en-US" dirty="0"/>
              <a:t>, a Concord resident and mother of two teenage wheelchair-bound boys. Because her young adults require diaper changing, she is forced to limit her excursions to less than four hours or be forced to change them on the floor.</a:t>
            </a:r>
          </a:p>
          <a:p>
            <a:pPr>
              <a:lnSpc>
                <a:spcPct val="80000"/>
              </a:lnSpc>
            </a:pPr>
            <a:endParaRPr lang="en-US" dirty="0"/>
          </a:p>
          <a:p>
            <a:pPr marL="171450" indent="-171450">
              <a:lnSpc>
                <a:spcPct val="80000"/>
              </a:lnSpc>
              <a:buFont typeface="Arial"/>
              <a:buChar char="•"/>
            </a:pPr>
            <a:r>
              <a:rPr lang="en-US" dirty="0"/>
              <a:t>Last year, another parent contacted the media and was featured by two local SF stations regarding the closing of  the special education program in which her son is enrolled</a:t>
            </a:r>
            <a:r>
              <a:rPr lang="en-US" dirty="0" smtClean="0"/>
              <a:t>.</a:t>
            </a:r>
          </a:p>
          <a:p>
            <a:pPr marL="171450" indent="-171450">
              <a:lnSpc>
                <a:spcPct val="80000"/>
              </a:lnSpc>
              <a:buFont typeface="Arial"/>
              <a:buChar char="•"/>
            </a:pPr>
            <a:r>
              <a:rPr lang="en-US" dirty="0" smtClean="0"/>
              <a:t>A handful have been interviewed about CCS Redesign / Whole Child Proposal </a:t>
            </a:r>
          </a:p>
          <a:p>
            <a:pPr marL="171450" indent="-171450" fontAlgn="t">
              <a:buFont typeface="Arial" panose="020B0604020202020204" pitchFamily="34" charset="0"/>
              <a:buChar char="•"/>
            </a:pPr>
            <a:r>
              <a:rPr lang="en-US" dirty="0" smtClean="0"/>
              <a:t>Two had </a:t>
            </a:r>
            <a:r>
              <a:rPr lang="en-US" b="1" dirty="0" smtClean="0"/>
              <a:t>opinion articles </a:t>
            </a:r>
            <a:r>
              <a:rPr lang="en-US" b="1" dirty="0"/>
              <a:t>published in the California Health </a:t>
            </a:r>
            <a:r>
              <a:rPr lang="en-US" b="1" dirty="0" smtClean="0"/>
              <a:t>Report: </a:t>
            </a:r>
            <a:endParaRPr lang="en-US" b="1" dirty="0"/>
          </a:p>
          <a:p>
            <a:pPr fontAlgn="t"/>
            <a:r>
              <a:rPr lang="en-US" b="1" dirty="0">
                <a:hlinkClick r:id="rId3"/>
              </a:rPr>
              <a:t>When autism ages out of the school system </a:t>
            </a:r>
            <a:endParaRPr lang="en-US" b="1" dirty="0"/>
          </a:p>
          <a:p>
            <a:pPr fontAlgn="t"/>
            <a:r>
              <a:rPr lang="en-US" b="1" dirty="0"/>
              <a:t>Why I'm fighting the state on behalf of my son</a:t>
            </a:r>
            <a:br>
              <a:rPr lang="en-US" b="1" dirty="0"/>
            </a:br>
            <a:endParaRPr lang="en-US" b="1" dirty="0"/>
          </a:p>
          <a:p>
            <a:pPr marL="171450" indent="-171450">
              <a:buFont typeface="Arial" panose="020B0604020202020204" pitchFamily="34" charset="0"/>
              <a:buChar char="•"/>
            </a:pPr>
            <a:r>
              <a:rPr lang="en-US" b="1" dirty="0" smtClean="0"/>
              <a:t>Graduate’s work with </a:t>
            </a:r>
            <a:r>
              <a:rPr lang="en-US" b="1" dirty="0"/>
              <a:t>Children's Hospital Oakland Family Advisory Council was featured in a </a:t>
            </a:r>
            <a:r>
              <a:rPr lang="en-US" b="1" dirty="0" smtClean="0"/>
              <a:t>new series </a:t>
            </a:r>
            <a:r>
              <a:rPr lang="en-US" b="1" dirty="0"/>
              <a:t>that her employer, the Federal Reserve Bank of San Francisco, has started called "Unreserved." It spotlights the passions and unexpected contributions of their employees.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16</a:t>
            </a:fld>
            <a:endParaRPr lang="en-US"/>
          </a:p>
        </p:txBody>
      </p:sp>
    </p:spTree>
    <p:extLst>
      <p:ext uri="{BB962C8B-B14F-4D97-AF65-F5344CB8AC3E}">
        <p14:creationId xmlns:p14="http://schemas.microsoft.com/office/powerpoint/2010/main" val="31553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93850" y="685800"/>
            <a:ext cx="3822700" cy="2867025"/>
          </a:xfrm>
          <a:ln/>
        </p:spPr>
      </p:sp>
      <p:sp>
        <p:nvSpPr>
          <p:cNvPr id="7171" name="Rectangle 3"/>
          <p:cNvSpPr>
            <a:spLocks noGrp="1" noChangeArrowheads="1"/>
          </p:cNvSpPr>
          <p:nvPr>
            <p:ph type="body" idx="1"/>
          </p:nvPr>
        </p:nvSpPr>
        <p:spPr>
          <a:xfrm>
            <a:off x="693738" y="3810000"/>
            <a:ext cx="5622924" cy="4132262"/>
          </a:xfrm>
        </p:spPr>
        <p:txBody>
          <a:bodyPr/>
          <a:lstStyle/>
          <a:p>
            <a:pPr marL="171450" indent="-171450">
              <a:buFont typeface="Arial"/>
              <a:buChar char="•"/>
            </a:pPr>
            <a:r>
              <a:rPr lang="en-US" dirty="0" smtClean="0">
                <a:solidFill>
                  <a:srgbClr val="000000"/>
                </a:solidFill>
              </a:rPr>
              <a:t>Curriculum Revision: </a:t>
            </a:r>
          </a:p>
          <a:p>
            <a:r>
              <a:rPr lang="en-US" dirty="0" smtClean="0">
                <a:solidFill>
                  <a:srgbClr val="000000"/>
                </a:solidFill>
              </a:rPr>
              <a:t>In participant evaluations of the curriculum, they have </a:t>
            </a:r>
            <a:r>
              <a:rPr lang="en-US" dirty="0">
                <a:solidFill>
                  <a:srgbClr val="000000"/>
                </a:solidFill>
              </a:rPr>
              <a:t>suggested more attention to cultural differences and learning styles of the group. They also requested more information about the history of the health care system and current issues, such as changes to California Children’s Services (CCS), the state’s Title V program. </a:t>
            </a:r>
            <a:r>
              <a:rPr lang="en-US" i="1" dirty="0">
                <a:solidFill>
                  <a:srgbClr val="000000"/>
                </a:solidFill>
              </a:rPr>
              <a:t>Project Leadership</a:t>
            </a:r>
            <a:r>
              <a:rPr lang="en-US" dirty="0">
                <a:solidFill>
                  <a:srgbClr val="000000"/>
                </a:solidFill>
              </a:rPr>
              <a:t> </a:t>
            </a:r>
            <a:r>
              <a:rPr lang="en-US" dirty="0" smtClean="0">
                <a:solidFill>
                  <a:srgbClr val="000000"/>
                </a:solidFill>
              </a:rPr>
              <a:t>curriculum will </a:t>
            </a:r>
            <a:r>
              <a:rPr lang="en-US" dirty="0">
                <a:solidFill>
                  <a:srgbClr val="000000"/>
                </a:solidFill>
              </a:rPr>
              <a:t>continue to evolve based on participant input and on new developments in health care and legislation.</a:t>
            </a:r>
          </a:p>
          <a:p>
            <a:r>
              <a:rPr lang="en-US" dirty="0" smtClean="0">
                <a:solidFill>
                  <a:srgbClr val="000000"/>
                </a:solidFill>
              </a:rPr>
              <a:t>Other practical </a:t>
            </a:r>
            <a:r>
              <a:rPr lang="en-US" dirty="0">
                <a:solidFill>
                  <a:srgbClr val="000000"/>
                </a:solidFill>
              </a:rPr>
              <a:t>lessons that others interested in implementing the curriculum may want to consider:</a:t>
            </a:r>
          </a:p>
          <a:p>
            <a:pPr marL="171450" lvl="0" indent="-171450">
              <a:buFont typeface="Arial"/>
              <a:buChar char="•"/>
            </a:pPr>
            <a:r>
              <a:rPr lang="en-US" dirty="0" smtClean="0">
                <a:solidFill>
                  <a:srgbClr val="000000"/>
                </a:solidFill>
              </a:rPr>
              <a:t>As mentioned earlier, flexible </a:t>
            </a:r>
            <a:r>
              <a:rPr lang="en-US" dirty="0">
                <a:solidFill>
                  <a:srgbClr val="000000"/>
                </a:solidFill>
              </a:rPr>
              <a:t>scheduling, childcare, and stipends all proved important in recruiting and retaining participants. </a:t>
            </a:r>
          </a:p>
          <a:p>
            <a:pPr marL="171450" lvl="0" indent="-171450">
              <a:buFont typeface="Arial"/>
              <a:buChar char="•"/>
            </a:pPr>
            <a:r>
              <a:rPr lang="en-US" dirty="0">
                <a:solidFill>
                  <a:srgbClr val="000000"/>
                </a:solidFill>
              </a:rPr>
              <a:t>The long-term mentoring and facilitated peer support among program graduates have been essential for continued motivation and engagement of graduates. </a:t>
            </a:r>
          </a:p>
          <a:p>
            <a:pPr marL="171450" lvl="0" indent="-171450">
              <a:buFont typeface="Arial"/>
              <a:buChar char="•"/>
            </a:pPr>
            <a:r>
              <a:rPr lang="en-US" dirty="0">
                <a:solidFill>
                  <a:srgbClr val="000000"/>
                </a:solidFill>
              </a:rPr>
              <a:t>Offering a variety of means for communication, mentoring, and support helped ensure that all graduates’ needs were met</a:t>
            </a:r>
            <a:r>
              <a:rPr lang="en-US" dirty="0" smtClean="0">
                <a:solidFill>
                  <a:srgbClr val="000000"/>
                </a:solidFill>
              </a:rPr>
              <a:t>. (</a:t>
            </a:r>
            <a:r>
              <a:rPr lang="en-US" dirty="0" err="1" smtClean="0">
                <a:solidFill>
                  <a:srgbClr val="000000"/>
                </a:solidFill>
              </a:rPr>
              <a:t>e.g.,in</a:t>
            </a:r>
            <a:r>
              <a:rPr lang="en-US" dirty="0" smtClean="0">
                <a:solidFill>
                  <a:srgbClr val="000000"/>
                </a:solidFill>
              </a:rPr>
              <a:t>-person mentoring, phone calls, email,  online advocacy group) </a:t>
            </a:r>
          </a:p>
          <a:p>
            <a:pPr marL="171450" lvl="0" indent="-171450">
              <a:buFont typeface="Arial"/>
              <a:buChar char="•"/>
            </a:pPr>
            <a:r>
              <a:rPr lang="en-US" dirty="0" smtClean="0">
                <a:solidFill>
                  <a:srgbClr val="000000"/>
                </a:solidFill>
              </a:rPr>
              <a:t>FVCA </a:t>
            </a:r>
            <a:r>
              <a:rPr lang="en-US" dirty="0">
                <a:solidFill>
                  <a:srgbClr val="000000"/>
                </a:solidFill>
              </a:rPr>
              <a:t>also learned that in order to build on family partnership and encourage growth of parent opportunities, FVCA and host site agencies </a:t>
            </a:r>
            <a:r>
              <a:rPr lang="en-US" dirty="0" smtClean="0">
                <a:solidFill>
                  <a:srgbClr val="000000"/>
                </a:solidFill>
              </a:rPr>
              <a:t>need </a:t>
            </a:r>
            <a:r>
              <a:rPr lang="en-US" dirty="0">
                <a:solidFill>
                  <a:srgbClr val="000000"/>
                </a:solidFill>
              </a:rPr>
              <a:t>to educate more agencies to help them understand the importance of including families, develop guidelines for family involvement, and remove barriers to family </a:t>
            </a:r>
            <a:r>
              <a:rPr lang="en-US" dirty="0" smtClean="0">
                <a:solidFill>
                  <a:srgbClr val="000000"/>
                </a:solidFill>
              </a:rPr>
              <a:t>participation – </a:t>
            </a:r>
            <a:r>
              <a:rPr lang="en-US" b="1" dirty="0" smtClean="0">
                <a:solidFill>
                  <a:srgbClr val="000000"/>
                </a:solidFill>
              </a:rPr>
              <a:t>This is an ongoing effort / process. (e.g., Fatherhood Initiative Group)</a:t>
            </a: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17</a:t>
            </a:fld>
            <a:endParaRPr lang="en-US" dirty="0" smtClean="0"/>
          </a:p>
        </p:txBody>
      </p:sp>
    </p:spTree>
    <p:extLst>
      <p:ext uri="{BB962C8B-B14F-4D97-AF65-F5344CB8AC3E}">
        <p14:creationId xmlns:p14="http://schemas.microsoft.com/office/powerpoint/2010/main" val="239722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indent="-171450">
              <a:buFont typeface="Arial"/>
              <a:buChar char="•"/>
              <a:tabLst>
                <a:tab pos="287338" algn="l"/>
                <a:tab pos="739775" algn="l"/>
              </a:tabLst>
            </a:pPr>
            <a:r>
              <a:rPr lang="en-US" dirty="0" smtClean="0">
                <a:solidFill>
                  <a:srgbClr val="000000"/>
                </a:solidFill>
              </a:rPr>
              <a:t>Budget </a:t>
            </a:r>
            <a:r>
              <a:rPr lang="en-US" dirty="0">
                <a:solidFill>
                  <a:srgbClr val="000000"/>
                </a:solidFill>
              </a:rPr>
              <a:t>estimates: Because of the variation in ways training can be implemented, cost to implement training also greatly varies</a:t>
            </a:r>
            <a:r>
              <a:rPr lang="en-US" dirty="0" smtClean="0">
                <a:solidFill>
                  <a:srgbClr val="000000"/>
                </a:solidFill>
              </a:rPr>
              <a:t>.</a:t>
            </a:r>
          </a:p>
          <a:p>
            <a:pPr marL="282575" indent="-171450">
              <a:buFont typeface="Arial"/>
              <a:buChar char="•"/>
              <a:tabLst>
                <a:tab pos="287338" algn="l"/>
                <a:tab pos="739775" algn="l"/>
              </a:tabLst>
            </a:pPr>
            <a:r>
              <a:rPr lang="en-US" dirty="0" smtClean="0">
                <a:solidFill>
                  <a:srgbClr val="000000"/>
                </a:solidFill>
              </a:rPr>
              <a:t>Will you offer Stipends? Food? Childcare? Or do you need to only cover cost of Materials? Do you have a Trainer already on staff or need to hire a new one? Do you have an adequate Training space / conference available at no cost or do you need to rent a space?</a:t>
            </a:r>
            <a:endParaRPr lang="en-US" dirty="0">
              <a:solidFill>
                <a:srgbClr val="000000"/>
              </a:solidFill>
            </a:endParaRPr>
          </a:p>
          <a:p>
            <a:r>
              <a:rPr lang="en-US" b="1" dirty="0">
                <a:solidFill>
                  <a:srgbClr val="000000"/>
                </a:solidFill>
              </a:rPr>
              <a:t>For one agency the cost for implementing 4 trainings (two simultaneous seven week series) </a:t>
            </a:r>
            <a:r>
              <a:rPr lang="en-US" dirty="0"/>
              <a:t> </a:t>
            </a:r>
            <a:r>
              <a:rPr lang="en-US" b="1" dirty="0"/>
              <a:t>over a one year period =  $47,000. </a:t>
            </a:r>
            <a:r>
              <a:rPr lang="en-US" dirty="0"/>
              <a:t>This included hiring trainer, childcare, stipends, recruitment materials / efforts, meeting space, training materials, etc. </a:t>
            </a:r>
            <a:r>
              <a:rPr lang="en-US" dirty="0" smtClean="0"/>
              <a:t> </a:t>
            </a:r>
            <a:r>
              <a:rPr lang="en-US" b="1" dirty="0" smtClean="0"/>
              <a:t>For 50 graduates</a:t>
            </a:r>
            <a:endParaRPr lang="en-US" b="1" dirty="0"/>
          </a:p>
          <a:p>
            <a:r>
              <a:rPr lang="en-US" dirty="0"/>
              <a:t>This year SFF is building the trainings into existing parent training program over an 8 month period (trainings are monthly), so cost is low. Agency can decide how much of a stipend to offer. Childcare depends on agency as well. How agency is structured largely effects budget as well.</a:t>
            </a:r>
            <a:endParaRPr lang="en-US" dirty="0">
              <a:solidFill>
                <a:srgbClr val="000000"/>
              </a:solidFill>
            </a:endParaRPr>
          </a:p>
          <a:p>
            <a:pPr marL="274320" indent="-274320">
              <a:spcBef>
                <a:spcPts val="600"/>
              </a:spcBef>
              <a:buClr>
                <a:schemeClr val="accent1"/>
              </a:buClr>
              <a:buSzPct val="70000"/>
              <a:buFont typeface="Arial"/>
              <a:buChar char="•"/>
            </a:pPr>
            <a:r>
              <a:rPr lang="en-US" dirty="0">
                <a:solidFill>
                  <a:srgbClr val="000000"/>
                </a:solidFill>
              </a:rPr>
              <a:t>information / guidance on how agencies might approach local foundations / funders, including template for grant </a:t>
            </a:r>
            <a:r>
              <a:rPr lang="en-US" dirty="0" smtClean="0">
                <a:solidFill>
                  <a:srgbClr val="000000"/>
                </a:solidFill>
              </a:rPr>
              <a:t>proposal</a:t>
            </a:r>
          </a:p>
          <a:p>
            <a:pPr marL="274320" indent="-274320">
              <a:spcBef>
                <a:spcPts val="600"/>
              </a:spcBef>
              <a:buClr>
                <a:schemeClr val="accent1"/>
              </a:buClr>
              <a:buSzPct val="70000"/>
              <a:buFont typeface="Arial"/>
              <a:buChar char="•"/>
            </a:pPr>
            <a:r>
              <a:rPr lang="en-US" dirty="0" smtClean="0">
                <a:solidFill>
                  <a:srgbClr val="000000"/>
                </a:solidFill>
              </a:rPr>
              <a:t>Partnering opportunities e.g., First Five / Regional Center / SCDD / CCS</a:t>
            </a:r>
          </a:p>
          <a:p>
            <a:pPr marL="274320" indent="-274320">
              <a:spcBef>
                <a:spcPts val="600"/>
              </a:spcBef>
              <a:buClr>
                <a:schemeClr val="accent1"/>
              </a:buClr>
              <a:buSzPct val="70000"/>
              <a:buFont typeface="Arial"/>
              <a:buChar char="•"/>
            </a:pPr>
            <a:endParaRPr lang="en-US" dirty="0">
              <a:solidFill>
                <a:srgbClr val="000000"/>
              </a:solidFill>
            </a:endParaRPr>
          </a:p>
          <a:p>
            <a:pPr>
              <a:spcBef>
                <a:spcPts val="600"/>
              </a:spcBef>
              <a:buClr>
                <a:schemeClr val="accent1"/>
              </a:buClr>
              <a:buSzPct val="70000"/>
            </a:pPr>
            <a:r>
              <a:rPr lang="en-US" dirty="0" smtClean="0">
                <a:solidFill>
                  <a:srgbClr val="000000"/>
                </a:solidFill>
              </a:rPr>
              <a:t>Who pays? </a:t>
            </a:r>
            <a:endParaRPr lang="en-US" dirty="0">
              <a:solidFill>
                <a:srgbClr val="000000"/>
              </a:solidFill>
            </a:endParaRPr>
          </a:p>
          <a:p>
            <a:pPr>
              <a:spcBef>
                <a:spcPts val="600"/>
              </a:spcBef>
              <a:buClr>
                <a:schemeClr val="accent1"/>
              </a:buClr>
              <a:buSzPct val="70000"/>
            </a:pPr>
            <a:r>
              <a:rPr lang="en-US" dirty="0" smtClean="0">
                <a:solidFill>
                  <a:srgbClr val="000000"/>
                </a:solidFill>
              </a:rPr>
              <a:t>FVCA is funded for central coordinating efforts including T of T, mentoring, support, alumni activities, TA, </a:t>
            </a:r>
            <a:r>
              <a:rPr lang="en-US" dirty="0" err="1" smtClean="0">
                <a:solidFill>
                  <a:srgbClr val="000000"/>
                </a:solidFill>
              </a:rPr>
              <a:t>etc</a:t>
            </a:r>
            <a:endParaRPr lang="en-US" dirty="0" smtClean="0">
              <a:solidFill>
                <a:srgbClr val="000000"/>
              </a:solidFill>
            </a:endParaRPr>
          </a:p>
          <a:p>
            <a:pPr>
              <a:spcBef>
                <a:spcPts val="600"/>
              </a:spcBef>
              <a:buClr>
                <a:schemeClr val="accent1"/>
              </a:buClr>
              <a:buSzPct val="70000"/>
            </a:pPr>
            <a:r>
              <a:rPr lang="en-US" dirty="0" smtClean="0">
                <a:solidFill>
                  <a:srgbClr val="000000"/>
                </a:solidFill>
              </a:rPr>
              <a:t>Local agencies responsible for cost of training. Go into this extensively in </a:t>
            </a:r>
            <a:r>
              <a:rPr lang="en-US" dirty="0" err="1" smtClean="0">
                <a:solidFill>
                  <a:srgbClr val="000000"/>
                </a:solidFill>
              </a:rPr>
              <a:t>TofT</a:t>
            </a:r>
            <a:r>
              <a:rPr lang="en-US" dirty="0" smtClean="0">
                <a:solidFill>
                  <a:srgbClr val="000000"/>
                </a:solidFill>
              </a:rPr>
              <a:t> workshop</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18</a:t>
            </a:fld>
            <a:endParaRPr lang="en-US"/>
          </a:p>
        </p:txBody>
      </p:sp>
    </p:spTree>
    <p:extLst>
      <p:ext uri="{BB962C8B-B14F-4D97-AF65-F5344CB8AC3E}">
        <p14:creationId xmlns:p14="http://schemas.microsoft.com/office/powerpoint/2010/main" val="265641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133600" y="685800"/>
            <a:ext cx="2825750" cy="2119313"/>
          </a:xfrm>
          <a:ln/>
        </p:spPr>
      </p:sp>
      <p:sp>
        <p:nvSpPr>
          <p:cNvPr id="7171" name="Rectangle 3"/>
          <p:cNvSpPr>
            <a:spLocks noGrp="1" noChangeArrowheads="1"/>
          </p:cNvSpPr>
          <p:nvPr>
            <p:ph type="body" idx="1"/>
          </p:nvPr>
        </p:nvSpPr>
        <p:spPr>
          <a:xfrm>
            <a:off x="609600" y="2895600"/>
            <a:ext cx="5867400" cy="5943600"/>
          </a:xfrm>
        </p:spPr>
        <p:txBody>
          <a:bodyPr/>
          <a:lstStyle/>
          <a:p>
            <a:pPr marL="274320" indent="-274320">
              <a:spcBef>
                <a:spcPts val="600"/>
              </a:spcBef>
              <a:buClr>
                <a:schemeClr val="accent1"/>
              </a:buClr>
              <a:buSzPct val="70000"/>
              <a:buFont typeface="Wingdings" panose="05000000000000000000" pitchFamily="2" charset="2"/>
              <a:buChar char="Ø"/>
            </a:pPr>
            <a:r>
              <a:rPr lang="en-US" b="1" dirty="0" smtClean="0">
                <a:solidFill>
                  <a:srgbClr val="000000"/>
                </a:solidFill>
              </a:rPr>
              <a:t>TRAINING</a:t>
            </a:r>
            <a:r>
              <a:rPr lang="en-US" b="1" baseline="0" dirty="0" smtClean="0">
                <a:solidFill>
                  <a:srgbClr val="000000"/>
                </a:solidFill>
              </a:rPr>
              <a:t>-OF-TRAINERS WORKSHOP COVERS BEST PRACTICES FOR ALL TOPICS COVERED TODAY:</a:t>
            </a:r>
          </a:p>
          <a:p>
            <a:pPr marL="274320" indent="-274320">
              <a:spcBef>
                <a:spcPts val="600"/>
              </a:spcBef>
              <a:buClr>
                <a:schemeClr val="accent1"/>
              </a:buClr>
              <a:buSzPct val="70000"/>
              <a:buFont typeface="Wingdings" panose="05000000000000000000" pitchFamily="2" charset="2"/>
              <a:buChar char="Ø"/>
            </a:pPr>
            <a:r>
              <a:rPr lang="en-US" b="1" baseline="0" dirty="0" smtClean="0">
                <a:solidFill>
                  <a:srgbClr val="000000"/>
                </a:solidFill>
              </a:rPr>
              <a:t>RECRUITMENT &amp; RETENTION, FACILITATION, MENTORING &amp; SUPPORT, BUDGETING &amp; FUNDING, ADMISTRATION &amp; REPORTING, CONTENT OF CURRICULUM,</a:t>
            </a:r>
          </a:p>
          <a:p>
            <a:pPr marL="274320" indent="-274320">
              <a:spcBef>
                <a:spcPts val="600"/>
              </a:spcBef>
              <a:buClr>
                <a:schemeClr val="accent1"/>
              </a:buClr>
              <a:buSzPct val="70000"/>
              <a:buFont typeface="Wingdings" panose="05000000000000000000" pitchFamily="2" charset="2"/>
              <a:buChar char="Ø"/>
            </a:pPr>
            <a:endParaRPr lang="en-US" b="1" baseline="0" dirty="0" smtClean="0">
              <a:solidFill>
                <a:srgbClr val="000000"/>
              </a:solidFill>
            </a:endParaRPr>
          </a:p>
          <a:p>
            <a:pPr marL="274320" indent="-274320">
              <a:spcBef>
                <a:spcPts val="600"/>
              </a:spcBef>
              <a:buClr>
                <a:schemeClr val="accent1"/>
              </a:buClr>
              <a:buSzPct val="70000"/>
              <a:buFont typeface="Wingdings" panose="05000000000000000000" pitchFamily="2" charset="2"/>
              <a:buChar char="Ø"/>
            </a:pPr>
            <a:r>
              <a:rPr lang="en-US" b="1" dirty="0" smtClean="0">
                <a:solidFill>
                  <a:srgbClr val="000000"/>
                </a:solidFill>
              </a:rPr>
              <a:t>GOAL </a:t>
            </a:r>
            <a:r>
              <a:rPr lang="en-US" b="1" dirty="0">
                <a:solidFill>
                  <a:srgbClr val="000000"/>
                </a:solidFill>
              </a:rPr>
              <a:t>for Phase IV remains the same: continue to build strong, statewide learning community with mentoring and support that helps ensure that family members CSHCN are prepared to become advocates for health care policy and service improvements. In year 4 we aim to continue to expand around the state – all regions are welcome.</a:t>
            </a:r>
          </a:p>
          <a:p>
            <a:pPr marL="274320" indent="-274320">
              <a:spcBef>
                <a:spcPts val="600"/>
              </a:spcBef>
              <a:buClr>
                <a:schemeClr val="accent1"/>
              </a:buClr>
              <a:buSzPct val="70000"/>
              <a:buFont typeface="Wingdings" panose="05000000000000000000" pitchFamily="2" charset="2"/>
              <a:buChar char="Ø"/>
            </a:pPr>
            <a:r>
              <a:rPr lang="en-US" b="1" dirty="0">
                <a:solidFill>
                  <a:srgbClr val="000000"/>
                </a:solidFill>
              </a:rPr>
              <a:t>Two-day train the trainers workshop – SF </a:t>
            </a:r>
            <a:r>
              <a:rPr lang="en-US" b="1" dirty="0" smtClean="0">
                <a:solidFill>
                  <a:srgbClr val="000000"/>
                </a:solidFill>
              </a:rPr>
              <a:t>(Jan 10 &amp; 11 or Jan 18 &amp; 19, SFCD) </a:t>
            </a:r>
            <a:r>
              <a:rPr lang="en-US" b="1" dirty="0">
                <a:solidFill>
                  <a:srgbClr val="000000"/>
                </a:solidFill>
              </a:rPr>
              <a:t>LA </a:t>
            </a:r>
            <a:r>
              <a:rPr lang="en-US" b="1" dirty="0" smtClean="0">
                <a:solidFill>
                  <a:srgbClr val="000000"/>
                </a:solidFill>
              </a:rPr>
              <a:t>(Jan 30 and 31 Cal Endow, LA) </a:t>
            </a:r>
            <a:endParaRPr lang="en-US" b="1" dirty="0">
              <a:solidFill>
                <a:srgbClr val="000000"/>
              </a:solidFill>
            </a:endParaRPr>
          </a:p>
          <a:p>
            <a:pPr marL="274320" indent="-274320">
              <a:spcBef>
                <a:spcPts val="600"/>
              </a:spcBef>
              <a:buClr>
                <a:schemeClr val="accent1"/>
              </a:buClr>
              <a:buSzPct val="70000"/>
              <a:buFont typeface="Wingdings" panose="05000000000000000000" pitchFamily="2" charset="2"/>
              <a:buChar char="Ø"/>
            </a:pPr>
            <a:r>
              <a:rPr lang="en-US" b="1" u="sng" dirty="0">
                <a:solidFill>
                  <a:srgbClr val="000000"/>
                </a:solidFill>
              </a:rPr>
              <a:t>Training includes:</a:t>
            </a:r>
          </a:p>
          <a:p>
            <a:pPr marL="282575" lvl="1" indent="-171450">
              <a:spcBef>
                <a:spcPts val="600"/>
              </a:spcBef>
              <a:buClr>
                <a:schemeClr val="accent1"/>
              </a:buClr>
              <a:buSzPct val="70000"/>
              <a:buFont typeface="Arial"/>
              <a:buChar char="•"/>
            </a:pPr>
            <a:r>
              <a:rPr lang="en-US" dirty="0">
                <a:solidFill>
                  <a:srgbClr val="000000"/>
                </a:solidFill>
              </a:rPr>
              <a:t>Overview and Highlights of Curriculum content</a:t>
            </a:r>
          </a:p>
          <a:p>
            <a:pPr marL="282575" lvl="1" indent="-171450">
              <a:spcBef>
                <a:spcPts val="600"/>
              </a:spcBef>
              <a:buClr>
                <a:schemeClr val="accent1"/>
              </a:buClr>
              <a:buSzPct val="70000"/>
              <a:buFont typeface="Arial"/>
              <a:buChar char="•"/>
            </a:pPr>
            <a:r>
              <a:rPr lang="en-US" dirty="0">
                <a:solidFill>
                  <a:srgbClr val="000000"/>
                </a:solidFill>
              </a:rPr>
              <a:t>Best practices for facilitation, recruitment and implementation, mentoring and support, administration and report. Also includes budgeting and funding options.</a:t>
            </a:r>
          </a:p>
          <a:p>
            <a:pPr marL="282575" lvl="1" indent="-171450">
              <a:spcBef>
                <a:spcPts val="600"/>
              </a:spcBef>
              <a:buClr>
                <a:schemeClr val="accent1"/>
              </a:buClr>
              <a:buSzPct val="70000"/>
              <a:buFont typeface="Arial"/>
              <a:buChar char="•"/>
            </a:pPr>
            <a:r>
              <a:rPr lang="en-US" b="1" dirty="0"/>
              <a:t>Menu of Technical Assistance Options:</a:t>
            </a:r>
          </a:p>
          <a:p>
            <a:pPr marL="685800" lvl="1" indent="-228600">
              <a:spcBef>
                <a:spcPts val="600"/>
              </a:spcBef>
              <a:buClr>
                <a:schemeClr val="accent1"/>
              </a:buClr>
              <a:buSzPct val="70000"/>
              <a:buFont typeface="Arial" panose="020B0604020202020204" pitchFamily="34" charset="0"/>
              <a:buChar char="•"/>
            </a:pPr>
            <a:r>
              <a:rPr lang="en-US" dirty="0"/>
              <a:t>Online group for / scheduled conference calls with Trainer / Mentors facilitated by Project Leadership Manager</a:t>
            </a:r>
          </a:p>
          <a:p>
            <a:pPr marL="685800" lvl="1" indent="-228600">
              <a:spcBef>
                <a:spcPts val="600"/>
              </a:spcBef>
              <a:buClr>
                <a:schemeClr val="accent1"/>
              </a:buClr>
              <a:buSzPct val="70000"/>
              <a:buFont typeface="Arial" panose="020B0604020202020204" pitchFamily="34" charset="0"/>
              <a:buChar char="•"/>
            </a:pPr>
            <a:r>
              <a:rPr lang="en-US" dirty="0"/>
              <a:t>Problem solving with Project Leadership Manager via phone or email</a:t>
            </a:r>
          </a:p>
          <a:p>
            <a:pPr marL="685800" lvl="1" indent="-228600">
              <a:spcBef>
                <a:spcPts val="600"/>
              </a:spcBef>
              <a:buClr>
                <a:schemeClr val="accent1"/>
              </a:buClr>
              <a:buSzPct val="70000"/>
              <a:buFont typeface="Arial" panose="020B0604020202020204" pitchFamily="34" charset="0"/>
              <a:buChar char="•"/>
            </a:pPr>
            <a:r>
              <a:rPr lang="en-US" dirty="0"/>
              <a:t>Site visit and in-person consultation with PL Manager</a:t>
            </a:r>
            <a:endParaRPr lang="en-US" dirty="0">
              <a:solidFill>
                <a:srgbClr val="000000"/>
              </a:solidFill>
            </a:endParaRPr>
          </a:p>
          <a:p>
            <a:pPr marL="273050" lvl="1" indent="-273050">
              <a:spcBef>
                <a:spcPts val="600"/>
              </a:spcBef>
              <a:buClr>
                <a:schemeClr val="accent1"/>
              </a:buClr>
              <a:buSzPct val="70000"/>
              <a:buFont typeface="Wingdings" panose="05000000000000000000" pitchFamily="2" charset="2"/>
              <a:buChar char="Ø"/>
            </a:pPr>
            <a:r>
              <a:rPr lang="en-US" b="1" dirty="0">
                <a:solidFill>
                  <a:srgbClr val="000000"/>
                </a:solidFill>
              </a:rPr>
              <a:t>Request for Applications:</a:t>
            </a:r>
          </a:p>
          <a:p>
            <a:pPr marL="273050" lvl="1" indent="-273050">
              <a:spcBef>
                <a:spcPts val="600"/>
              </a:spcBef>
              <a:buClr>
                <a:schemeClr val="accent1"/>
              </a:buClr>
              <a:buSzPct val="70000"/>
              <a:buFont typeface="Wingdings" panose="05000000000000000000" pitchFamily="2" charset="2"/>
              <a:buChar char="Ø"/>
            </a:pPr>
            <a:r>
              <a:rPr lang="en-US" b="1" dirty="0">
                <a:solidFill>
                  <a:srgbClr val="000000"/>
                </a:solidFill>
              </a:rPr>
              <a:t>Due Nov 14. </a:t>
            </a:r>
          </a:p>
          <a:p>
            <a:pPr marL="273050" lvl="1" indent="-273050">
              <a:spcBef>
                <a:spcPts val="600"/>
              </a:spcBef>
              <a:buClr>
                <a:schemeClr val="accent1"/>
              </a:buClr>
              <a:buSzPct val="70000"/>
              <a:buFont typeface="Wingdings" panose="05000000000000000000" pitchFamily="2" charset="2"/>
              <a:buChar char="Ø"/>
            </a:pPr>
            <a:r>
              <a:rPr lang="en-US" dirty="0">
                <a:solidFill>
                  <a:srgbClr val="000000"/>
                </a:solidFill>
              </a:rPr>
              <a:t>RFA asks applicants to send a rep to 2-day training in SF / LA. $500 offered to help offset travel costs. RFA asks to describe organization, reason for wanting to participate, and existing or planned resources for implementing trainings. Also asks to demonstrate commitment to implementing within timeframe. </a:t>
            </a:r>
          </a:p>
          <a:p>
            <a:pPr marL="273050" lvl="1" indent="-273050">
              <a:spcBef>
                <a:spcPts val="600"/>
              </a:spcBef>
              <a:buClr>
                <a:schemeClr val="accent1"/>
              </a:buClr>
              <a:buSzPct val="70000"/>
              <a:buFont typeface="Wingdings" panose="05000000000000000000" pitchFamily="2" charset="2"/>
              <a:buChar char="Ø"/>
            </a:pPr>
            <a:endParaRPr lang="en-US" b="1" dirty="0">
              <a:solidFill>
                <a:srgbClr val="000000"/>
              </a:solidFill>
            </a:endParaRPr>
          </a:p>
          <a:p>
            <a:pPr marL="273050" lvl="1" indent="-273050">
              <a:spcBef>
                <a:spcPts val="600"/>
              </a:spcBef>
              <a:buClr>
                <a:schemeClr val="accent1"/>
              </a:buClr>
              <a:buSzPct val="70000"/>
              <a:buFont typeface="Wingdings" panose="05000000000000000000" pitchFamily="2" charset="2"/>
              <a:buChar char="Ø"/>
            </a:pPr>
            <a:r>
              <a:rPr lang="en-US" b="1" dirty="0">
                <a:solidFill>
                  <a:srgbClr val="000000"/>
                </a:solidFill>
              </a:rPr>
              <a:t>Next week will hold conference call to answer any questions. Nov 2 12:00-1:00 (see RFA)</a:t>
            </a:r>
          </a:p>
          <a:p>
            <a:endParaRPr lang="en-US" dirty="0"/>
          </a:p>
          <a:p>
            <a:r>
              <a:rPr lang="en-US" b="1" u="sng" dirty="0"/>
              <a:t>DEC 2 ANNOUNCE ACCEPTED APPLICANTS</a:t>
            </a:r>
          </a:p>
          <a:p>
            <a:pPr marL="273050" lvl="1" indent="-273050">
              <a:spcBef>
                <a:spcPts val="600"/>
              </a:spcBef>
              <a:buClr>
                <a:schemeClr val="accent1"/>
              </a:buClr>
              <a:buSzPct val="70000"/>
              <a:buFont typeface="Wingdings" panose="05000000000000000000" pitchFamily="2" charset="2"/>
              <a:buChar char="Ø"/>
            </a:pPr>
            <a:endParaRPr lang="en-US" b="1" dirty="0">
              <a:solidFill>
                <a:srgbClr val="000000"/>
              </a:solidFill>
            </a:endParaRPr>
          </a:p>
          <a:p>
            <a:pPr lvl="1">
              <a:spcBef>
                <a:spcPts val="600"/>
              </a:spcBef>
              <a:buClr>
                <a:schemeClr val="accent1"/>
              </a:buClr>
              <a:buSzPct val="70000"/>
            </a:pPr>
            <a:endParaRPr lang="en-US" dirty="0"/>
          </a:p>
          <a:p>
            <a:endParaRPr lang="en-US" dirty="0"/>
          </a:p>
          <a:p>
            <a:pPr marL="273050" lvl="1" indent="-273050">
              <a:spcBef>
                <a:spcPts val="600"/>
              </a:spcBef>
              <a:buClr>
                <a:schemeClr val="accent1"/>
              </a:buClr>
              <a:buSzPct val="70000"/>
              <a:buFont typeface="Wingdings" panose="05000000000000000000" pitchFamily="2" charset="2"/>
              <a:buChar char="Ø"/>
            </a:pPr>
            <a:endParaRPr lang="en-US" b="1" dirty="0">
              <a:solidFill>
                <a:srgbClr val="000000"/>
              </a:solidFill>
            </a:endParaRPr>
          </a:p>
          <a:p>
            <a:pPr lvl="1">
              <a:spcBef>
                <a:spcPts val="600"/>
              </a:spcBef>
              <a:buClr>
                <a:schemeClr val="accent1"/>
              </a:buClr>
              <a:buSzPct val="70000"/>
            </a:pPr>
            <a:endParaRPr lang="en-US" dirty="0"/>
          </a:p>
          <a:p>
            <a:endParaRPr lang="en-US" dirty="0" smtClean="0">
              <a:latin typeface="+mn-lt"/>
            </a:endParaRP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19</a:t>
            </a:fld>
            <a:endParaRPr lang="en-US" dirty="0" smtClean="0"/>
          </a:p>
        </p:txBody>
      </p:sp>
    </p:spTree>
    <p:extLst>
      <p:ext uri="{BB962C8B-B14F-4D97-AF65-F5344CB8AC3E}">
        <p14:creationId xmlns:p14="http://schemas.microsoft.com/office/powerpoint/2010/main" val="176252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81000"/>
            <a:ext cx="2000250" cy="1500188"/>
          </a:xfrm>
        </p:spPr>
      </p:sp>
      <p:sp>
        <p:nvSpPr>
          <p:cNvPr id="3" name="Notes Placeholder 2"/>
          <p:cNvSpPr>
            <a:spLocks noGrp="1"/>
          </p:cNvSpPr>
          <p:nvPr>
            <p:ph type="body" idx="1"/>
          </p:nvPr>
        </p:nvSpPr>
        <p:spPr>
          <a:xfrm>
            <a:off x="381000" y="1981366"/>
            <a:ext cx="6248399" cy="7086434"/>
          </a:xfrm>
        </p:spPr>
        <p:txBody>
          <a:bodyPr/>
          <a:lstStyle/>
          <a:p>
            <a:r>
              <a:rPr lang="en-US" dirty="0"/>
              <a:t>Why This Topic Is </a:t>
            </a:r>
            <a:r>
              <a:rPr lang="en-US" dirty="0" smtClean="0"/>
              <a:t>Important (FROM KIDS DATA)</a:t>
            </a:r>
          </a:p>
          <a:p>
            <a:r>
              <a:rPr lang="en-US" b="1" dirty="0" err="1" smtClean="0"/>
              <a:t>Approx</a:t>
            </a:r>
            <a:r>
              <a:rPr lang="en-US" b="1" dirty="0" smtClean="0"/>
              <a:t> 1 million California children and youth in CA </a:t>
            </a:r>
            <a:r>
              <a:rPr lang="en-US" b="1" i="1" dirty="0" smtClean="0"/>
              <a:t>have a need for health care services of a type or amount beyond that required by children generally. Their ongoing health problems—physical, behavioral, or developmental—can affect their ability to function and participate in activities important to their education and social participation.</a:t>
            </a:r>
          </a:p>
          <a:p>
            <a:r>
              <a:rPr lang="en-US" b="1" i="1" dirty="0" smtClean="0"/>
              <a:t>For more information on this topic, see </a:t>
            </a:r>
            <a:r>
              <a:rPr lang="en-US" b="1" i="1" dirty="0" err="1" smtClean="0"/>
              <a:t>kidsdata.org’s</a:t>
            </a:r>
            <a:r>
              <a:rPr lang="en-US" b="1" i="1" dirty="0" smtClean="0"/>
              <a:t> </a:t>
            </a:r>
            <a:r>
              <a:rPr lang="en-US" b="1" i="1" dirty="0" smtClean="0">
                <a:hlinkClick r:id="rId3"/>
              </a:rPr>
              <a:t>Research &amp; Links</a:t>
            </a:r>
            <a:r>
              <a:rPr lang="en-US" b="1" i="1" dirty="0" smtClean="0"/>
              <a:t> section and our </a:t>
            </a:r>
            <a:r>
              <a:rPr lang="en-US" b="1" i="1" dirty="0" smtClean="0">
                <a:hlinkClick r:id="rId4"/>
              </a:rPr>
              <a:t>Program for Children with Special Health Care Needs</a:t>
            </a:r>
            <a:r>
              <a:rPr lang="en-US" b="1" i="1" dirty="0" smtClean="0"/>
              <a:t> site.</a:t>
            </a:r>
            <a:r>
              <a:rPr lang="en-US" dirty="0" smtClean="0"/>
              <a:t/>
            </a:r>
            <a:br>
              <a:rPr lang="en-US" dirty="0" smtClean="0"/>
            </a:br>
            <a:r>
              <a:rPr lang="en-US" dirty="0"/>
              <a:t/>
            </a:r>
            <a:br>
              <a:rPr lang="en-US" dirty="0"/>
            </a:br>
            <a:r>
              <a:rPr lang="en-US" dirty="0">
                <a:solidFill>
                  <a:srgbClr val="0070C0"/>
                </a:solidFill>
              </a:rPr>
              <a:t>The Maternal and Child Health Bureau (MCHB) defines </a:t>
            </a:r>
            <a:r>
              <a:rPr lang="en-US" dirty="0" err="1">
                <a:solidFill>
                  <a:srgbClr val="0070C0"/>
                </a:solidFill>
              </a:rPr>
              <a:t>cshcn</a:t>
            </a:r>
            <a:r>
              <a:rPr lang="en-US" dirty="0">
                <a:solidFill>
                  <a:srgbClr val="0070C0"/>
                </a:solidFill>
              </a:rPr>
              <a:t> as “those who have or are at increased risk for a chronic physical, developmental, behavioral, or emotional condition and who also require health and related services of a type or amount beyond that required by children generally..”</a:t>
            </a:r>
          </a:p>
          <a:p>
            <a:r>
              <a:rPr lang="en-US" dirty="0"/>
              <a:t>An </a:t>
            </a:r>
            <a:r>
              <a:rPr lang="en-US" dirty="0" smtClean="0"/>
              <a:t>estimated </a:t>
            </a:r>
            <a:r>
              <a:rPr lang="en-US" dirty="0"/>
              <a:t>1 in 10 – approximately 1 million – California children under age 18 has a special health care need using this definition. </a:t>
            </a:r>
          </a:p>
          <a:p>
            <a:r>
              <a:rPr lang="en-US" b="1" dirty="0" smtClean="0"/>
              <a:t>As </a:t>
            </a:r>
            <a:r>
              <a:rPr lang="en-US" b="1" dirty="0"/>
              <a:t>the Lucile Packard Foundation for Children’s Health has reported, California fares poorly in comparison with other states on </a:t>
            </a:r>
            <a:r>
              <a:rPr lang="en-US" b="1" dirty="0" smtClean="0"/>
              <a:t>many federally mandated (MCHB) core outcomes.  A few examples:</a:t>
            </a:r>
            <a:endParaRPr lang="en-US" b="1" dirty="0"/>
          </a:p>
          <a:p>
            <a:pPr marL="171450" indent="-171450">
              <a:buFont typeface="Arial" panose="020B0604020202020204" pitchFamily="34" charset="0"/>
              <a:buChar char="•"/>
            </a:pPr>
            <a:r>
              <a:rPr lang="en-US" b="1" dirty="0"/>
              <a:t>Nearly half of California children with special health care needs do not receive effective care coordination, which is a central component of quality health care. The state ranks 46th in the nation on this measure.</a:t>
            </a:r>
          </a:p>
          <a:p>
            <a:pPr marL="171450" indent="-171450">
              <a:buFont typeface="Arial" panose="020B0604020202020204" pitchFamily="34" charset="0"/>
              <a:buChar char="•"/>
            </a:pPr>
            <a:r>
              <a:rPr lang="en-US" b="1" dirty="0"/>
              <a:t>More than 40% of California’s children with complex health needs have a difficult time obtaining community-based services, such as finding doctors and scheduling appointments.</a:t>
            </a:r>
          </a:p>
          <a:p>
            <a:pPr marL="171450" indent="-171450">
              <a:buFont typeface="Arial" panose="020B0604020202020204" pitchFamily="34" charset="0"/>
              <a:buChar char="•"/>
            </a:pPr>
            <a:r>
              <a:rPr lang="en-US" b="1" dirty="0"/>
              <a:t>More than 4 in 5 children with special health care needs in California do not receive care that meets federal minimum quality standards.</a:t>
            </a:r>
          </a:p>
          <a:p>
            <a:pPr marL="171450" indent="-171450">
              <a:buFont typeface="Arial" panose="020B0604020202020204" pitchFamily="34" charset="0"/>
              <a:buChar char="•"/>
            </a:pPr>
            <a:r>
              <a:rPr lang="en-US" b="1" dirty="0"/>
              <a:t>California ranks last in the nation on the percentage of children with special health care needs whose families experience shared decision-making with health care providers</a:t>
            </a:r>
            <a:r>
              <a:rPr lang="en-US" b="1" dirty="0" smtClean="0"/>
              <a:t>.</a:t>
            </a:r>
          </a:p>
          <a:p>
            <a:r>
              <a:rPr lang="en-US" i="1" dirty="0" smtClean="0"/>
              <a:t>Children </a:t>
            </a:r>
            <a:r>
              <a:rPr lang="en-US" i="1" dirty="0"/>
              <a:t>with Special Health Care Needs (CSHCN): A Profile of Key Issues in California, Child and Adolescent Health Measurement Initiative</a:t>
            </a:r>
            <a:r>
              <a:rPr lang="en-US" dirty="0"/>
              <a:t>, Lucile Packard Foundation for Children’s Health, January 2013 accessed 4.14.15 at http://cshcn.wpengine.netdnacdn.com/wp-content/uploads/2013/01/Christy-report_01-22-13.pdf</a:t>
            </a:r>
          </a:p>
          <a:p>
            <a:r>
              <a:rPr lang="en-US" dirty="0" smtClean="0"/>
              <a:t>These </a:t>
            </a:r>
            <a:r>
              <a:rPr lang="en-US" dirty="0"/>
              <a:t>poor rankings are not surprising given the multiple health service systems in California for CYSHCN that are extremely complex and difficult to navigate, even for many professionals in the field. </a:t>
            </a:r>
            <a:endParaRPr lang="en-US" dirty="0" smtClean="0"/>
          </a:p>
          <a:p>
            <a:r>
              <a:rPr lang="en-US" b="1" dirty="0" smtClean="0"/>
              <a:t>Families </a:t>
            </a:r>
            <a:r>
              <a:rPr lang="en-US" b="1" dirty="0"/>
              <a:t>of children and youth with special health care needs (CYSHCN) have had significant real-world experiences that could help make health care policies and administration more family-centered and culturally competent but many lack the </a:t>
            </a:r>
            <a:r>
              <a:rPr lang="en-US" b="1" dirty="0" smtClean="0"/>
              <a:t>training, experience, knowledge of systems / </a:t>
            </a:r>
            <a:r>
              <a:rPr lang="en-US" b="1" dirty="0" err="1" smtClean="0"/>
              <a:t>govt</a:t>
            </a:r>
            <a:r>
              <a:rPr lang="en-US" b="1" dirty="0" smtClean="0"/>
              <a:t>, how policy decisions are made and confidence </a:t>
            </a:r>
            <a:r>
              <a:rPr lang="en-US" b="1" dirty="0"/>
              <a:t>to make their voices heard. they need to engage in advocacy on behalf of their children</a:t>
            </a:r>
            <a:endParaRPr lang="en-US" b="1" dirty="0" smtClean="0"/>
          </a:p>
          <a:p>
            <a:r>
              <a:rPr lang="en-US" b="1" i="1" u="sng" dirty="0"/>
              <a:t>Project Leadership </a:t>
            </a:r>
            <a:r>
              <a:rPr lang="en-US" b="1" u="sng" dirty="0"/>
              <a:t>was designed and implemented to address these barriers and enhance family participation in programs and policy-making in California.</a:t>
            </a:r>
          </a:p>
          <a:p>
            <a:endParaRPr lang="en-US" b="1" dirty="0"/>
          </a:p>
          <a:p>
            <a:endParaRPr lang="en-US" sz="800" i="1"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2</a:t>
            </a:fld>
            <a:endParaRPr lang="en-US" dirty="0"/>
          </a:p>
        </p:txBody>
      </p:sp>
    </p:spTree>
    <p:extLst>
      <p:ext uri="{BB962C8B-B14F-4D97-AF65-F5344CB8AC3E}">
        <p14:creationId xmlns:p14="http://schemas.microsoft.com/office/powerpoint/2010/main" val="268999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133600" y="685800"/>
            <a:ext cx="2825750" cy="2119313"/>
          </a:xfrm>
          <a:ln/>
        </p:spPr>
      </p:sp>
      <p:sp>
        <p:nvSpPr>
          <p:cNvPr id="7171" name="Rectangle 3"/>
          <p:cNvSpPr>
            <a:spLocks noGrp="1" noChangeArrowheads="1"/>
          </p:cNvSpPr>
          <p:nvPr>
            <p:ph type="body" idx="1"/>
          </p:nvPr>
        </p:nvSpPr>
        <p:spPr>
          <a:xfrm>
            <a:off x="609600" y="2895600"/>
            <a:ext cx="5867400" cy="5943600"/>
          </a:xfrm>
        </p:spPr>
        <p:txBody>
          <a:bodyPr/>
          <a:lstStyle/>
          <a:p>
            <a:pPr marL="274320" indent="-274320">
              <a:spcBef>
                <a:spcPts val="600"/>
              </a:spcBef>
              <a:buClr>
                <a:schemeClr val="accent1"/>
              </a:buClr>
              <a:buSzPct val="70000"/>
              <a:buFont typeface="Wingdings" panose="05000000000000000000" pitchFamily="2" charset="2"/>
              <a:buChar char="Ø"/>
            </a:pPr>
            <a:r>
              <a:rPr lang="en-US" b="1" dirty="0" smtClean="0">
                <a:solidFill>
                  <a:srgbClr val="000000"/>
                </a:solidFill>
              </a:rPr>
              <a:t>GOAL for Year 3 remains the same: continue to build strong, statewide learning community with mentoring and support that helps ensure that family members CSHCN are prepared to become advocates for health care policy and service improvements. In year 3 we aim to continue to expand around the state – targeting more rural areas and Los Angeles, but all regions are welcome.</a:t>
            </a:r>
          </a:p>
          <a:p>
            <a:pPr marL="274320" indent="-274320">
              <a:spcBef>
                <a:spcPts val="600"/>
              </a:spcBef>
              <a:buClr>
                <a:schemeClr val="accent1"/>
              </a:buClr>
              <a:buSzPct val="70000"/>
              <a:buFont typeface="Wingdings" panose="05000000000000000000" pitchFamily="2" charset="2"/>
              <a:buChar char="Ø"/>
            </a:pPr>
            <a:r>
              <a:rPr lang="en-US" b="1" dirty="0" smtClean="0">
                <a:solidFill>
                  <a:srgbClr val="000000"/>
                </a:solidFill>
              </a:rPr>
              <a:t>Two-day train the trainers workshop – Please note the grant cycle began at the end of April and we are </a:t>
            </a:r>
            <a:r>
              <a:rPr lang="en-US" b="1" u="sng" dirty="0" smtClean="0">
                <a:solidFill>
                  <a:srgbClr val="000000"/>
                </a:solidFill>
              </a:rPr>
              <a:t>currently developing curriculum and plans for T the T!! Training to include:</a:t>
            </a:r>
            <a:endParaRPr lang="en-US" b="1" u="sng" dirty="0">
              <a:solidFill>
                <a:srgbClr val="000000"/>
              </a:solidFill>
            </a:endParaRPr>
          </a:p>
          <a:p>
            <a:pPr marL="282575" lvl="1" indent="-171450">
              <a:spcBef>
                <a:spcPts val="600"/>
              </a:spcBef>
              <a:buClr>
                <a:schemeClr val="accent1"/>
              </a:buClr>
              <a:buSzPct val="70000"/>
              <a:buFont typeface="Arial"/>
              <a:buChar char="•"/>
            </a:pPr>
            <a:r>
              <a:rPr lang="en-US" dirty="0">
                <a:solidFill>
                  <a:srgbClr val="000000"/>
                </a:solidFill>
              </a:rPr>
              <a:t>Curriculum </a:t>
            </a:r>
            <a:r>
              <a:rPr lang="en-US" dirty="0" smtClean="0">
                <a:solidFill>
                  <a:srgbClr val="000000"/>
                </a:solidFill>
              </a:rPr>
              <a:t>content</a:t>
            </a:r>
            <a:endParaRPr lang="en-US" dirty="0">
              <a:solidFill>
                <a:srgbClr val="000000"/>
              </a:solidFill>
            </a:endParaRPr>
          </a:p>
          <a:p>
            <a:pPr marL="282575" lvl="1" indent="-171450">
              <a:spcBef>
                <a:spcPts val="600"/>
              </a:spcBef>
              <a:buClr>
                <a:schemeClr val="accent1"/>
              </a:buClr>
              <a:buSzPct val="70000"/>
              <a:buFont typeface="Arial"/>
              <a:buChar char="•"/>
            </a:pPr>
            <a:r>
              <a:rPr lang="en-US" dirty="0">
                <a:solidFill>
                  <a:srgbClr val="000000"/>
                </a:solidFill>
              </a:rPr>
              <a:t>B</a:t>
            </a:r>
            <a:r>
              <a:rPr lang="en-US" dirty="0" smtClean="0">
                <a:solidFill>
                  <a:srgbClr val="000000"/>
                </a:solidFill>
              </a:rPr>
              <a:t>est </a:t>
            </a:r>
            <a:r>
              <a:rPr lang="en-US" dirty="0">
                <a:solidFill>
                  <a:srgbClr val="000000"/>
                </a:solidFill>
              </a:rPr>
              <a:t>practices </a:t>
            </a:r>
            <a:r>
              <a:rPr lang="en-US" dirty="0" smtClean="0">
                <a:solidFill>
                  <a:srgbClr val="000000"/>
                </a:solidFill>
              </a:rPr>
              <a:t>for recruitment and implementation</a:t>
            </a:r>
          </a:p>
          <a:p>
            <a:pPr marL="282575" indent="-171450">
              <a:buFont typeface="Arial"/>
              <a:buChar char="•"/>
              <a:tabLst>
                <a:tab pos="287338" algn="l"/>
                <a:tab pos="739775" algn="l"/>
              </a:tabLst>
            </a:pPr>
            <a:r>
              <a:rPr lang="en-US" dirty="0">
                <a:solidFill>
                  <a:srgbClr val="000000"/>
                </a:solidFill>
              </a:rPr>
              <a:t>B</a:t>
            </a:r>
            <a:r>
              <a:rPr lang="en-US" dirty="0" smtClean="0">
                <a:solidFill>
                  <a:srgbClr val="000000"/>
                </a:solidFill>
              </a:rPr>
              <a:t>udget estimates: Because of the variation in ways training can be implemented, cost to implement training also greatly varies.</a:t>
            </a:r>
          </a:p>
          <a:p>
            <a:r>
              <a:rPr lang="en-US" b="1" dirty="0" smtClean="0">
                <a:solidFill>
                  <a:srgbClr val="000000"/>
                </a:solidFill>
              </a:rPr>
              <a:t>For one agency the cost for implementing 4 trainings (two simultaneous seven week series) </a:t>
            </a:r>
            <a:r>
              <a:rPr lang="en-US" dirty="0" smtClean="0"/>
              <a:t> </a:t>
            </a:r>
            <a:r>
              <a:rPr lang="en-US" b="1" dirty="0" smtClean="0"/>
              <a:t>over a one year period =</a:t>
            </a:r>
            <a:r>
              <a:rPr lang="en-US" b="1" dirty="0"/>
              <a:t>  $47,000</a:t>
            </a:r>
            <a:r>
              <a:rPr lang="en-US" b="1" dirty="0" smtClean="0"/>
              <a:t>. </a:t>
            </a:r>
            <a:r>
              <a:rPr lang="en-US" dirty="0" smtClean="0"/>
              <a:t>This included hiring trainer, childcare, stipends, recruitment materials / efforts, meeting space, training materials, etc. </a:t>
            </a:r>
          </a:p>
          <a:p>
            <a:r>
              <a:rPr lang="en-US" dirty="0" smtClean="0"/>
              <a:t>This year SFF is building the trainings into existing parent training program over an 8 month period (trainings are monthly), so cost is low. Agency can decide how much of a stipend to offer. Childcare depends on agency as well. How agency is structured largely effects budget as well.</a:t>
            </a:r>
            <a:endParaRPr lang="en-US" dirty="0" smtClean="0">
              <a:solidFill>
                <a:srgbClr val="000000"/>
              </a:solidFill>
            </a:endParaRPr>
          </a:p>
          <a:p>
            <a:pPr marL="274320" indent="-274320">
              <a:spcBef>
                <a:spcPts val="600"/>
              </a:spcBef>
              <a:buClr>
                <a:schemeClr val="accent1"/>
              </a:buClr>
              <a:buSzPct val="70000"/>
              <a:buFont typeface="Arial"/>
              <a:buChar char="•"/>
            </a:pPr>
            <a:r>
              <a:rPr lang="en-US" dirty="0" smtClean="0">
                <a:solidFill>
                  <a:srgbClr val="000000"/>
                </a:solidFill>
              </a:rPr>
              <a:t>information / guidance on how agencies might approach </a:t>
            </a:r>
            <a:r>
              <a:rPr lang="en-US" dirty="0">
                <a:solidFill>
                  <a:srgbClr val="000000"/>
                </a:solidFill>
              </a:rPr>
              <a:t>local foundations / funders, </a:t>
            </a:r>
            <a:r>
              <a:rPr lang="en-US" dirty="0" smtClean="0">
                <a:solidFill>
                  <a:srgbClr val="000000"/>
                </a:solidFill>
              </a:rPr>
              <a:t>including template for grant proposal</a:t>
            </a:r>
          </a:p>
          <a:p>
            <a:pPr marL="274320" indent="-274320">
              <a:spcBef>
                <a:spcPts val="600"/>
              </a:spcBef>
              <a:buClr>
                <a:schemeClr val="accent1"/>
              </a:buClr>
              <a:buSzPct val="70000"/>
              <a:buFont typeface="Arial"/>
              <a:buChar char="•"/>
            </a:pPr>
            <a:r>
              <a:rPr lang="en-US" dirty="0" smtClean="0">
                <a:solidFill>
                  <a:srgbClr val="000000"/>
                </a:solidFill>
              </a:rPr>
              <a:t>Participants will develop Action Plan implementing all or parts of PL model: (e.g., Participants </a:t>
            </a:r>
            <a:r>
              <a:rPr lang="en-US" b="1" dirty="0" smtClean="0">
                <a:solidFill>
                  <a:srgbClr val="000000"/>
                </a:solidFill>
              </a:rPr>
              <a:t>might</a:t>
            </a:r>
            <a:r>
              <a:rPr lang="en-US" dirty="0" smtClean="0">
                <a:solidFill>
                  <a:srgbClr val="000000"/>
                </a:solidFill>
              </a:rPr>
              <a:t> set a timeline for acquiring funding and / or integrating trainings into an existing training (i.e., SFF example above). , scheduling training, recruiting plan / timeline, plan to use portions of curriculum in workshops / trainings, agree to work with FVCA / me to collaborate on identifying advocacy opportunities.</a:t>
            </a:r>
            <a:endParaRPr lang="en-US" dirty="0">
              <a:solidFill>
                <a:srgbClr val="000000"/>
              </a:solidFill>
            </a:endParaRPr>
          </a:p>
          <a:p>
            <a:pPr marL="273050" lvl="1" indent="-273050">
              <a:spcBef>
                <a:spcPts val="600"/>
              </a:spcBef>
              <a:buClr>
                <a:schemeClr val="accent1"/>
              </a:buClr>
              <a:buSzPct val="70000"/>
              <a:buFont typeface="Wingdings" panose="05000000000000000000" pitchFamily="2" charset="2"/>
              <a:buChar char="Ø"/>
            </a:pPr>
            <a:r>
              <a:rPr lang="en-US" b="1" dirty="0">
                <a:solidFill>
                  <a:srgbClr val="000000"/>
                </a:solidFill>
              </a:rPr>
              <a:t>Request for </a:t>
            </a:r>
            <a:r>
              <a:rPr lang="en-US" b="1" dirty="0" smtClean="0">
                <a:solidFill>
                  <a:srgbClr val="000000"/>
                </a:solidFill>
              </a:rPr>
              <a:t>Applications: (Again in process)</a:t>
            </a:r>
          </a:p>
          <a:p>
            <a:pPr marL="273050" lvl="1" indent="-273050">
              <a:spcBef>
                <a:spcPts val="600"/>
              </a:spcBef>
              <a:buClr>
                <a:schemeClr val="accent1"/>
              </a:buClr>
              <a:buSzPct val="70000"/>
              <a:buFont typeface="Wingdings" panose="05000000000000000000" pitchFamily="2" charset="2"/>
              <a:buChar char="Ø"/>
            </a:pPr>
            <a:r>
              <a:rPr lang="en-US" dirty="0" smtClean="0">
                <a:solidFill>
                  <a:srgbClr val="000000"/>
                </a:solidFill>
              </a:rPr>
              <a:t>Original grant timeline projected T the T April 2016. We are now thinking Fall 2015. RFA to go out this summer through FRCNCA. RFA will ask FRC applicants to send a rep to 2-day training in SF. $500 offered to help offset travel costs. RFA will ask participants to demonstrate commitment to the Project Leadership (e.g., potential funders / way to integrate training into existing program, potential recruitment contacts, potential trainer, etc. </a:t>
            </a:r>
            <a:r>
              <a:rPr lang="en-US" b="1" dirty="0" smtClean="0">
                <a:solidFill>
                  <a:srgbClr val="000000"/>
                </a:solidFill>
              </a:rPr>
              <a:t>STICKING POINT REGARDING HOUSING IN FRCS / POTENTIAL FOR OTHER AGENCIES TO PARTNER WITH FRCS – TRAININGS IDEALLY HELD AT FRCS WHERE FAMILIES ARE COMFORTABLE, SUPPORT SERVICES IN PLACE.</a:t>
            </a:r>
          </a:p>
          <a:p>
            <a:pPr marL="273050" lvl="1" indent="-273050">
              <a:spcBef>
                <a:spcPts val="600"/>
              </a:spcBef>
              <a:buClr>
                <a:schemeClr val="accent1"/>
              </a:buClr>
              <a:buSzPct val="70000"/>
              <a:buFont typeface="Wingdings" panose="05000000000000000000" pitchFamily="2" charset="2"/>
              <a:buChar char="Ø"/>
            </a:pPr>
            <a:endParaRPr lang="en-US" b="1" dirty="0">
              <a:solidFill>
                <a:srgbClr val="000000"/>
              </a:solidFill>
            </a:endParaRPr>
          </a:p>
          <a:p>
            <a:pPr lvl="1">
              <a:spcBef>
                <a:spcPts val="600"/>
              </a:spcBef>
              <a:buClr>
                <a:schemeClr val="accent1"/>
              </a:buClr>
              <a:buSzPct val="70000"/>
            </a:pPr>
            <a:endParaRPr lang="en-US" dirty="0"/>
          </a:p>
          <a:p>
            <a:endParaRPr lang="en-US" dirty="0" smtClean="0">
              <a:latin typeface="+mn-lt"/>
            </a:endParaRP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20</a:t>
            </a:fld>
            <a:endParaRPr lang="en-US" dirty="0" smtClean="0"/>
          </a:p>
        </p:txBody>
      </p:sp>
    </p:spTree>
    <p:extLst>
      <p:ext uri="{BB962C8B-B14F-4D97-AF65-F5344CB8AC3E}">
        <p14:creationId xmlns:p14="http://schemas.microsoft.com/office/powerpoint/2010/main" val="305526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93850" y="696913"/>
            <a:ext cx="3822700" cy="2867025"/>
          </a:xfrm>
          <a:ln/>
        </p:spPr>
      </p:sp>
      <p:sp>
        <p:nvSpPr>
          <p:cNvPr id="7171" name="Rectangle 3"/>
          <p:cNvSpPr>
            <a:spLocks noGrp="1" noChangeArrowheads="1"/>
          </p:cNvSpPr>
          <p:nvPr>
            <p:ph type="body" idx="1"/>
          </p:nvPr>
        </p:nvSpPr>
        <p:spPr>
          <a:xfrm>
            <a:off x="693738" y="3810000"/>
            <a:ext cx="5622924" cy="4132262"/>
          </a:xfrm>
        </p:spPr>
        <p:txBody>
          <a:bodyPr/>
          <a:lstStyle/>
          <a:p>
            <a:r>
              <a:rPr lang="en-US" dirty="0"/>
              <a:t>A recent follow-up survey of 75 Project Leadership graduates who completed the training within the last four years revealed that 96% of respondents “frequently” or “occasionally” used the skills obtained in Project Leadership training, including effective communication and partnership with health care providers, when advocating for their own child; furthermore, 89% of respondents “frequently” or “occasionally” used the skills obtained in Project Leadership training in their work with committees, boards, decision makers, media or in other leadership roles.  Approximately 95 – 99% of respondents felt “confident” or “somewhat confident” after completing the training that they could participate in policy change discussions with decision-makers; that they could use advocacy tools specific to various issues/advocacy situations, that they could tell their child's story in a way that informs people with decision-making power about  why they need to change policies and systems, and that they felt that the Project Leadership training had prepared them to become an advocate.  Survey results could also be summarized in an accompanying figure, with less narrative.</a:t>
            </a:r>
          </a:p>
          <a:p>
            <a:r>
              <a:rPr lang="en-US" dirty="0" smtClean="0">
                <a:latin typeface="+mn-lt"/>
              </a:rPr>
              <a:t>PARENTS LOVE THIS TRAINING: 80 – 98 PERCENT LIKELY OR VERY LIKELY TO RECOMMEND</a:t>
            </a:r>
          </a:p>
          <a:p>
            <a:r>
              <a:rPr lang="en-US" dirty="0" smtClean="0"/>
              <a:t>PARENTS, TRAINERS, AGENCIES OPPORTUNITY TO BE PART OF A GROWING STATEWIDE NETWORK OF FAMILY LEADERS AND TRAINERS.</a:t>
            </a:r>
          </a:p>
          <a:p>
            <a:r>
              <a:rPr lang="en-US" dirty="0" smtClean="0">
                <a:latin typeface="+mn-lt"/>
              </a:rPr>
              <a:t>SUPPORTED AND INFORMED.</a:t>
            </a:r>
          </a:p>
          <a:p>
            <a:endParaRPr lang="en-US" dirty="0" smtClean="0">
              <a:latin typeface="+mn-lt"/>
            </a:endParaRP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21</a:t>
            </a:fld>
            <a:endParaRPr lang="en-US" dirty="0" smtClean="0"/>
          </a:p>
        </p:txBody>
      </p:sp>
    </p:spTree>
    <p:extLst>
      <p:ext uri="{BB962C8B-B14F-4D97-AF65-F5344CB8AC3E}">
        <p14:creationId xmlns:p14="http://schemas.microsoft.com/office/powerpoint/2010/main" val="266371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22</a:t>
            </a:fld>
            <a:endParaRPr lang="en-US"/>
          </a:p>
        </p:txBody>
      </p:sp>
    </p:spTree>
    <p:extLst>
      <p:ext uri="{BB962C8B-B14F-4D97-AF65-F5344CB8AC3E}">
        <p14:creationId xmlns:p14="http://schemas.microsoft.com/office/powerpoint/2010/main" val="188786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chose to include this quote by cultural anthropologist Margaret Mead because I think it does a really good job of encompassing the overall goal of Project Leadership. </a:t>
            </a:r>
          </a:p>
          <a:p>
            <a:endParaRPr lang="en-US" dirty="0"/>
          </a:p>
          <a:p>
            <a:r>
              <a:rPr lang="en-US" dirty="0" smtClean="0"/>
              <a:t>A few of the graduating groups appear in the photos – one of the SF, two of the Alameda County groups.</a:t>
            </a:r>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23</a:t>
            </a:fld>
            <a:endParaRPr lang="en-US"/>
          </a:p>
        </p:txBody>
      </p:sp>
    </p:spTree>
    <p:extLst>
      <p:ext uri="{BB962C8B-B14F-4D97-AF65-F5344CB8AC3E}">
        <p14:creationId xmlns:p14="http://schemas.microsoft.com/office/powerpoint/2010/main" val="3747772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93850" y="696913"/>
            <a:ext cx="3822700" cy="2867025"/>
          </a:xfrm>
          <a:ln/>
        </p:spPr>
      </p:sp>
      <p:sp>
        <p:nvSpPr>
          <p:cNvPr id="7171" name="Rectangle 3"/>
          <p:cNvSpPr>
            <a:spLocks noGrp="1" noChangeArrowheads="1"/>
          </p:cNvSpPr>
          <p:nvPr>
            <p:ph type="body" idx="1"/>
          </p:nvPr>
        </p:nvSpPr>
        <p:spPr>
          <a:xfrm>
            <a:off x="693738" y="3810000"/>
            <a:ext cx="5622924" cy="4132262"/>
          </a:xfrm>
        </p:spPr>
        <p:txBody>
          <a:bodyPr/>
          <a:lstStyle/>
          <a:p>
            <a:endParaRPr lang="en-US" dirty="0" smtClean="0">
              <a:latin typeface="+mn-lt"/>
            </a:endParaRP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24</a:t>
            </a:fld>
            <a:endParaRPr lang="en-US" dirty="0" smtClean="0"/>
          </a:p>
        </p:txBody>
      </p:sp>
    </p:spTree>
    <p:extLst>
      <p:ext uri="{BB962C8B-B14F-4D97-AF65-F5344CB8AC3E}">
        <p14:creationId xmlns:p14="http://schemas.microsoft.com/office/powerpoint/2010/main" val="363644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endParaRPr lang="en-US" sz="1200"/>
          </a:p>
        </p:txBody>
      </p:sp>
      <p:sp>
        <p:nvSpPr>
          <p:cNvPr id="17411" name="Rectangle 2"/>
          <p:cNvSpPr>
            <a:spLocks noGrp="1" noRot="1" noChangeAspect="1" noChangeArrowheads="1" noTextEdit="1"/>
          </p:cNvSpPr>
          <p:nvPr>
            <p:ph type="sldImg"/>
          </p:nvPr>
        </p:nvSpPr>
        <p:spPr>
          <a:xfrm>
            <a:off x="1143000" y="685800"/>
            <a:ext cx="4648200" cy="3486150"/>
          </a:xfrm>
          <a:ln/>
        </p:spPr>
      </p:sp>
      <p:sp>
        <p:nvSpPr>
          <p:cNvPr id="5124" name="Rectangle 3"/>
          <p:cNvSpPr>
            <a:spLocks noGrp="1" noChangeArrowheads="1"/>
          </p:cNvSpPr>
          <p:nvPr>
            <p:ph type="body" idx="1"/>
          </p:nvPr>
        </p:nvSpPr>
        <p:spPr>
          <a:xfrm>
            <a:off x="701675" y="4416425"/>
            <a:ext cx="5607050" cy="4575175"/>
          </a:xfrm>
        </p:spPr>
        <p:txBody>
          <a:bodyPr lIns="93172" tIns="46587" rIns="93172" bIns="46587"/>
          <a:lstStyle/>
          <a:p>
            <a:r>
              <a:rPr lang="en-US" dirty="0" smtClean="0"/>
              <a:t>I will start by giving you a brief background of how and why Family Voices developed this training program. Back in </a:t>
            </a:r>
            <a:r>
              <a:rPr lang="en-US" dirty="0"/>
              <a:t>2004, FVCA received funding from the Marguerite Casey Foundation to develop a Leadership Training that would help prepare families to effectively advocate for their children with special health care needs (CSHCN) by educating policymakers and legislators about their children</a:t>
            </a:r>
            <a:r>
              <a:rPr lang="en-US" b="1" dirty="0" smtClean="0">
                <a:solidFill>
                  <a:srgbClr val="0070C0"/>
                </a:solidFill>
              </a:rPr>
              <a:t>. </a:t>
            </a:r>
            <a:r>
              <a:rPr lang="en-US" dirty="0"/>
              <a:t>I</a:t>
            </a:r>
            <a:r>
              <a:rPr lang="en-US" dirty="0" smtClean="0"/>
              <a:t>ndividual </a:t>
            </a:r>
            <a:r>
              <a:rPr lang="en-US" dirty="0"/>
              <a:t>chapters </a:t>
            </a:r>
            <a:r>
              <a:rPr lang="en-US" dirty="0" smtClean="0"/>
              <a:t>were presented by FVCA council members at various conferences or at council member agencies. </a:t>
            </a:r>
          </a:p>
          <a:p>
            <a:r>
              <a:rPr lang="en-US" dirty="0" smtClean="0"/>
              <a:t>Then in </a:t>
            </a:r>
            <a:r>
              <a:rPr lang="en-US" dirty="0"/>
              <a:t>2013 FVCA was awarded a grant from the </a:t>
            </a:r>
            <a:r>
              <a:rPr lang="en-US" b="1" dirty="0"/>
              <a:t>Lucile Packard Foundation for Children’s Health </a:t>
            </a:r>
            <a:r>
              <a:rPr lang="en-US" dirty="0"/>
              <a:t>to implement </a:t>
            </a:r>
            <a:r>
              <a:rPr lang="en-US" dirty="0" smtClean="0"/>
              <a:t>a pilot </a:t>
            </a:r>
            <a:r>
              <a:rPr lang="en-US" dirty="0"/>
              <a:t>training </a:t>
            </a:r>
            <a:r>
              <a:rPr lang="en-US" dirty="0" smtClean="0"/>
              <a:t>series and we are now in our fourth phase of funding with the foundation. We are grateful for their ongoing support of this project.</a:t>
            </a:r>
          </a:p>
          <a:p>
            <a:endParaRPr lang="en-US" dirty="0" smtClean="0"/>
          </a:p>
          <a:p>
            <a:r>
              <a:rPr lang="en-US" dirty="0" smtClean="0"/>
              <a:t>How do we do this?</a:t>
            </a:r>
          </a:p>
          <a:p>
            <a:r>
              <a:rPr lang="en-US" dirty="0"/>
              <a:t>Project Leadership features a comprehensive training curriculum, paired with mentoring and support, that prepares families to build partnerships with professionals, take on leadership roles and engage in public policy advocacy on behalf of CYSHCN. </a:t>
            </a:r>
            <a:endParaRPr lang="en-US" dirty="0" smtClean="0"/>
          </a:p>
          <a:p>
            <a:endParaRPr lang="en-US" dirty="0"/>
          </a:p>
          <a:p>
            <a:r>
              <a:rPr lang="en-US" dirty="0" smtClean="0"/>
              <a:t>We train families to have their voices heard in an effective way whether serving on groups, talking to legislators, telling their stories to the media and we provide the support needed to do this.</a:t>
            </a:r>
            <a:endParaRPr lang="en-US" dirty="0"/>
          </a:p>
          <a:p>
            <a:endParaRPr lang="en-US" i="1" dirty="0"/>
          </a:p>
          <a:p>
            <a:endParaRPr lang="en-US" dirty="0"/>
          </a:p>
          <a:p>
            <a:r>
              <a:rPr lang="en-US" b="1" dirty="0" smtClean="0"/>
              <a:t>Advocates = have their voices heard; recommend / give input; speak on behalf of all CYSHCN</a:t>
            </a:r>
          </a:p>
          <a:p>
            <a:r>
              <a:rPr lang="en-US" b="1" dirty="0" smtClean="0"/>
              <a:t>(not limited to lobbying / legislation)</a:t>
            </a:r>
          </a:p>
          <a:p>
            <a:endParaRPr lang="en-US" dirty="0"/>
          </a:p>
          <a:p>
            <a:pPr marL="0" lvl="1" eaLnBrk="1" hangingPunct="1">
              <a:spcBef>
                <a:spcPts val="0"/>
              </a:spcBef>
              <a:defRPr/>
            </a:pPr>
            <a:endParaRPr lang="en-US" i="1" dirty="0" smtClean="0">
              <a:latin typeface="+mn-lt"/>
            </a:endParaRPr>
          </a:p>
        </p:txBody>
      </p:sp>
      <p:sp>
        <p:nvSpPr>
          <p:cNvPr id="17413" name="Slide Number Placeholder 8"/>
          <p:cNvSpPr>
            <a:spLocks noGrp="1"/>
          </p:cNvSpPr>
          <p:nvPr>
            <p:ph type="sldNum" sz="quarter" idx="5"/>
          </p:nvPr>
        </p:nvSpPr>
        <p:spPr>
          <a:noFill/>
        </p:spPr>
        <p:txBody>
          <a:bodyPr/>
          <a:lstStyle/>
          <a:p>
            <a:fld id="{21AD7854-617C-40D3-9261-CC35992C14DA}" type="slidenum">
              <a:rPr lang="en-US" smtClean="0"/>
              <a:pPr/>
              <a:t>3</a:t>
            </a:fld>
            <a:endParaRPr lang="en-US" dirty="0" smtClean="0"/>
          </a:p>
        </p:txBody>
      </p:sp>
    </p:spTree>
    <p:extLst>
      <p:ext uri="{BB962C8B-B14F-4D97-AF65-F5344CB8AC3E}">
        <p14:creationId xmlns:p14="http://schemas.microsoft.com/office/powerpoint/2010/main" val="305110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533400"/>
            <a:ext cx="3086100" cy="2314575"/>
          </a:xfrm>
        </p:spPr>
      </p:sp>
      <p:sp>
        <p:nvSpPr>
          <p:cNvPr id="3" name="Notes Placeholder 2"/>
          <p:cNvSpPr>
            <a:spLocks noGrp="1"/>
          </p:cNvSpPr>
          <p:nvPr>
            <p:ph type="body" idx="1"/>
          </p:nvPr>
        </p:nvSpPr>
        <p:spPr>
          <a:xfrm>
            <a:off x="609600" y="2895600"/>
            <a:ext cx="5867400" cy="5791200"/>
          </a:xfrm>
        </p:spPr>
        <p:txBody>
          <a:bodyPr/>
          <a:lstStyle/>
          <a:p>
            <a:endParaRPr lang="en-US" dirty="0" smtClean="0">
              <a:solidFill>
                <a:srgbClr val="00B0F0"/>
              </a:solidFill>
            </a:endParaRPr>
          </a:p>
          <a:p>
            <a:endParaRPr lang="en-US" dirty="0">
              <a:solidFill>
                <a:srgbClr val="00B0F0"/>
              </a:solidFill>
            </a:endParaRPr>
          </a:p>
          <a:p>
            <a:r>
              <a:rPr lang="en-US" dirty="0" smtClean="0">
                <a:solidFill>
                  <a:srgbClr val="000099"/>
                </a:solidFill>
              </a:rPr>
              <a:t>The </a:t>
            </a:r>
            <a:r>
              <a:rPr lang="en-US" i="1" dirty="0">
                <a:solidFill>
                  <a:srgbClr val="000099"/>
                </a:solidFill>
              </a:rPr>
              <a:t>Project Leadership </a:t>
            </a:r>
            <a:r>
              <a:rPr lang="en-US" dirty="0">
                <a:solidFill>
                  <a:srgbClr val="000099"/>
                </a:solidFill>
              </a:rPr>
              <a:t>seven-session (28 hours) training curriculum</a:t>
            </a:r>
            <a:r>
              <a:rPr lang="en-US" b="1" dirty="0">
                <a:solidFill>
                  <a:srgbClr val="000099"/>
                </a:solidFill>
              </a:rPr>
              <a:t> </a:t>
            </a:r>
            <a:r>
              <a:rPr lang="en-US" b="1" dirty="0" smtClean="0">
                <a:solidFill>
                  <a:srgbClr val="000099"/>
                </a:solidFill>
              </a:rPr>
              <a:t>AVAILABLE IN BOTH ENGLISH AND SPANISH </a:t>
            </a:r>
            <a:r>
              <a:rPr lang="en-US" dirty="0" smtClean="0">
                <a:solidFill>
                  <a:srgbClr val="000099"/>
                </a:solidFill>
              </a:rPr>
              <a:t>is </a:t>
            </a:r>
            <a:r>
              <a:rPr lang="en-US" dirty="0">
                <a:solidFill>
                  <a:srgbClr val="000099"/>
                </a:solidFill>
              </a:rPr>
              <a:t>designed to be comprehensive and responsive to family needs. </a:t>
            </a:r>
            <a:r>
              <a:rPr lang="en-US" b="1" u="sng" dirty="0" smtClean="0">
                <a:solidFill>
                  <a:srgbClr val="000099"/>
                </a:solidFill>
              </a:rPr>
              <a:t>Can be used as seven session series or as individual workshops. Different agencies schedule the 7 sessions differently – weekly, monthly, bi-weekly, over 4 Saturdays, etc. </a:t>
            </a:r>
          </a:p>
          <a:p>
            <a:r>
              <a:rPr lang="en-US" dirty="0" smtClean="0">
                <a:solidFill>
                  <a:srgbClr val="000099"/>
                </a:solidFill>
              </a:rPr>
              <a:t>I won’t read through the table of contents, but want to emphasize that the overarching theme is </a:t>
            </a:r>
            <a:r>
              <a:rPr lang="en-US" b="1" u="sng" dirty="0" smtClean="0">
                <a:solidFill>
                  <a:srgbClr val="000099"/>
                </a:solidFill>
              </a:rPr>
              <a:t>partnership </a:t>
            </a:r>
            <a:r>
              <a:rPr lang="en-US" b="1" u="sng" dirty="0">
                <a:solidFill>
                  <a:srgbClr val="000099"/>
                </a:solidFill>
              </a:rPr>
              <a:t>with professionals </a:t>
            </a:r>
            <a:r>
              <a:rPr lang="en-US" dirty="0">
                <a:solidFill>
                  <a:srgbClr val="000099"/>
                </a:solidFill>
              </a:rPr>
              <a:t>/ </a:t>
            </a:r>
            <a:r>
              <a:rPr lang="en-US" dirty="0" smtClean="0">
                <a:solidFill>
                  <a:srgbClr val="000099"/>
                </a:solidFill>
              </a:rPr>
              <a:t>decision-makers – we cover history of advocacy, systems and laws pertaining to CSHCN / disabilities, legislative process, communication skills, telling your story effectively, ways to participate.</a:t>
            </a:r>
          </a:p>
          <a:p>
            <a:pPr marL="171450" indent="-171450">
              <a:buFont typeface="Arial" panose="020B0604020202020204" pitchFamily="34" charset="0"/>
              <a:buChar char="•"/>
            </a:pPr>
            <a:r>
              <a:rPr lang="en-US" b="1" dirty="0" smtClean="0">
                <a:solidFill>
                  <a:srgbClr val="000099"/>
                </a:solidFill>
              </a:rPr>
              <a:t>Facilitation</a:t>
            </a:r>
            <a:r>
              <a:rPr lang="en-US" dirty="0">
                <a:solidFill>
                  <a:srgbClr val="000099"/>
                </a:solidFill>
              </a:rPr>
              <a:t>: Sessions are designed to be dynamic and interactive giving participants opportunities to learn with and from each other</a:t>
            </a:r>
            <a:r>
              <a:rPr lang="en-US" dirty="0" smtClean="0">
                <a:solidFill>
                  <a:srgbClr val="000099"/>
                </a:solidFill>
              </a:rPr>
              <a:t>.</a:t>
            </a:r>
            <a:endParaRPr lang="en-US" dirty="0">
              <a:solidFill>
                <a:srgbClr val="000099"/>
              </a:solidFill>
            </a:endParaRPr>
          </a:p>
          <a:p>
            <a:pPr marL="171450" indent="-171450">
              <a:buFont typeface="Arial"/>
              <a:buChar char="•"/>
            </a:pPr>
            <a:r>
              <a:rPr lang="en-US" b="1" dirty="0">
                <a:solidFill>
                  <a:srgbClr val="000099"/>
                </a:solidFill>
              </a:rPr>
              <a:t>Action Plan</a:t>
            </a:r>
            <a:r>
              <a:rPr lang="en-US" dirty="0">
                <a:solidFill>
                  <a:srgbClr val="000099"/>
                </a:solidFill>
              </a:rPr>
              <a:t>: As a core feature of the training, participants develop an Action Plan to address issues affecting their own families or families of CYSHCN in general. </a:t>
            </a:r>
          </a:p>
          <a:p>
            <a:pPr marL="171450" indent="-171450">
              <a:buFont typeface="Arial"/>
              <a:buChar char="•"/>
            </a:pPr>
            <a:r>
              <a:rPr lang="en-US" b="1" dirty="0">
                <a:solidFill>
                  <a:srgbClr val="000099"/>
                </a:solidFill>
              </a:rPr>
              <a:t>Homework</a:t>
            </a:r>
            <a:r>
              <a:rPr lang="en-US" dirty="0">
                <a:solidFill>
                  <a:srgbClr val="000099"/>
                </a:solidFill>
              </a:rPr>
              <a:t>: Participants receive resource materials and “homework” as well as ongoing support, technical assistance, and mentorship at both the local and statewide levels. Families are encouraged to use what they have learned in the curriculum outside in the real world and bring back their experiences to the group at the next meeting. For example, one homework assignment asks participants to research and attend a group, committee, or task force. At the class meeting they are encouraged to talk about what works, the challenges and how they might better be able to participate. </a:t>
            </a:r>
          </a:p>
          <a:p>
            <a:endParaRPr lang="en-US" dirty="0"/>
          </a:p>
          <a:p>
            <a:r>
              <a:rPr lang="en-US" dirty="0" smtClean="0"/>
              <a:t>Important to note that the curriculum is adaptable to specific target populations or geographic areas. One agency adapted it to parents of children birth to five. Another agency is planning to modify the curriculum to local area. </a:t>
            </a:r>
            <a:endParaRPr lang="en-US" dirty="0"/>
          </a:p>
          <a:p>
            <a:endParaRPr lang="en-US" dirty="0" smtClean="0"/>
          </a:p>
          <a:p>
            <a:r>
              <a:rPr lang="en-US" b="1" dirty="0" smtClean="0"/>
              <a:t>Because of interest we have received from out of state agencies, also looking at adaptability to other states. </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4</a:t>
            </a:fld>
            <a:endParaRPr lang="en-US"/>
          </a:p>
        </p:txBody>
      </p:sp>
    </p:spTree>
    <p:extLst>
      <p:ext uri="{BB962C8B-B14F-4D97-AF65-F5344CB8AC3E}">
        <p14:creationId xmlns:p14="http://schemas.microsoft.com/office/powerpoint/2010/main" val="138880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425"/>
            <a:ext cx="5867400" cy="4183063"/>
          </a:xfrm>
        </p:spPr>
        <p:txBody>
          <a:bodyPr/>
          <a:lstStyle/>
          <a:p>
            <a:r>
              <a:rPr lang="en-US" b="1" dirty="0" smtClean="0"/>
              <a:t>Staffing</a:t>
            </a:r>
          </a:p>
          <a:p>
            <a:r>
              <a:rPr lang="en-US" b="1" dirty="0" smtClean="0"/>
              <a:t>FVCA Council Member Agencies: General oversight</a:t>
            </a:r>
          </a:p>
          <a:p>
            <a:r>
              <a:rPr lang="en-US" b="1" dirty="0" smtClean="0"/>
              <a:t>Project Director: Juno </a:t>
            </a:r>
            <a:r>
              <a:rPr lang="en-US" b="1" dirty="0" err="1" smtClean="0"/>
              <a:t>Duenas</a:t>
            </a:r>
            <a:r>
              <a:rPr lang="en-US" b="1" dirty="0" smtClean="0"/>
              <a:t>, Support for Families</a:t>
            </a:r>
            <a:endParaRPr lang="en-US" dirty="0"/>
          </a:p>
          <a:p>
            <a:r>
              <a:rPr lang="en-US" b="1" dirty="0" smtClean="0"/>
              <a:t>Project Leadership Manager manages all </a:t>
            </a:r>
            <a:r>
              <a:rPr lang="en-US" b="1" dirty="0"/>
              <a:t>project </a:t>
            </a:r>
            <a:r>
              <a:rPr lang="en-US" b="1" dirty="0" smtClean="0"/>
              <a:t>activities</a:t>
            </a:r>
            <a:r>
              <a:rPr lang="en-US" b="1" dirty="0"/>
              <a:t> </a:t>
            </a:r>
            <a:r>
              <a:rPr lang="en-US" b="1" dirty="0" smtClean="0"/>
              <a:t>statewide, including facilitating training of trainers workshop and providing mentoring and support to host agencies.</a:t>
            </a:r>
            <a:endParaRPr lang="en-US" b="1" dirty="0"/>
          </a:p>
          <a:p>
            <a:pPr marL="171450" indent="-171450">
              <a:lnSpc>
                <a:spcPct val="70000"/>
              </a:lnSpc>
              <a:buFont typeface="Arial"/>
              <a:buChar char="•"/>
            </a:pPr>
            <a:r>
              <a:rPr lang="en-US" dirty="0" smtClean="0"/>
              <a:t>trains </a:t>
            </a:r>
            <a:r>
              <a:rPr lang="en-US" dirty="0"/>
              <a:t>regional Trainers and provides ongoing technical assistance and </a:t>
            </a:r>
            <a:r>
              <a:rPr lang="en-US" dirty="0" smtClean="0"/>
              <a:t>support</a:t>
            </a:r>
          </a:p>
          <a:p>
            <a:pPr marL="171450" indent="-171450">
              <a:lnSpc>
                <a:spcPct val="70000"/>
              </a:lnSpc>
              <a:buFont typeface="Arial"/>
              <a:buChar char="•"/>
            </a:pPr>
            <a:r>
              <a:rPr lang="en-US" dirty="0" smtClean="0"/>
              <a:t>links </a:t>
            </a:r>
            <a:r>
              <a:rPr lang="en-US" dirty="0"/>
              <a:t>each Trainer and local project participants to statewide opportunities for advocacy and </a:t>
            </a:r>
            <a:r>
              <a:rPr lang="en-US" dirty="0" smtClean="0"/>
              <a:t>any additional relevant training</a:t>
            </a:r>
          </a:p>
          <a:p>
            <a:pPr marL="171450" indent="-171450">
              <a:lnSpc>
                <a:spcPct val="70000"/>
              </a:lnSpc>
              <a:buFont typeface="Arial"/>
              <a:buChar char="•"/>
            </a:pPr>
            <a:r>
              <a:rPr lang="en-US" dirty="0" smtClean="0"/>
              <a:t>maintains </a:t>
            </a:r>
            <a:r>
              <a:rPr lang="en-US" dirty="0"/>
              <a:t>a database of opportunities for family participation and a separate database to track families who are available to partner; </a:t>
            </a:r>
            <a:endParaRPr lang="en-US" dirty="0" smtClean="0"/>
          </a:p>
          <a:p>
            <a:pPr marL="171450" indent="-171450">
              <a:lnSpc>
                <a:spcPct val="70000"/>
              </a:lnSpc>
              <a:buFont typeface="Arial"/>
              <a:buChar char="•"/>
            </a:pPr>
            <a:r>
              <a:rPr lang="en-US" dirty="0" smtClean="0"/>
              <a:t>compiles </a:t>
            </a:r>
            <a:r>
              <a:rPr lang="en-US" dirty="0"/>
              <a:t>statewide data, reports, and articles; and disseminates project information and results.</a:t>
            </a:r>
          </a:p>
          <a:p>
            <a:r>
              <a:rPr lang="en-US" dirty="0"/>
              <a:t> </a:t>
            </a:r>
            <a:r>
              <a:rPr lang="en-US" b="1" dirty="0" smtClean="0"/>
              <a:t>The</a:t>
            </a:r>
            <a:r>
              <a:rPr lang="en-US" dirty="0" smtClean="0"/>
              <a:t> </a:t>
            </a:r>
            <a:r>
              <a:rPr lang="en-US" b="1" dirty="0"/>
              <a:t>Trainer </a:t>
            </a:r>
            <a:r>
              <a:rPr lang="en-US" dirty="0"/>
              <a:t>is responsible for coordinating all aspects of the training in his/her region, including: </a:t>
            </a:r>
            <a:endParaRPr lang="en-US" dirty="0" smtClean="0"/>
          </a:p>
          <a:p>
            <a:pPr marL="171450" indent="-171450">
              <a:lnSpc>
                <a:spcPct val="70000"/>
              </a:lnSpc>
              <a:buFont typeface="Arial"/>
              <a:buChar char="•"/>
            </a:pPr>
            <a:r>
              <a:rPr lang="en-US" dirty="0" smtClean="0"/>
              <a:t>outreach </a:t>
            </a:r>
            <a:r>
              <a:rPr lang="en-US" dirty="0"/>
              <a:t>to and recruitment of participants; </a:t>
            </a:r>
            <a:endParaRPr lang="en-US" dirty="0" smtClean="0"/>
          </a:p>
          <a:p>
            <a:pPr marL="171450" indent="-171450">
              <a:lnSpc>
                <a:spcPct val="70000"/>
              </a:lnSpc>
              <a:buFont typeface="Arial"/>
              <a:buChar char="•"/>
            </a:pPr>
            <a:r>
              <a:rPr lang="en-US" dirty="0" smtClean="0"/>
              <a:t>planning </a:t>
            </a:r>
            <a:r>
              <a:rPr lang="en-US" dirty="0"/>
              <a:t>all meeting logistics such as scheduling, interpreting, and childcare; </a:t>
            </a:r>
            <a:endParaRPr lang="en-US" dirty="0" smtClean="0"/>
          </a:p>
          <a:p>
            <a:pPr marL="171450" indent="-171450">
              <a:lnSpc>
                <a:spcPct val="70000"/>
              </a:lnSpc>
              <a:buFont typeface="Arial"/>
              <a:buChar char="•"/>
            </a:pPr>
            <a:r>
              <a:rPr lang="en-US" dirty="0" smtClean="0"/>
              <a:t>conducting </a:t>
            </a:r>
            <a:r>
              <a:rPr lang="en-US" dirty="0"/>
              <a:t>the training using the curriculum resources; </a:t>
            </a:r>
            <a:endParaRPr lang="en-US" dirty="0" smtClean="0"/>
          </a:p>
          <a:p>
            <a:pPr marL="171450" indent="-171450">
              <a:lnSpc>
                <a:spcPct val="70000"/>
              </a:lnSpc>
              <a:buFont typeface="Arial"/>
              <a:buChar char="•"/>
            </a:pPr>
            <a:r>
              <a:rPr lang="en-US" dirty="0" smtClean="0"/>
              <a:t>and </a:t>
            </a:r>
            <a:r>
              <a:rPr lang="en-US" dirty="0"/>
              <a:t>evaluating program components and impact using the curriculum’s surveys. </a:t>
            </a:r>
            <a:endParaRPr lang="en-US" dirty="0" smtClean="0"/>
          </a:p>
          <a:p>
            <a:pPr marL="171450" indent="-171450">
              <a:lnSpc>
                <a:spcPct val="70000"/>
              </a:lnSpc>
              <a:buFont typeface="Arial"/>
              <a:buChar char="•"/>
            </a:pPr>
            <a:r>
              <a:rPr lang="en-US" dirty="0" smtClean="0"/>
              <a:t>The </a:t>
            </a:r>
            <a:r>
              <a:rPr lang="en-US" dirty="0"/>
              <a:t>Trainer </a:t>
            </a:r>
            <a:r>
              <a:rPr lang="en-US" dirty="0" smtClean="0"/>
              <a:t>helps to identify </a:t>
            </a:r>
            <a:r>
              <a:rPr lang="en-US" dirty="0"/>
              <a:t>health-related committees and task forces in his/her region and helps project participants become involved. </a:t>
            </a:r>
            <a:endParaRPr lang="en-US" dirty="0" smtClean="0"/>
          </a:p>
          <a:p>
            <a:pPr marL="171450" indent="-171450">
              <a:lnSpc>
                <a:spcPct val="70000"/>
              </a:lnSpc>
              <a:buFont typeface="Arial"/>
              <a:buChar char="•"/>
            </a:pPr>
            <a:r>
              <a:rPr lang="en-US" dirty="0" smtClean="0"/>
              <a:t>S</a:t>
            </a:r>
            <a:r>
              <a:rPr lang="en-US" dirty="0"/>
              <a:t>/he assists in developing reports and articles about project activities in the region and maintains regular communication with the </a:t>
            </a:r>
            <a:r>
              <a:rPr lang="en-US" dirty="0" smtClean="0"/>
              <a:t>Project Manager. </a:t>
            </a:r>
          </a:p>
          <a:p>
            <a:pPr marL="171450" indent="-171450">
              <a:lnSpc>
                <a:spcPct val="70000"/>
              </a:lnSpc>
              <a:buFont typeface="Arial"/>
              <a:buChar char="•"/>
            </a:pPr>
            <a:r>
              <a:rPr lang="en-US" dirty="0" smtClean="0"/>
              <a:t>Once </a:t>
            </a:r>
            <a:r>
              <a:rPr lang="en-US" dirty="0"/>
              <a:t>the training is completed, the trainer continues to mentor graduates as they pursue leadership opportunities in the area.</a:t>
            </a:r>
          </a:p>
          <a:p>
            <a:r>
              <a:rPr lang="en-US" b="1" dirty="0" smtClean="0"/>
              <a:t>Host Site Support Staff: </a:t>
            </a:r>
            <a:r>
              <a:rPr lang="en-US" dirty="0" smtClean="0"/>
              <a:t>It is helpful to trainer if there are members of host site staff who can provide support with some of the logistical details.</a:t>
            </a:r>
            <a:endParaRPr lang="en-US" b="1"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5</a:t>
            </a:fld>
            <a:endParaRPr lang="en-US"/>
          </a:p>
        </p:txBody>
      </p:sp>
    </p:spTree>
    <p:extLst>
      <p:ext uri="{BB962C8B-B14F-4D97-AF65-F5344CB8AC3E}">
        <p14:creationId xmlns:p14="http://schemas.microsoft.com/office/powerpoint/2010/main" val="363658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2209800" y="228600"/>
            <a:ext cx="2324100" cy="1743075"/>
          </a:xfrm>
          <a:ln/>
        </p:spPr>
      </p:sp>
      <p:sp>
        <p:nvSpPr>
          <p:cNvPr id="9219" name="Rectangle 3"/>
          <p:cNvSpPr>
            <a:spLocks noGrp="1" noChangeArrowheads="1"/>
          </p:cNvSpPr>
          <p:nvPr>
            <p:ph type="body" idx="1"/>
          </p:nvPr>
        </p:nvSpPr>
        <p:spPr>
          <a:xfrm>
            <a:off x="381000" y="2047875"/>
            <a:ext cx="6248400" cy="6867525"/>
          </a:xfrm>
        </p:spPr>
        <p:txBody>
          <a:bodyPr/>
          <a:lstStyle/>
          <a:p>
            <a:r>
              <a:rPr lang="en-US" b="1" dirty="0" smtClean="0"/>
              <a:t>Target Population</a:t>
            </a:r>
            <a:r>
              <a:rPr lang="en-US" dirty="0" smtClean="0"/>
              <a:t>: caregivers of children </a:t>
            </a:r>
            <a:r>
              <a:rPr lang="en-US" dirty="0"/>
              <a:t>with special health care needs, disabilities, or mental health / behavioral health </a:t>
            </a:r>
            <a:r>
              <a:rPr lang="en-US" dirty="0" smtClean="0"/>
              <a:t>issues. Caregivers have included moms, dads, foster parents, adoptive parents, and grandparents.</a:t>
            </a:r>
          </a:p>
          <a:p>
            <a:r>
              <a:rPr lang="en-US" b="1" dirty="0" smtClean="0"/>
              <a:t>Outreach: </a:t>
            </a:r>
            <a:r>
              <a:rPr lang="en-US" dirty="0"/>
              <a:t>Recruitment </a:t>
            </a:r>
            <a:r>
              <a:rPr lang="en-US" dirty="0" smtClean="0"/>
              <a:t>efforts by local host sites have involved </a:t>
            </a:r>
            <a:r>
              <a:rPr lang="en-US" dirty="0"/>
              <a:t>outreach to local agencies and organizations serving </a:t>
            </a:r>
            <a:r>
              <a:rPr lang="en-US" dirty="0" err="1" smtClean="0"/>
              <a:t>cshcn</a:t>
            </a:r>
            <a:r>
              <a:rPr lang="en-US" dirty="0" smtClean="0"/>
              <a:t>, disabilities, mental / </a:t>
            </a:r>
            <a:r>
              <a:rPr lang="en-US" dirty="0" err="1" smtClean="0"/>
              <a:t>behavorial</a:t>
            </a:r>
            <a:r>
              <a:rPr lang="en-US" dirty="0" smtClean="0"/>
              <a:t> health issues. </a:t>
            </a:r>
          </a:p>
          <a:p>
            <a:r>
              <a:rPr lang="en-US" dirty="0" smtClean="0"/>
              <a:t>To a wide </a:t>
            </a:r>
            <a:r>
              <a:rPr lang="en-US" dirty="0"/>
              <a:t>variety of agencies, organizations, and hospitals, including Family Resource Centers, support groups, local California Children’s Services, and </a:t>
            </a:r>
            <a:r>
              <a:rPr lang="en-US" dirty="0" smtClean="0"/>
              <a:t>pediatric specialty </a:t>
            </a:r>
            <a:r>
              <a:rPr lang="en-US" dirty="0"/>
              <a:t>care clinics. This strategy resulted in a diverse group of graduates in terms of race, gender, children’s diagnoses, family structure, and languages, as well as educational, professional and socio-economic backgrounds.</a:t>
            </a:r>
          </a:p>
          <a:p>
            <a:r>
              <a:rPr lang="en-US" b="1" dirty="0" smtClean="0"/>
              <a:t>Incentives: </a:t>
            </a:r>
            <a:r>
              <a:rPr lang="en-US" dirty="0" smtClean="0"/>
              <a:t>Families </a:t>
            </a:r>
            <a:r>
              <a:rPr lang="en-US" dirty="0"/>
              <a:t>received stipends upon completion of all seven sessions of the training as well as free childcare and food during the training; these incentives proved very successful in both recruitment and retention of participants. </a:t>
            </a:r>
            <a:r>
              <a:rPr lang="en-US" dirty="0" smtClean="0"/>
              <a:t>Having said that, some agencies have been successful without these incentives.</a:t>
            </a:r>
          </a:p>
          <a:p>
            <a:endParaRPr lang="en-US" dirty="0"/>
          </a:p>
          <a:p>
            <a:pPr eaLnBrk="1" hangingPunct="1">
              <a:spcBef>
                <a:spcPts val="0"/>
              </a:spcBef>
              <a:defRPr/>
            </a:pPr>
            <a:r>
              <a:rPr lang="en-US" b="1" dirty="0"/>
              <a:t>Scheduling also key in success of recruitment and retention</a:t>
            </a:r>
            <a:r>
              <a:rPr lang="en-US" b="1" dirty="0" smtClean="0"/>
              <a:t>:</a:t>
            </a:r>
            <a:endParaRPr lang="en-US" b="1" dirty="0"/>
          </a:p>
          <a:p>
            <a:pPr eaLnBrk="1" hangingPunct="1">
              <a:spcBef>
                <a:spcPts val="0"/>
              </a:spcBef>
              <a:defRPr/>
            </a:pPr>
            <a:r>
              <a:rPr lang="en-US" b="1" dirty="0"/>
              <a:t>Seven 4-hour sessions: </a:t>
            </a:r>
            <a:r>
              <a:rPr lang="en-US" b="1" dirty="0" smtClean="0"/>
              <a:t> </a:t>
            </a:r>
            <a:r>
              <a:rPr lang="en-US" dirty="0" smtClean="0"/>
              <a:t>In </a:t>
            </a:r>
            <a:r>
              <a:rPr lang="en-US" dirty="0"/>
              <a:t>order to accommodate a range of family schedules and address the needs of working parents, </a:t>
            </a:r>
            <a:r>
              <a:rPr lang="en-US" dirty="0" smtClean="0"/>
              <a:t>FVCA recommends offering the training during days / times that work for your target group. It has been offered on weekends, evenings, weekdays, weekly, monthly, bi-weekly, etc. Flexibility in how the series is structured. </a:t>
            </a:r>
          </a:p>
          <a:p>
            <a:pPr eaLnBrk="1" hangingPunct="1">
              <a:spcBef>
                <a:spcPts val="0"/>
              </a:spcBef>
              <a:defRPr/>
            </a:pPr>
            <a:r>
              <a:rPr lang="en-US" dirty="0"/>
              <a:t>Also flexibility with length of each session: the curriculum is designed to cover the material in each chapter in three hours. However, offering four-hour sessions is optimal, allowing sufficient time for breaks. </a:t>
            </a:r>
          </a:p>
          <a:p>
            <a:pPr eaLnBrk="1" hangingPunct="1">
              <a:spcBef>
                <a:spcPts val="0"/>
              </a:spcBef>
              <a:defRPr/>
            </a:pPr>
            <a:endParaRPr lang="en-US" dirty="0" smtClean="0"/>
          </a:p>
          <a:p>
            <a:pPr eaLnBrk="1" hangingPunct="1">
              <a:spcBef>
                <a:spcPts val="0"/>
              </a:spcBef>
              <a:defRPr/>
            </a:pPr>
            <a:r>
              <a:rPr lang="en-US" b="1" dirty="0" smtClean="0"/>
              <a:t>Accommodating families: </a:t>
            </a:r>
            <a:r>
              <a:rPr lang="en-US" dirty="0" smtClean="0"/>
              <a:t>Important </a:t>
            </a:r>
            <a:r>
              <a:rPr lang="en-US" dirty="0"/>
              <a:t>to note how challenging it can be for parents of CSHCN to actually complete trainings </a:t>
            </a:r>
            <a:r>
              <a:rPr lang="en-US" dirty="0" err="1"/>
              <a:t>etc</a:t>
            </a:r>
            <a:r>
              <a:rPr lang="en-US" dirty="0"/>
              <a:t> because we are </a:t>
            </a:r>
            <a:r>
              <a:rPr lang="en-US" dirty="0" smtClean="0"/>
              <a:t>so busy </a:t>
            </a:r>
            <a:r>
              <a:rPr lang="en-US" dirty="0"/>
              <a:t>coordinating services/taking care of our kids and this model has so much support, it has been effective.  If a parent can’t make a training we follow up with them for a make up session, meet and go over the curriculum – participation agreement allowed one absence and make up and  still be eligible to receive stipend</a:t>
            </a:r>
            <a:r>
              <a:rPr lang="en-US" dirty="0" smtClean="0"/>
              <a:t>.</a:t>
            </a:r>
          </a:p>
          <a:p>
            <a:pPr eaLnBrk="1" hangingPunct="1">
              <a:spcBef>
                <a:spcPts val="0"/>
              </a:spcBef>
              <a:defRPr/>
            </a:pPr>
            <a:r>
              <a:rPr lang="en-US" dirty="0"/>
              <a:t>Has </a:t>
            </a:r>
            <a:r>
              <a:rPr lang="en-US" dirty="0" smtClean="0"/>
              <a:t>been offered </a:t>
            </a:r>
            <a:r>
              <a:rPr lang="en-US" dirty="0"/>
              <a:t>in </a:t>
            </a:r>
            <a:r>
              <a:rPr lang="en-US" dirty="0" smtClean="0"/>
              <a:t>as two </a:t>
            </a:r>
            <a:r>
              <a:rPr lang="en-US" dirty="0"/>
              <a:t>simultaneous series (i.e., one group that meets on a weekday and another group that meets on Saturdays</a:t>
            </a:r>
            <a:r>
              <a:rPr lang="en-US" dirty="0" smtClean="0"/>
              <a:t>) – allowing for make up sessions and provides </a:t>
            </a:r>
            <a:r>
              <a:rPr lang="en-US" dirty="0"/>
              <a:t>needed flexibility to families coping with the special needs of their children. </a:t>
            </a:r>
          </a:p>
          <a:p>
            <a:r>
              <a:rPr lang="en-US" b="1" dirty="0" smtClean="0"/>
              <a:t>Participation Agreement: </a:t>
            </a:r>
            <a:r>
              <a:rPr lang="en-US" dirty="0" smtClean="0"/>
              <a:t>Participants </a:t>
            </a:r>
            <a:r>
              <a:rPr lang="en-US" dirty="0"/>
              <a:t>are asked to sign a letter clarifying their responsibilities as part of the project and identifying the time and activities that they are committing to; </a:t>
            </a:r>
          </a:p>
          <a:p>
            <a:r>
              <a:rPr lang="en-US" b="1" dirty="0"/>
              <a:t>Certificate of </a:t>
            </a:r>
            <a:r>
              <a:rPr lang="en-US" b="1" dirty="0" smtClean="0"/>
              <a:t>Completion: </a:t>
            </a:r>
            <a:r>
              <a:rPr lang="en-US" dirty="0" smtClean="0"/>
              <a:t>they </a:t>
            </a:r>
            <a:r>
              <a:rPr lang="en-US" dirty="0"/>
              <a:t>also receive a certificate of completion at the end of the training.</a:t>
            </a:r>
          </a:p>
          <a:p>
            <a:r>
              <a:rPr lang="en-US" dirty="0" smtClean="0"/>
              <a:t>We have seen success with these practices and recommend </a:t>
            </a:r>
            <a:r>
              <a:rPr lang="en-US" dirty="0"/>
              <a:t>i</a:t>
            </a:r>
            <a:r>
              <a:rPr lang="en-US" dirty="0" smtClean="0"/>
              <a:t>mplementing these strategies as appropriate to your agency </a:t>
            </a:r>
            <a:endParaRPr lang="en-US" dirty="0"/>
          </a:p>
          <a:p>
            <a:endParaRPr lang="en-US" dirty="0" smtClean="0"/>
          </a:p>
          <a:p>
            <a:r>
              <a:rPr lang="en-US" dirty="0" smtClean="0"/>
              <a:t>. </a:t>
            </a:r>
          </a:p>
          <a:p>
            <a:pPr lvl="1" eaLnBrk="1" hangingPunct="1">
              <a:spcBef>
                <a:spcPts val="0"/>
              </a:spcBef>
              <a:defRPr/>
            </a:pPr>
            <a:endParaRPr lang="en-US" i="1" baseline="0" dirty="0" smtClean="0">
              <a:latin typeface="+mn-lt"/>
            </a:endParaRPr>
          </a:p>
          <a:p>
            <a:pPr eaLnBrk="1" hangingPunct="1">
              <a:buFontTx/>
              <a:buNone/>
              <a:defRPr/>
            </a:pPr>
            <a:endParaRPr lang="en-US" i="1" dirty="0" smtClean="0"/>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a:p>
            <a:pPr eaLnBrk="1" hangingPunct="1">
              <a:defRPr/>
            </a:pPr>
            <a:endParaRPr lang="en-US" i="1" dirty="0" smtClean="0">
              <a:latin typeface="Arial Narrow" pitchFamily="34" charset="0"/>
            </a:endParaRPr>
          </a:p>
        </p:txBody>
      </p:sp>
      <p:sp>
        <p:nvSpPr>
          <p:cNvPr id="21508" name="Slide Number Placeholder 7"/>
          <p:cNvSpPr>
            <a:spLocks noGrp="1"/>
          </p:cNvSpPr>
          <p:nvPr>
            <p:ph type="sldNum" sz="quarter" idx="5"/>
          </p:nvPr>
        </p:nvSpPr>
        <p:spPr>
          <a:xfrm>
            <a:off x="6553200" y="9067799"/>
            <a:ext cx="455613" cy="227013"/>
          </a:xfrm>
          <a:noFill/>
        </p:spPr>
        <p:txBody>
          <a:bodyPr/>
          <a:lstStyle/>
          <a:p>
            <a:fld id="{2185DEBC-0716-4688-BD26-F61540B320AC}" type="slidenum">
              <a:rPr lang="en-US" smtClean="0"/>
              <a:pPr/>
              <a:t>6</a:t>
            </a:fld>
            <a:endParaRPr lang="en-US" dirty="0" smtClean="0"/>
          </a:p>
        </p:txBody>
      </p:sp>
    </p:spTree>
    <p:extLst>
      <p:ext uri="{BB962C8B-B14F-4D97-AF65-F5344CB8AC3E}">
        <p14:creationId xmlns:p14="http://schemas.microsoft.com/office/powerpoint/2010/main" val="399066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752600" y="228600"/>
            <a:ext cx="3282950" cy="2462213"/>
          </a:xfrm>
          <a:ln/>
        </p:spPr>
      </p:sp>
      <p:sp>
        <p:nvSpPr>
          <p:cNvPr id="7171" name="Rectangle 3"/>
          <p:cNvSpPr>
            <a:spLocks noGrp="1" noChangeArrowheads="1"/>
          </p:cNvSpPr>
          <p:nvPr>
            <p:ph type="body" idx="1"/>
          </p:nvPr>
        </p:nvSpPr>
        <p:spPr>
          <a:xfrm>
            <a:off x="685800" y="2801937"/>
            <a:ext cx="5622925" cy="6027737"/>
          </a:xfrm>
        </p:spPr>
        <p:txBody>
          <a:bodyPr/>
          <a:lstStyle/>
          <a:p>
            <a:r>
              <a:rPr lang="en-US" b="1" dirty="0"/>
              <a:t>Mentoring </a:t>
            </a:r>
            <a:r>
              <a:rPr lang="en-US" b="1" dirty="0" smtClean="0"/>
              <a:t>and Support are key components for both parent / caregiver participants and project trainers.</a:t>
            </a:r>
          </a:p>
          <a:p>
            <a:r>
              <a:rPr lang="en-US" dirty="0"/>
              <a:t>Even after completing a leadership training program, parents can find it hard to put their training into practice. They may not know where to begin to find involvement opportunities or what they need to do to make their voices heard. And many without experience in advocacy lack the confidence in their ability to partner with decision-makers without ongoing support.</a:t>
            </a:r>
            <a:endParaRPr lang="en-US" b="1" dirty="0" smtClean="0">
              <a:solidFill>
                <a:srgbClr val="C00000"/>
              </a:solidFill>
            </a:endParaRPr>
          </a:p>
          <a:p>
            <a:r>
              <a:rPr lang="en-US" b="1" dirty="0" smtClean="0"/>
              <a:t>Individual Mentoring: </a:t>
            </a:r>
            <a:r>
              <a:rPr lang="en-US" dirty="0"/>
              <a:t>The Trainer is </a:t>
            </a:r>
            <a:r>
              <a:rPr lang="en-US" dirty="0" smtClean="0"/>
              <a:t>available </a:t>
            </a:r>
            <a:r>
              <a:rPr lang="en-US" dirty="0"/>
              <a:t>to provide mentorship to participants </a:t>
            </a:r>
            <a:r>
              <a:rPr lang="en-US" dirty="0" smtClean="0"/>
              <a:t>/ graduates on </a:t>
            </a:r>
            <a:r>
              <a:rPr lang="en-US" dirty="0"/>
              <a:t>an individual level in person, by telephone, or via email throughout the training series as well as after graduation</a:t>
            </a:r>
            <a:r>
              <a:rPr lang="en-US" dirty="0" smtClean="0"/>
              <a:t>. The Project Manager (me) is also available to offer mentoring and support to both graduates and trainers statewide.</a:t>
            </a:r>
            <a:endParaRPr lang="en-US" b="1" dirty="0"/>
          </a:p>
          <a:p>
            <a:r>
              <a:rPr lang="en-US" b="1" dirty="0" smtClean="0"/>
              <a:t>Quarterly Group Mentoring: </a:t>
            </a:r>
            <a:r>
              <a:rPr lang="en-US" dirty="0" smtClean="0"/>
              <a:t>Offer webinars or conference calls to both graduates and trainers. Some recent quarterly webinars have included:</a:t>
            </a:r>
          </a:p>
          <a:p>
            <a:r>
              <a:rPr lang="en-US" dirty="0" smtClean="0"/>
              <a:t>An attorney from DRC on the topic of upcoming policy changes regarding DD services.</a:t>
            </a:r>
          </a:p>
          <a:p>
            <a:r>
              <a:rPr lang="en-US" dirty="0" smtClean="0"/>
              <a:t>A nationally recognized parent leader, Rylin Rodgers, on challenges and successes of her journey as well as tips for success.</a:t>
            </a:r>
          </a:p>
          <a:p>
            <a:r>
              <a:rPr lang="en-US" dirty="0" smtClean="0"/>
              <a:t>A consultant for CCHA on federal health care reform efforts and effective ways to express concerns / tell your story to legislators on this issue</a:t>
            </a:r>
            <a:endParaRPr lang="en-US" dirty="0"/>
          </a:p>
          <a:p>
            <a:r>
              <a:rPr lang="en-US" b="1" dirty="0" smtClean="0"/>
              <a:t>Online Advocacy Community</a:t>
            </a:r>
            <a:r>
              <a:rPr lang="en-US" dirty="0" smtClean="0"/>
              <a:t>: During </a:t>
            </a:r>
            <a:r>
              <a:rPr lang="en-US" dirty="0"/>
              <a:t>the second year of the project, FVCA developed a Project Leadership learning / advocacy community — an online forum moderated by the </a:t>
            </a:r>
            <a:r>
              <a:rPr lang="en-US" dirty="0" smtClean="0"/>
              <a:t>Project Manager </a:t>
            </a:r>
            <a:r>
              <a:rPr lang="en-US" dirty="0"/>
              <a:t>— so that program graduates from all over the state can learn from and support each other. The goal is to create a forum for sharing resources, events, articles, current issues, and important legislation information among all Project Leadership graduates. This group serves as an additional forum in which Trainers can provide support and peer mentorship can thrive. </a:t>
            </a:r>
            <a:endParaRPr lang="en-US" dirty="0" smtClean="0"/>
          </a:p>
          <a:p>
            <a:r>
              <a:rPr lang="en-US" b="1" dirty="0" smtClean="0"/>
              <a:t>Annual Alumni Meeting: Nor Cal and SoCal. Purpose is to connect, network, stay informed on current issues affecting CSHCN. Refresh / review skills from training.</a:t>
            </a:r>
          </a:p>
          <a:p>
            <a:r>
              <a:rPr lang="en-US" b="1" dirty="0" smtClean="0"/>
              <a:t>Support from FRC / host site Staff</a:t>
            </a:r>
            <a:r>
              <a:rPr lang="en-US" dirty="0" smtClean="0"/>
              <a:t>: </a:t>
            </a:r>
            <a:r>
              <a:rPr lang="en-US" dirty="0"/>
              <a:t>A key feature of the training methodology is the provision of support services addressing participant needs and ongoing mentorship, ensuring that families remain engaged in advocacy work. </a:t>
            </a:r>
            <a:r>
              <a:rPr lang="en-US" b="1" dirty="0"/>
              <a:t>Since the trainings are housed at Family Resource Centers, families have access to individualized support from staff. </a:t>
            </a:r>
            <a:endParaRPr lang="en-US" b="1" dirty="0" smtClean="0"/>
          </a:p>
          <a:p>
            <a:r>
              <a:rPr lang="en-US" i="1" dirty="0" smtClean="0">
                <a:solidFill>
                  <a:srgbClr val="FF0000"/>
                </a:solidFill>
              </a:rPr>
              <a:t>Health Summit (not shown here also an opportunity for grads and trainers to connect.)</a:t>
            </a:r>
          </a:p>
          <a:p>
            <a:r>
              <a:rPr lang="en-US" i="1" dirty="0" smtClean="0">
                <a:solidFill>
                  <a:srgbClr val="FF0000"/>
                </a:solidFill>
              </a:rPr>
              <a:t>Photo </a:t>
            </a:r>
            <a:r>
              <a:rPr lang="en-US" i="1" dirty="0">
                <a:solidFill>
                  <a:srgbClr val="FF0000"/>
                </a:solidFill>
              </a:rPr>
              <a:t>shows special session with Dan Weintraub founder and editor of California Health Report. Art of Writing an opinion article. Two grads articles have been published in CA Health Report. </a:t>
            </a:r>
          </a:p>
          <a:p>
            <a:endParaRPr lang="en-US" dirty="0">
              <a:solidFill>
                <a:srgbClr val="FF0000"/>
              </a:solidFill>
            </a:endParaRPr>
          </a:p>
          <a:p>
            <a:endParaRPr lang="en-US" dirty="0">
              <a:solidFill>
                <a:srgbClr val="FF0000"/>
              </a:solidFill>
            </a:endParaRPr>
          </a:p>
          <a:p>
            <a:pPr lvl="2" eaLnBrk="1" hangingPunct="1">
              <a:spcBef>
                <a:spcPts val="0"/>
              </a:spcBef>
              <a:buFont typeface="Wingdings" pitchFamily="2" charset="2"/>
              <a:buNone/>
              <a:defRPr/>
            </a:pPr>
            <a:endParaRPr lang="en-US" dirty="0" smtClean="0">
              <a:solidFill>
                <a:srgbClr val="FF0000"/>
              </a:solidFill>
              <a:latin typeface="+mn-lt"/>
            </a:endParaRPr>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7</a:t>
            </a:fld>
            <a:endParaRPr lang="en-US" dirty="0" smtClean="0"/>
          </a:p>
        </p:txBody>
      </p:sp>
    </p:spTree>
    <p:extLst>
      <p:ext uri="{BB962C8B-B14F-4D97-AF65-F5344CB8AC3E}">
        <p14:creationId xmlns:p14="http://schemas.microsoft.com/office/powerpoint/2010/main" val="355660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93850" y="696913"/>
            <a:ext cx="3822700" cy="2867025"/>
          </a:xfrm>
          <a:ln/>
        </p:spPr>
      </p:sp>
      <p:sp>
        <p:nvSpPr>
          <p:cNvPr id="7171" name="Rectangle 3"/>
          <p:cNvSpPr>
            <a:spLocks noGrp="1" noChangeArrowheads="1"/>
          </p:cNvSpPr>
          <p:nvPr>
            <p:ph type="body" idx="1"/>
          </p:nvPr>
        </p:nvSpPr>
        <p:spPr>
          <a:xfrm>
            <a:off x="685800" y="3733800"/>
            <a:ext cx="5622925" cy="5253038"/>
          </a:xfrm>
        </p:spPr>
        <p:txBody>
          <a:bodyPr/>
          <a:lstStyle/>
          <a:p>
            <a:r>
              <a:rPr lang="en-US" b="1" dirty="0" smtClean="0"/>
              <a:t>Databases</a:t>
            </a:r>
            <a:endParaRPr lang="en-US" dirty="0"/>
          </a:p>
          <a:p>
            <a:r>
              <a:rPr lang="en-US" dirty="0" smtClean="0"/>
              <a:t>As </a:t>
            </a:r>
            <a:r>
              <a:rPr lang="en-US" dirty="0"/>
              <a:t>part of the mentorship component, </a:t>
            </a:r>
            <a:r>
              <a:rPr lang="en-US" dirty="0" smtClean="0"/>
              <a:t>during the pilot year I developed </a:t>
            </a:r>
            <a:r>
              <a:rPr lang="en-US" dirty="0"/>
              <a:t>and </a:t>
            </a:r>
            <a:r>
              <a:rPr lang="en-US" dirty="0" smtClean="0"/>
              <a:t>continue to maintain </a:t>
            </a:r>
            <a:r>
              <a:rPr lang="en-US" dirty="0"/>
              <a:t>two databases</a:t>
            </a:r>
            <a:r>
              <a:rPr lang="en-US" dirty="0" smtClean="0"/>
              <a:t>:</a:t>
            </a:r>
          </a:p>
          <a:p>
            <a:pPr marL="171450" indent="-171450">
              <a:buFont typeface="Arial"/>
              <a:buChar char="•"/>
            </a:pPr>
            <a:r>
              <a:rPr lang="en-US" b="1" dirty="0" smtClean="0"/>
              <a:t>a </a:t>
            </a:r>
            <a:r>
              <a:rPr lang="en-US" b="1" dirty="0"/>
              <a:t>database of opportunities </a:t>
            </a:r>
            <a:r>
              <a:rPr lang="en-US" dirty="0"/>
              <a:t>in which families can </a:t>
            </a:r>
            <a:r>
              <a:rPr lang="en-US" dirty="0" smtClean="0"/>
              <a:t>participate</a:t>
            </a:r>
          </a:p>
          <a:p>
            <a:pPr>
              <a:buFont typeface="Wingdings" pitchFamily="2" charset="2"/>
              <a:buChar char="Ø"/>
            </a:pPr>
            <a:r>
              <a:rPr lang="en-US" dirty="0"/>
              <a:t>Opportunity Database</a:t>
            </a:r>
          </a:p>
          <a:p>
            <a:pPr lvl="1">
              <a:buFont typeface="Arial" panose="020B0604020202020204" pitchFamily="34" charset="0"/>
              <a:buChar char="•"/>
            </a:pPr>
            <a:r>
              <a:rPr lang="en-US" dirty="0" smtClean="0"/>
              <a:t>Local: hospital advisory, CCS Family Advisory Groups, County Mental Health Advisory, SELPA CAC</a:t>
            </a:r>
            <a:endParaRPr lang="en-US" dirty="0"/>
          </a:p>
          <a:p>
            <a:pPr lvl="1">
              <a:buFont typeface="Arial" panose="020B0604020202020204" pitchFamily="34" charset="0"/>
              <a:buChar char="•"/>
            </a:pPr>
            <a:r>
              <a:rPr lang="en-US" dirty="0" smtClean="0"/>
              <a:t>Regional: SCDD, Regional Centers</a:t>
            </a:r>
            <a:endParaRPr lang="en-US" dirty="0"/>
          </a:p>
          <a:p>
            <a:pPr lvl="1">
              <a:buFont typeface="Arial" panose="020B0604020202020204" pitchFamily="34" charset="0"/>
              <a:buChar char="•"/>
            </a:pPr>
            <a:r>
              <a:rPr lang="en-US" dirty="0" smtClean="0"/>
              <a:t>State: CCS AG, </a:t>
            </a:r>
            <a:r>
              <a:rPr lang="en-US" dirty="0" err="1"/>
              <a:t>Medi</a:t>
            </a:r>
            <a:r>
              <a:rPr lang="en-US" dirty="0"/>
              <a:t>-Cal Children's Health Advisory Panel </a:t>
            </a:r>
            <a:endParaRPr lang="en-US" dirty="0" smtClean="0"/>
          </a:p>
          <a:p>
            <a:pPr lvl="1">
              <a:buFont typeface="Arial" panose="020B0604020202020204" pitchFamily="34" charset="0"/>
              <a:buChar char="•"/>
            </a:pPr>
            <a:r>
              <a:rPr lang="en-US" dirty="0" smtClean="0"/>
              <a:t>National: AAP</a:t>
            </a:r>
            <a:endParaRPr lang="en-US" dirty="0"/>
          </a:p>
          <a:p>
            <a:pPr marL="171450" indent="-171450">
              <a:buFont typeface="Arial"/>
              <a:buChar char="•"/>
            </a:pPr>
            <a:endParaRPr lang="en-US" dirty="0" smtClean="0"/>
          </a:p>
          <a:p>
            <a:pPr marL="171450" indent="-171450">
              <a:buFont typeface="Arial"/>
              <a:buChar char="•"/>
            </a:pPr>
            <a:r>
              <a:rPr lang="en-US" b="1" dirty="0" smtClean="0"/>
              <a:t>a </a:t>
            </a:r>
            <a:r>
              <a:rPr lang="en-US" b="1" dirty="0"/>
              <a:t>database of family leaders </a:t>
            </a:r>
            <a:r>
              <a:rPr lang="en-US" dirty="0"/>
              <a:t>(project graduates) which identifies graduates’ areas of expertise and experiences related to CYSHCN and tracks their advocacy activities. This information builds FVCA’s capacity to be responsive to media requests and requests for family participation on committees and task forces at the local, regional, and state levels. </a:t>
            </a:r>
            <a:endParaRPr lang="en-US" dirty="0" smtClean="0"/>
          </a:p>
          <a:p>
            <a:endParaRPr lang="en-US" b="1" dirty="0" smtClean="0"/>
          </a:p>
          <a:p>
            <a:r>
              <a:rPr lang="en-US" b="1" dirty="0" smtClean="0"/>
              <a:t>MATCHING</a:t>
            </a:r>
            <a:endParaRPr lang="en-US" b="1" dirty="0"/>
          </a:p>
          <a:p>
            <a:r>
              <a:rPr lang="en-US" dirty="0" smtClean="0"/>
              <a:t>Examples of use:</a:t>
            </a:r>
          </a:p>
          <a:p>
            <a:pPr marL="171450" indent="-171450">
              <a:buFont typeface="Arial"/>
              <a:buChar char="•"/>
            </a:pPr>
            <a:r>
              <a:rPr lang="en-US" dirty="0" smtClean="0"/>
              <a:t>A news outlet looking to interview a family of CSHCN who transitioned from Healthy Families to </a:t>
            </a:r>
            <a:r>
              <a:rPr lang="en-US" dirty="0" err="1" smtClean="0"/>
              <a:t>Medi</a:t>
            </a:r>
            <a:r>
              <a:rPr lang="en-US" dirty="0" smtClean="0"/>
              <a:t>-Cal contacted FVCA. We can use our database to quickly identify families who used these systems &amp; connect them to the media. </a:t>
            </a:r>
          </a:p>
          <a:p>
            <a:pPr marL="171450" indent="-171450">
              <a:buFont typeface="Arial"/>
              <a:buChar char="•"/>
            </a:pPr>
            <a:r>
              <a:rPr lang="en-US" dirty="0" smtClean="0"/>
              <a:t>State looking for families to join TWG as part of CCS Redesign.</a:t>
            </a:r>
          </a:p>
          <a:p>
            <a:pPr marL="171450" indent="-171450">
              <a:buFont typeface="Arial"/>
              <a:buChar char="•"/>
            </a:pPr>
            <a:r>
              <a:rPr lang="en-US" dirty="0" smtClean="0"/>
              <a:t>Parent who is former foster youth looking to join council / committee and be the voice of foster youth</a:t>
            </a:r>
          </a:p>
          <a:p>
            <a:endParaRPr lang="en-US" dirty="0"/>
          </a:p>
        </p:txBody>
      </p:sp>
      <p:sp>
        <p:nvSpPr>
          <p:cNvPr id="19461" name="Slide Number Placeholder 9"/>
          <p:cNvSpPr>
            <a:spLocks noGrp="1"/>
          </p:cNvSpPr>
          <p:nvPr>
            <p:ph type="sldNum" sz="quarter" idx="5"/>
          </p:nvPr>
        </p:nvSpPr>
        <p:spPr>
          <a:noFill/>
        </p:spPr>
        <p:txBody>
          <a:bodyPr/>
          <a:lstStyle/>
          <a:p>
            <a:fld id="{F7AA416A-12E9-4350-B11F-27A5573DB712}" type="slidenum">
              <a:rPr lang="en-US" smtClean="0"/>
              <a:pPr/>
              <a:t>8</a:t>
            </a:fld>
            <a:endParaRPr lang="en-US" dirty="0" smtClean="0"/>
          </a:p>
        </p:txBody>
      </p:sp>
    </p:spTree>
    <p:extLst>
      <p:ext uri="{BB962C8B-B14F-4D97-AF65-F5344CB8AC3E}">
        <p14:creationId xmlns:p14="http://schemas.microsoft.com/office/powerpoint/2010/main" val="201980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4165600" cy="3124200"/>
          </a:xfrm>
        </p:spPr>
      </p:sp>
      <p:sp>
        <p:nvSpPr>
          <p:cNvPr id="3" name="Notes Placeholder 2"/>
          <p:cNvSpPr>
            <a:spLocks noGrp="1"/>
          </p:cNvSpPr>
          <p:nvPr>
            <p:ph type="body" idx="1"/>
          </p:nvPr>
        </p:nvSpPr>
        <p:spPr>
          <a:xfrm>
            <a:off x="762000" y="3733800"/>
            <a:ext cx="5638800" cy="5181600"/>
          </a:xfrm>
        </p:spPr>
        <p:txBody>
          <a:bodyPr/>
          <a:lstStyle/>
          <a:p>
            <a:pPr eaLnBrk="1" hangingPunct="1">
              <a:spcBef>
                <a:spcPts val="0"/>
              </a:spcBef>
              <a:defRPr/>
            </a:pPr>
            <a:r>
              <a:rPr lang="en-US" b="1" dirty="0" smtClean="0"/>
              <a:t>Project </a:t>
            </a:r>
            <a:r>
              <a:rPr lang="en-US" b="1" dirty="0"/>
              <a:t>Implementation </a:t>
            </a:r>
            <a:endParaRPr lang="en-US" dirty="0"/>
          </a:p>
          <a:p>
            <a:endParaRPr lang="en-US" b="1" dirty="0" smtClean="0"/>
          </a:p>
          <a:p>
            <a:r>
              <a:rPr lang="en-US" b="1" dirty="0" smtClean="0"/>
              <a:t>Counties currently implementing or planning to implement: </a:t>
            </a:r>
          </a:p>
          <a:p>
            <a:endParaRPr lang="en-US" b="1" dirty="0"/>
          </a:p>
          <a:p>
            <a:r>
              <a:rPr lang="en-US" b="1" dirty="0" smtClean="0"/>
              <a:t>Kern, Sacramento, Santa Clara, </a:t>
            </a:r>
            <a:r>
              <a:rPr lang="en-US" b="1" dirty="0" err="1" smtClean="0"/>
              <a:t>Tuolomne</a:t>
            </a:r>
            <a:endParaRPr lang="en-US" b="1" dirty="0" smtClean="0"/>
          </a:p>
          <a:p>
            <a:endParaRPr lang="en-US" b="1" dirty="0"/>
          </a:p>
          <a:p>
            <a:r>
              <a:rPr lang="en-US" b="1" dirty="0" smtClean="0"/>
              <a:t>Repeat sites: Alameda, SFCD, LA, San Bernardino</a:t>
            </a:r>
          </a:p>
          <a:p>
            <a:endParaRPr lang="en-US" b="1" dirty="0"/>
          </a:p>
          <a:p>
            <a:r>
              <a:rPr lang="en-US" b="1" dirty="0" smtClean="0"/>
              <a:t>Have seen models for partnering among agencies:</a:t>
            </a:r>
          </a:p>
          <a:p>
            <a:r>
              <a:rPr lang="en-US" b="1" dirty="0" smtClean="0"/>
              <a:t>LA: FRC and SCDD</a:t>
            </a:r>
          </a:p>
          <a:p>
            <a:r>
              <a:rPr lang="en-US" b="1" dirty="0" smtClean="0"/>
              <a:t>Santa Barbara: FRC and RC</a:t>
            </a:r>
          </a:p>
          <a:p>
            <a:r>
              <a:rPr lang="en-US" b="1" dirty="0" smtClean="0"/>
              <a:t>San Berna: FRC, SCDD, RC</a:t>
            </a:r>
          </a:p>
          <a:p>
            <a:endParaRPr lang="en-US" b="1" dirty="0"/>
          </a:p>
          <a:p>
            <a:r>
              <a:rPr lang="en-US" b="1" dirty="0" smtClean="0"/>
              <a:t>Others:</a:t>
            </a:r>
          </a:p>
          <a:p>
            <a:r>
              <a:rPr lang="en-US" b="1" dirty="0" smtClean="0"/>
              <a:t>Santa Cruz, San Mateo, </a:t>
            </a:r>
          </a:p>
          <a:p>
            <a:endParaRPr lang="en-US" b="1" dirty="0"/>
          </a:p>
          <a:p>
            <a:endParaRPr lang="en-US" b="1" dirty="0" smtClean="0"/>
          </a:p>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pPr>
              <a:defRPr/>
            </a:pPr>
            <a:fld id="{3847E9B6-673D-40E8-9AF5-FF8D713AB08C}" type="slidenum">
              <a:rPr lang="en-US" smtClean="0"/>
              <a:pPr>
                <a:defRPr/>
              </a:pPr>
              <a:t>9</a:t>
            </a:fld>
            <a:endParaRPr lang="en-US"/>
          </a:p>
        </p:txBody>
      </p:sp>
    </p:spTree>
    <p:extLst>
      <p:ext uri="{BB962C8B-B14F-4D97-AF65-F5344CB8AC3E}">
        <p14:creationId xmlns:p14="http://schemas.microsoft.com/office/powerpoint/2010/main" val="348500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AB449766-91F3-422B-BCD0-BBA1D73C7F5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92271B-7989-4AC9-9B56-D00C5C3A2AF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E7BAE6-53AB-466A-BECB-BFA9DC9C7FC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3EF8B89E-CFC5-46F5-AE44-72279D429F47}"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F3984CD9-29F3-4688-864F-58419AB6AFF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E22FB0-B249-40B1-BB04-72DAE6A8C494}"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6EC1DE-6AA6-4EE2-99CB-C6240BD24839}"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11F467CA-D325-4D5D-BD8A-DF4184DFDB2A}"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135BA6-625D-4810-842B-7BA11BBFEE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A5CFE13C-DDE1-430C-AAE1-7A34EA5F7062}"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AEDDB4BF-AFC6-4CAD-9157-CF6D8721E083}"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BAF07A7-DEAA-42B2-93A6-4C69B4A3E8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JU1shpujZ6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kidsdata.org/topic/78/special-needs/bar#fmt=331&amp;loc=1,2&amp;tf=77&amp;pdist=98&amp;ch=172,173&amp;sort=loc"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span@spannj.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agray@familyvoicesofca.org" TargetMode="External"/><Relationship Id="rId5" Type="http://schemas.openxmlformats.org/officeDocument/2006/relationships/hyperlink" Target="http://www.facebook.com/familyvoicesofca.org" TargetMode="External"/><Relationship Id="rId10" Type="http://schemas.openxmlformats.org/officeDocument/2006/relationships/image" Target="../media/image28.png"/><Relationship Id="rId4" Type="http://schemas.openxmlformats.org/officeDocument/2006/relationships/hyperlink" Target="http://www.familyvoicesofca.org/"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53400" y="5791200"/>
            <a:ext cx="609600" cy="381000"/>
          </a:xfrm>
          <a:prstGeom prst="bracketPair">
            <a:avLst>
              <a:gd name="adj" fmla="val 17949"/>
            </a:avLst>
          </a:prstGeom>
        </p:spPr>
        <p:txBody>
          <a:bodyPr/>
          <a:lstStyle/>
          <a:p>
            <a:pPr algn="ctr">
              <a:defRPr/>
            </a:pPr>
            <a:fld id="{3EF8B89E-CFC5-46F5-AE44-72279D429F47}" type="slidenum">
              <a:rPr lang="en-US" sz="1400" b="1" smtClean="0">
                <a:solidFill>
                  <a:srgbClr val="FFFFFF"/>
                </a:solidFill>
              </a:rPr>
              <a:pPr algn="ctr">
                <a:defRPr/>
              </a:pPr>
              <a:t>1</a:t>
            </a:fld>
            <a:endParaRPr lang="en-US" sz="1400" b="1" dirty="0" smtClean="0">
              <a:solidFill>
                <a:srgbClr val="FFFFFF"/>
              </a:solidFill>
            </a:endParaRPr>
          </a:p>
        </p:txBody>
      </p:sp>
      <p:pic>
        <p:nvPicPr>
          <p:cNvPr id="5" name="Content Placeholder 5"/>
          <p:cNvPicPr/>
          <p:nvPr/>
        </p:nvPicPr>
        <p:blipFill rotWithShape="1">
          <a:blip r:embed="rId3"/>
          <a:srcRect t="15742" b="5732"/>
          <a:stretch/>
        </p:blipFill>
        <p:spPr bwMode="auto">
          <a:xfrm>
            <a:off x="1903730" y="304800"/>
            <a:ext cx="5336540" cy="5384800"/>
          </a:xfrm>
          <a:prstGeom prst="rect">
            <a:avLst/>
          </a:prstGeom>
          <a:ln>
            <a:noFill/>
          </a:ln>
          <a:extLst>
            <a:ext uri="{53640926-AAD7-44d8-BBD7-CCE9431645EC}">
              <a14:shadowObscured xmlns="" xmlns:a14="http://schemas.microsoft.com/office/drawing/2010/main"/>
            </a:ext>
          </a:extLst>
        </p:spPr>
      </p:pic>
      <p:pic>
        <p:nvPicPr>
          <p:cNvPr id="7" name="Picture 6" descr="C:\Users\pmarks\Downloads\lpfch_logo_horizontal_color.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44137"/>
            <a:ext cx="4038600" cy="1042463"/>
          </a:xfrm>
          <a:prstGeom prst="rect">
            <a:avLst/>
          </a:prstGeom>
          <a:solidFill>
            <a:schemeClr val="accent5"/>
          </a:solidFill>
          <a:ln w="57150">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324600"/>
            <a:ext cx="3352800" cy="533400"/>
          </a:xfrm>
          <a:prstGeom prst="rect">
            <a:avLst/>
          </a:prstGeom>
          <a:blipFill dpi="0" rotWithShape="1">
            <a:blip r:embed="rId6">
              <a:alphaModFix amt="10000"/>
            </a:blip>
            <a:srcRect/>
            <a:tile tx="0" ty="0" sx="100000" sy="100000" flip="none" algn="tl"/>
          </a:blip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19200" y="617538"/>
            <a:ext cx="6553200" cy="762000"/>
          </a:xfrm>
        </p:spPr>
        <p:txBody>
          <a:bodyPr>
            <a:normAutofit/>
          </a:bodyPr>
          <a:lstStyle/>
          <a:p>
            <a:pPr fontAlgn="auto">
              <a:spcAft>
                <a:spcPts val="0"/>
              </a:spcAft>
              <a:defRPr/>
            </a:pPr>
            <a:r>
              <a:rPr lang="en-US" sz="3600" dirty="0" smtClean="0"/>
              <a:t>Independent</a:t>
            </a:r>
            <a:r>
              <a:rPr lang="en-US" sz="4000" dirty="0" smtClean="0"/>
              <a:t> </a:t>
            </a:r>
            <a:r>
              <a:rPr lang="en-US" sz="3600" dirty="0" smtClean="0"/>
              <a:t>Evaluation</a:t>
            </a:r>
          </a:p>
        </p:txBody>
      </p:sp>
      <p:sp>
        <p:nvSpPr>
          <p:cNvPr id="3075" name="Rectangle 3"/>
          <p:cNvSpPr>
            <a:spLocks noGrp="1" noChangeArrowheads="1"/>
          </p:cNvSpPr>
          <p:nvPr>
            <p:ph sz="quarter" idx="1"/>
          </p:nvPr>
        </p:nvSpPr>
        <p:spPr>
          <a:xfrm>
            <a:off x="330200" y="1208088"/>
            <a:ext cx="8077200" cy="4525962"/>
          </a:xfrm>
        </p:spPr>
        <p:txBody>
          <a:bodyPr>
            <a:normAutofit fontScale="77500" lnSpcReduction="20000"/>
          </a:bodyPr>
          <a:lstStyle/>
          <a:p>
            <a:pPr marL="0" indent="0">
              <a:buNone/>
            </a:pPr>
            <a:endParaRPr lang="en-US" sz="3200" dirty="0" smtClean="0"/>
          </a:p>
          <a:p>
            <a:pPr lvl="0">
              <a:buFont typeface="Wingdings" panose="05000000000000000000" pitchFamily="2" charset="2"/>
              <a:buChar char="Ø"/>
            </a:pPr>
            <a:r>
              <a:rPr lang="en-US" sz="3200" dirty="0"/>
              <a:t>P</a:t>
            </a:r>
            <a:r>
              <a:rPr lang="en-US" sz="3200" dirty="0" smtClean="0"/>
              <a:t>articipants</a:t>
            </a:r>
            <a:r>
              <a:rPr lang="en-US" sz="3200" dirty="0"/>
              <a:t>’ confidence in their ability to advocate, </a:t>
            </a:r>
            <a:r>
              <a:rPr lang="en-US" sz="3200" dirty="0" smtClean="0"/>
              <a:t>their leadership </a:t>
            </a:r>
            <a:r>
              <a:rPr lang="en-US" sz="3200" dirty="0"/>
              <a:t>skills, and their experiences with advocacy showed significant improvement</a:t>
            </a:r>
            <a:r>
              <a:rPr lang="en-US" sz="3200" dirty="0" smtClean="0"/>
              <a:t>.</a:t>
            </a:r>
          </a:p>
          <a:p>
            <a:pPr marL="0" indent="0">
              <a:buNone/>
            </a:pPr>
            <a:endParaRPr lang="en-US" sz="3200" dirty="0"/>
          </a:p>
          <a:p>
            <a:pPr lvl="0">
              <a:buFont typeface="Wingdings" panose="05000000000000000000" pitchFamily="2" charset="2"/>
              <a:buChar char="Ø"/>
            </a:pPr>
            <a:r>
              <a:rPr lang="en-US" sz="3200" dirty="0"/>
              <a:t>P</a:t>
            </a:r>
            <a:r>
              <a:rPr lang="en-US" sz="3200" dirty="0" smtClean="0"/>
              <a:t>articipants</a:t>
            </a:r>
            <a:r>
              <a:rPr lang="en-US" sz="3200" dirty="0"/>
              <a:t> showed significant, positive </a:t>
            </a:r>
            <a:r>
              <a:rPr lang="en-US" sz="3200" dirty="0" smtClean="0"/>
              <a:t>changes on</a:t>
            </a:r>
            <a:r>
              <a:rPr lang="en-US" sz="3200" dirty="0"/>
              <a:t> measures of empowerment for accessing </a:t>
            </a:r>
            <a:r>
              <a:rPr lang="en-US" sz="3200" dirty="0" smtClean="0"/>
              <a:t>services for</a:t>
            </a:r>
            <a:r>
              <a:rPr lang="en-US" sz="3200" dirty="0"/>
              <a:t> children. </a:t>
            </a:r>
            <a:endParaRPr lang="en-US" sz="3200" dirty="0" smtClean="0"/>
          </a:p>
          <a:p>
            <a:pPr lvl="0">
              <a:buFont typeface="Wingdings" panose="05000000000000000000" pitchFamily="2" charset="2"/>
              <a:buChar char="Ø"/>
            </a:pPr>
            <a:endParaRPr lang="en-US" sz="3200" dirty="0"/>
          </a:p>
          <a:p>
            <a:pPr>
              <a:buFont typeface="Wingdings" panose="05000000000000000000" pitchFamily="2" charset="2"/>
              <a:buChar char="Ø"/>
            </a:pPr>
            <a:r>
              <a:rPr lang="en-US" sz="3200" dirty="0"/>
              <a:t>Participants felt better prepared to continue to advocate for their children and for systems change.</a:t>
            </a:r>
          </a:p>
          <a:p>
            <a:pPr lvl="0">
              <a:buFont typeface="Wingdings" panose="05000000000000000000" pitchFamily="2" charset="2"/>
              <a:buChar char="Ø"/>
            </a:pPr>
            <a:endParaRPr lang="en-US" sz="3200" dirty="0"/>
          </a:p>
          <a:p>
            <a:pPr marL="0" indent="0">
              <a:buNone/>
            </a:pPr>
            <a:endParaRPr lang="en-US" sz="3200" dirty="0" smtClean="0"/>
          </a:p>
          <a:p>
            <a:pPr algn="ctr">
              <a:buNone/>
            </a:pPr>
            <a:endParaRPr lang="en-US" sz="3200" dirty="0" smtClean="0"/>
          </a:p>
          <a:p>
            <a:pPr>
              <a:buClr>
                <a:srgbClr val="FF5050"/>
              </a:buClr>
              <a:buFont typeface="Wingdings 3" pitchFamily="18" charset="2"/>
              <a:buNone/>
            </a:pPr>
            <a:endParaRPr lang="en-US" sz="800" dirty="0" smtClean="0"/>
          </a:p>
          <a:p>
            <a:pPr>
              <a:buClr>
                <a:srgbClr val="FF5050"/>
              </a:buClr>
              <a:buFont typeface="Wingdings 3" pitchFamily="18" charset="2"/>
              <a:buNone/>
            </a:pPr>
            <a:endParaRPr lang="en-US" sz="800" dirty="0" smtClean="0"/>
          </a:p>
          <a:p>
            <a:pPr algn="ctr">
              <a:buClr>
                <a:srgbClr val="FF5050"/>
              </a:buClr>
              <a:buFont typeface="Wingdings 3" pitchFamily="18" charset="2"/>
              <a:buNone/>
            </a:pPr>
            <a:endParaRPr lang="en-US" sz="8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10</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9"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9187"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81584" y="5943600"/>
            <a:ext cx="7290816" cy="461665"/>
          </a:xfrm>
          <a:prstGeom prst="rect">
            <a:avLst/>
          </a:prstGeom>
          <a:noFill/>
        </p:spPr>
        <p:txBody>
          <a:bodyPr wrap="square" rtlCol="0">
            <a:spAutoFit/>
          </a:bodyPr>
          <a:lstStyle/>
          <a:p>
            <a:r>
              <a:rPr lang="en-US" sz="1200" i="1" dirty="0" smtClean="0"/>
              <a:t>Evaluation Report: Project Leadership</a:t>
            </a:r>
            <a:r>
              <a:rPr lang="en-US" sz="1200" dirty="0" smtClean="0"/>
              <a:t>, Leslie S. Linton, Terry Conway, Christine Edwards, Health Policy Consulting Group, May 2014</a:t>
            </a:r>
            <a:endParaRPr lang="en-US" sz="1200" dirty="0"/>
          </a:p>
        </p:txBody>
      </p:sp>
    </p:spTree>
    <p:extLst>
      <p:ext uri="{BB962C8B-B14F-4D97-AF65-F5344CB8AC3E}">
        <p14:creationId xmlns:p14="http://schemas.microsoft.com/office/powerpoint/2010/main" val="2639785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135BA6-625D-4810-842B-7BA11BBFEEC5}" type="slidenum">
              <a:rPr lang="en-US" smtClean="0"/>
              <a:pPr>
                <a:defRPr/>
              </a:pPr>
              <a:t>11</a:t>
            </a:fld>
            <a:endParaRPr lang="en-US"/>
          </a:p>
        </p:txBody>
      </p:sp>
      <p:sp>
        <p:nvSpPr>
          <p:cNvPr id="3" name="TextBox 2"/>
          <p:cNvSpPr txBox="1"/>
          <p:nvPr/>
        </p:nvSpPr>
        <p:spPr>
          <a:xfrm>
            <a:off x="852487" y="6162538"/>
            <a:ext cx="7290816" cy="461665"/>
          </a:xfrm>
          <a:prstGeom prst="rect">
            <a:avLst/>
          </a:prstGeom>
          <a:noFill/>
        </p:spPr>
        <p:txBody>
          <a:bodyPr wrap="square" rtlCol="0">
            <a:spAutoFit/>
          </a:bodyPr>
          <a:lstStyle/>
          <a:p>
            <a:r>
              <a:rPr lang="en-US" sz="1200" i="1" dirty="0" smtClean="0"/>
              <a:t>Evaluation Report: Project Leadership</a:t>
            </a:r>
            <a:r>
              <a:rPr lang="en-US" sz="1200" dirty="0" smtClean="0"/>
              <a:t>, Leslie S. Linton, Terry Conway, Christine Edwards, Health Policy Consulting Group, May 2014</a:t>
            </a:r>
            <a:endParaRPr lang="en-US" sz="1200" dirty="0"/>
          </a:p>
        </p:txBody>
      </p:sp>
      <p:pic>
        <p:nvPicPr>
          <p:cNvPr id="4" name="Picture 3"/>
          <p:cNvPicPr>
            <a:picLocks noChangeAspect="1"/>
          </p:cNvPicPr>
          <p:nvPr/>
        </p:nvPicPr>
        <p:blipFill>
          <a:blip r:embed="rId3"/>
          <a:stretch>
            <a:fillRect/>
          </a:stretch>
        </p:blipFill>
        <p:spPr>
          <a:xfrm>
            <a:off x="825854" y="1473774"/>
            <a:ext cx="7439025" cy="4333875"/>
          </a:xfrm>
          <a:prstGeom prst="rect">
            <a:avLst/>
          </a:prstGeom>
        </p:spPr>
      </p:pic>
      <p:sp>
        <p:nvSpPr>
          <p:cNvPr id="5" name="Rectangle 2"/>
          <p:cNvSpPr txBox="1">
            <a:spLocks noChangeArrowheads="1"/>
          </p:cNvSpPr>
          <p:nvPr/>
        </p:nvSpPr>
        <p:spPr>
          <a:xfrm>
            <a:off x="1295399" y="366242"/>
            <a:ext cx="6553200" cy="7620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en-US" sz="4000" smtClean="0"/>
              <a:t>Independent Evaluation</a:t>
            </a:r>
            <a:endParaRPr lang="en-US" sz="4000" dirty="0" smtClean="0"/>
          </a:p>
        </p:txBody>
      </p:sp>
    </p:spTree>
    <p:extLst>
      <p:ext uri="{BB962C8B-B14F-4D97-AF65-F5344CB8AC3E}">
        <p14:creationId xmlns:p14="http://schemas.microsoft.com/office/powerpoint/2010/main" val="2634014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 y="2590800"/>
            <a:ext cx="8305800" cy="762000"/>
          </a:xfrm>
        </p:spPr>
        <p:txBody>
          <a:bodyPr>
            <a:normAutofit/>
          </a:bodyPr>
          <a:lstStyle/>
          <a:p>
            <a:pPr algn="ctr" fontAlgn="auto">
              <a:spcAft>
                <a:spcPts val="0"/>
              </a:spcAft>
              <a:defRPr/>
            </a:pPr>
            <a:r>
              <a:rPr lang="en-US" sz="4000" dirty="0" smtClean="0"/>
              <a:t>What are Graduates Doing?</a:t>
            </a:r>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12</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9"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2021"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840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858000" cy="914400"/>
          </a:xfrm>
        </p:spPr>
        <p:txBody>
          <a:bodyPr>
            <a:noAutofit/>
          </a:bodyPr>
          <a:lstStyle/>
          <a:p>
            <a:pPr lvl="1" algn="ctr"/>
            <a:r>
              <a:rPr lang="en-US" sz="3000" kern="1200" cap="small" dirty="0">
                <a:solidFill>
                  <a:schemeClr val="tx2"/>
                </a:solidFill>
                <a:latin typeface="+mj-lt"/>
                <a:ea typeface="+mj-ea"/>
                <a:cs typeface="+mj-cs"/>
              </a:rPr>
              <a:t>Serving on </a:t>
            </a:r>
            <a:r>
              <a:rPr lang="en-US" sz="3000" kern="1200" cap="small" dirty="0" smtClean="0">
                <a:solidFill>
                  <a:schemeClr val="tx2"/>
                </a:solidFill>
                <a:latin typeface="+mj-lt"/>
                <a:ea typeface="+mj-ea"/>
                <a:cs typeface="+mj-cs"/>
              </a:rPr>
              <a:t>groups</a:t>
            </a:r>
            <a:endParaRPr lang="en-US" sz="3000" kern="1200" cap="small" dirty="0">
              <a:solidFill>
                <a:schemeClr val="tx2"/>
              </a:solidFill>
              <a:latin typeface="+mj-lt"/>
              <a:ea typeface="+mj-ea"/>
              <a:cs typeface="+mj-cs"/>
            </a:endParaRPr>
          </a:p>
        </p:txBody>
      </p:sp>
      <p:sp>
        <p:nvSpPr>
          <p:cNvPr id="3" name="Content Placeholder 2"/>
          <p:cNvSpPr>
            <a:spLocks noGrp="1"/>
          </p:cNvSpPr>
          <p:nvPr>
            <p:ph sz="quarter" idx="1"/>
          </p:nvPr>
        </p:nvSpPr>
        <p:spPr>
          <a:xfrm>
            <a:off x="457200" y="1143000"/>
            <a:ext cx="7772400" cy="5102352"/>
          </a:xfrm>
        </p:spPr>
        <p:txBody>
          <a:bodyPr>
            <a:normAutofit fontScale="85000" lnSpcReduction="10000"/>
          </a:bodyPr>
          <a:lstStyle/>
          <a:p>
            <a:r>
              <a:rPr lang="en-US" dirty="0" smtClean="0"/>
              <a:t>California Children’s Services:</a:t>
            </a:r>
          </a:p>
          <a:p>
            <a:pPr lvl="1"/>
            <a:r>
              <a:rPr lang="en-US" dirty="0" smtClean="0"/>
              <a:t>Family-Centered Care Committees (county level)</a:t>
            </a:r>
          </a:p>
          <a:p>
            <a:pPr lvl="1"/>
            <a:r>
              <a:rPr lang="en-US" dirty="0" smtClean="0"/>
              <a:t>Needs Assessment (state level)</a:t>
            </a:r>
          </a:p>
          <a:p>
            <a:pPr lvl="1"/>
            <a:r>
              <a:rPr lang="en-US" dirty="0" smtClean="0"/>
              <a:t>Advisory Group (state level)</a:t>
            </a:r>
          </a:p>
          <a:p>
            <a:pPr lvl="1"/>
            <a:r>
              <a:rPr lang="en-US" dirty="0" smtClean="0"/>
              <a:t>Redesign Technical Work Groups </a:t>
            </a:r>
            <a:r>
              <a:rPr lang="en-US" dirty="0"/>
              <a:t>(state level</a:t>
            </a:r>
            <a:r>
              <a:rPr lang="en-US" dirty="0" smtClean="0"/>
              <a:t>)</a:t>
            </a:r>
          </a:p>
          <a:p>
            <a:r>
              <a:rPr lang="en-US" dirty="0"/>
              <a:t>Children’s Regional Integrated Service </a:t>
            </a:r>
            <a:r>
              <a:rPr lang="en-US" dirty="0" smtClean="0"/>
              <a:t>System (regional)</a:t>
            </a:r>
          </a:p>
          <a:p>
            <a:r>
              <a:rPr lang="en-US" dirty="0" smtClean="0"/>
              <a:t>Mental Health Advisory Board (local level)</a:t>
            </a:r>
          </a:p>
          <a:p>
            <a:r>
              <a:rPr lang="en-US" dirty="0" err="1"/>
              <a:t>Medi</a:t>
            </a:r>
            <a:r>
              <a:rPr lang="en-US" dirty="0"/>
              <a:t>-Cal Children's Health Advisory Panel </a:t>
            </a:r>
            <a:r>
              <a:rPr lang="en-US" dirty="0" smtClean="0"/>
              <a:t>(state level)</a:t>
            </a:r>
          </a:p>
          <a:p>
            <a:r>
              <a:rPr lang="en-US" dirty="0"/>
              <a:t>Fatherhood Initiative </a:t>
            </a:r>
            <a:r>
              <a:rPr lang="en-US" dirty="0" smtClean="0"/>
              <a:t>Workgroup (local level)</a:t>
            </a:r>
            <a:endParaRPr lang="en-US" dirty="0"/>
          </a:p>
          <a:p>
            <a:r>
              <a:rPr lang="en-US" dirty="0" smtClean="0"/>
              <a:t>Hospital Family Advisory Councils</a:t>
            </a:r>
          </a:p>
          <a:p>
            <a:r>
              <a:rPr lang="en-US" dirty="0" smtClean="0"/>
              <a:t>Help Me Grow</a:t>
            </a:r>
          </a:p>
          <a:p>
            <a:r>
              <a:rPr lang="en-US" dirty="0" smtClean="0"/>
              <a:t>Head Start</a:t>
            </a:r>
          </a:p>
          <a:p>
            <a:r>
              <a:rPr lang="en-US" dirty="0" smtClean="0"/>
              <a:t>SELPA Community Advisory Committee</a:t>
            </a:r>
          </a:p>
          <a:p>
            <a:r>
              <a:rPr lang="en-US" dirty="0" smtClean="0"/>
              <a:t>State Council on Developmental Disabilities</a:t>
            </a:r>
          </a:p>
          <a:p>
            <a:r>
              <a:rPr lang="en-US" dirty="0" smtClean="0"/>
              <a:t>Regional Center</a:t>
            </a:r>
          </a:p>
        </p:txBody>
      </p:sp>
      <p:sp>
        <p:nvSpPr>
          <p:cNvPr id="4" name="Slide Number Placeholder 3"/>
          <p:cNvSpPr>
            <a:spLocks noGrp="1"/>
          </p:cNvSpPr>
          <p:nvPr>
            <p:ph type="sldNum" sz="quarter" idx="15"/>
          </p:nvPr>
        </p:nvSpPr>
        <p:spPr/>
        <p:txBody>
          <a:bodyPr/>
          <a:lstStyle/>
          <a:p>
            <a:pPr>
              <a:defRPr/>
            </a:pPr>
            <a:fld id="{30BF973D-DF14-405F-B303-8F78C38AB281}" type="slidenum">
              <a:rPr lang="en-US" smtClean="0"/>
              <a:pPr>
                <a:defRPr/>
              </a:pPr>
              <a:t>13</a:t>
            </a:fld>
            <a:endParaRPr lang="en-US"/>
          </a:p>
        </p:txBody>
      </p:sp>
    </p:spTree>
    <p:extLst>
      <p:ext uri="{BB962C8B-B14F-4D97-AF65-F5344CB8AC3E}">
        <p14:creationId xmlns:p14="http://schemas.microsoft.com/office/powerpoint/2010/main" val="51430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dirty="0" smtClean="0"/>
              <a:t>Meeting with Local and State Policymakers</a:t>
            </a:r>
            <a:endParaRPr lang="en-US" dirty="0"/>
          </a:p>
        </p:txBody>
      </p:sp>
      <p:sp>
        <p:nvSpPr>
          <p:cNvPr id="4" name="Slide Number Placeholder 3"/>
          <p:cNvSpPr>
            <a:spLocks noGrp="1"/>
          </p:cNvSpPr>
          <p:nvPr>
            <p:ph type="sldNum" sz="quarter" idx="15"/>
          </p:nvPr>
        </p:nvSpPr>
        <p:spPr/>
        <p:txBody>
          <a:bodyPr/>
          <a:lstStyle/>
          <a:p>
            <a:pPr>
              <a:defRPr/>
            </a:pPr>
            <a:fld id="{3EF8B89E-CFC5-46F5-AE44-72279D429F47}" type="slidenum">
              <a:rPr lang="en-US" smtClean="0"/>
              <a:pPr>
                <a:defRPr/>
              </a:pPr>
              <a:t>14</a:t>
            </a:fld>
            <a:endParaRPr lang="en-US"/>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8468" y="1966958"/>
            <a:ext cx="1986742" cy="2231967"/>
          </a:xfrm>
          <a:prstGeom prst="rect">
            <a:avLst/>
          </a:prstGeom>
        </p:spPr>
      </p:pic>
      <p:pic>
        <p:nvPicPr>
          <p:cNvPr id="6" name="Picture 5"/>
          <p:cNvPicPr>
            <a:picLocks noChangeAspect="1"/>
          </p:cNvPicPr>
          <p:nvPr/>
        </p:nvPicPr>
        <p:blipFill>
          <a:blip r:embed="rId4"/>
          <a:stretch>
            <a:fillRect/>
          </a:stretch>
        </p:blipFill>
        <p:spPr>
          <a:xfrm>
            <a:off x="5468607" y="1966958"/>
            <a:ext cx="3228449" cy="2224042"/>
          </a:xfrm>
          <a:prstGeom prst="rect">
            <a:avLst/>
          </a:prstGeom>
        </p:spPr>
      </p:pic>
      <p:pic>
        <p:nvPicPr>
          <p:cNvPr id="41985" name="Picture 1" descr="IMG_03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495800"/>
            <a:ext cx="3791575" cy="21287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41986" name="Picture 2" descr="IMG_057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495799"/>
            <a:ext cx="3218825" cy="21455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41987" name="Picture 3" descr="IMG_06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1966959"/>
            <a:ext cx="3336645" cy="22240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71935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731838"/>
          </a:xfrm>
        </p:spPr>
        <p:txBody>
          <a:bodyPr/>
          <a:lstStyle/>
          <a:p>
            <a:pPr algn="ctr"/>
            <a:r>
              <a:rPr lang="en-US" dirty="0" smtClean="0"/>
              <a:t>Providing public testimony</a:t>
            </a:r>
            <a:endParaRPr lang="en-US" dirty="0"/>
          </a:p>
        </p:txBody>
      </p:sp>
      <p:sp>
        <p:nvSpPr>
          <p:cNvPr id="3" name="Content Placeholder 2"/>
          <p:cNvSpPr>
            <a:spLocks noGrp="1"/>
          </p:cNvSpPr>
          <p:nvPr>
            <p:ph sz="quarter" idx="1"/>
          </p:nvPr>
        </p:nvSpPr>
        <p:spPr>
          <a:xfrm>
            <a:off x="457200" y="1600200"/>
            <a:ext cx="7467600" cy="5105400"/>
          </a:xfrm>
        </p:spPr>
        <p:txBody>
          <a:bodyPr>
            <a:normAutofit fontScale="62500" lnSpcReduction="20000"/>
          </a:bodyPr>
          <a:lstStyle/>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r>
              <a:rPr lang="en-US" dirty="0" smtClean="0">
                <a:hlinkClick r:id="rId3"/>
              </a:rPr>
              <a:t> </a:t>
            </a:r>
          </a:p>
          <a:p>
            <a:pPr marL="0" indent="0">
              <a:buNone/>
            </a:pPr>
            <a:endParaRPr lang="en-US" dirty="0">
              <a:hlinkClick r:id="rId3"/>
            </a:endParaRPr>
          </a:p>
          <a:p>
            <a:pPr marL="0" indent="0">
              <a:buNone/>
            </a:pPr>
            <a:r>
              <a:rPr lang="en-US" dirty="0"/>
              <a:t>https://</a:t>
            </a:r>
            <a:r>
              <a:rPr lang="en-US" dirty="0" err="1"/>
              <a:t>www.youtube.com</a:t>
            </a:r>
            <a:r>
              <a:rPr lang="en-US" dirty="0"/>
              <a:t>/</a:t>
            </a:r>
            <a:r>
              <a:rPr lang="en-US" dirty="0" err="1"/>
              <a:t>watch?v</a:t>
            </a:r>
            <a:r>
              <a:rPr lang="en-US" dirty="0"/>
              <a:t>=JU1shpujZ6g</a:t>
            </a:r>
          </a:p>
        </p:txBody>
      </p:sp>
      <p:sp>
        <p:nvSpPr>
          <p:cNvPr id="4" name="Slide Number Placeholder 3"/>
          <p:cNvSpPr>
            <a:spLocks noGrp="1"/>
          </p:cNvSpPr>
          <p:nvPr>
            <p:ph type="sldNum" sz="quarter" idx="15"/>
          </p:nvPr>
        </p:nvSpPr>
        <p:spPr/>
        <p:txBody>
          <a:bodyPr/>
          <a:lstStyle/>
          <a:p>
            <a:pPr>
              <a:defRPr/>
            </a:pPr>
            <a:fld id="{3EF8B89E-CFC5-46F5-AE44-72279D429F47}" type="slidenum">
              <a:rPr lang="en-US" smtClean="0"/>
              <a:pPr>
                <a:defRPr/>
              </a:pPr>
              <a:t>15</a:t>
            </a:fld>
            <a:endParaRPr lang="en-US"/>
          </a:p>
        </p:txBody>
      </p:sp>
      <p:pic>
        <p:nvPicPr>
          <p:cNvPr id="5" name="Picture 4"/>
          <p:cNvPicPr>
            <a:picLocks noChangeAspect="1"/>
          </p:cNvPicPr>
          <p:nvPr/>
        </p:nvPicPr>
        <p:blipFill>
          <a:blip r:embed="rId4"/>
          <a:stretch>
            <a:fillRect/>
          </a:stretch>
        </p:blipFill>
        <p:spPr>
          <a:xfrm>
            <a:off x="1032456" y="1128952"/>
            <a:ext cx="6739944" cy="4967048"/>
          </a:xfrm>
          <a:prstGeom prst="rect">
            <a:avLst/>
          </a:prstGeom>
        </p:spPr>
      </p:pic>
    </p:spTree>
    <p:extLst>
      <p:ext uri="{BB962C8B-B14F-4D97-AF65-F5344CB8AC3E}">
        <p14:creationId xmlns:p14="http://schemas.microsoft.com/office/powerpoint/2010/main" val="1170988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Their Stories to the Media</a:t>
            </a:r>
            <a:endParaRPr lang="en-US" dirty="0"/>
          </a:p>
        </p:txBody>
      </p:sp>
      <p:sp>
        <p:nvSpPr>
          <p:cNvPr id="4" name="Slide Number Placeholder 3"/>
          <p:cNvSpPr>
            <a:spLocks noGrp="1"/>
          </p:cNvSpPr>
          <p:nvPr>
            <p:ph type="sldNum" sz="quarter" idx="15"/>
          </p:nvPr>
        </p:nvSpPr>
        <p:spPr/>
        <p:txBody>
          <a:bodyPr/>
          <a:lstStyle/>
          <a:p>
            <a:pPr>
              <a:defRPr/>
            </a:pPr>
            <a:fld id="{3EF8B89E-CFC5-46F5-AE44-72279D429F47}" type="slidenum">
              <a:rPr lang="en-US" smtClean="0"/>
              <a:pPr>
                <a:defRPr/>
              </a:pPr>
              <a:t>16</a:t>
            </a:fld>
            <a:endParaRPr lang="en-US"/>
          </a:p>
        </p:txBody>
      </p:sp>
      <p:pic>
        <p:nvPicPr>
          <p:cNvPr id="45058" name="Picture 2" descr="https://cbssanfran.files.wordpress.com/2015/03/alisa_rosillo_032415_01.jpg?w=64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467600" cy="4200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682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76400" y="182960"/>
            <a:ext cx="5334000" cy="622300"/>
          </a:xfrm>
        </p:spPr>
        <p:txBody>
          <a:bodyPr>
            <a:noAutofit/>
          </a:bodyPr>
          <a:lstStyle/>
          <a:p>
            <a:pPr algn="ctr" fontAlgn="auto">
              <a:spcAft>
                <a:spcPts val="0"/>
              </a:spcAft>
              <a:defRPr/>
            </a:pPr>
            <a:r>
              <a:rPr lang="en-US" sz="3600" dirty="0" smtClean="0"/>
              <a:t>Lessons Learned</a:t>
            </a:r>
          </a:p>
        </p:txBody>
      </p:sp>
      <p:sp>
        <p:nvSpPr>
          <p:cNvPr id="3075" name="Rectangle 3"/>
          <p:cNvSpPr>
            <a:spLocks noGrp="1" noChangeArrowheads="1"/>
          </p:cNvSpPr>
          <p:nvPr>
            <p:ph sz="quarter" idx="1"/>
          </p:nvPr>
        </p:nvSpPr>
        <p:spPr>
          <a:xfrm>
            <a:off x="228600" y="1140619"/>
            <a:ext cx="8510016" cy="4421981"/>
          </a:xfrm>
        </p:spPr>
        <p:txBody>
          <a:bodyPr>
            <a:normAutofit fontScale="25000" lnSpcReduction="20000"/>
          </a:bodyPr>
          <a:lstStyle/>
          <a:p>
            <a:pPr>
              <a:buFont typeface="Wingdings" pitchFamily="2" charset="2"/>
              <a:buChar char="Ø"/>
            </a:pPr>
            <a:r>
              <a:rPr lang="en-US" sz="11200" dirty="0" smtClean="0"/>
              <a:t>On-going curriculum </a:t>
            </a:r>
            <a:r>
              <a:rPr lang="en-US" sz="11200" dirty="0"/>
              <a:t>r</a:t>
            </a:r>
            <a:r>
              <a:rPr lang="en-US" sz="11200" dirty="0" smtClean="0"/>
              <a:t>evision</a:t>
            </a:r>
          </a:p>
          <a:p>
            <a:pPr marL="0" indent="0">
              <a:buNone/>
            </a:pPr>
            <a:endParaRPr lang="en-US" sz="7400" dirty="0" smtClean="0"/>
          </a:p>
          <a:p>
            <a:pPr>
              <a:buFont typeface="Wingdings" pitchFamily="2" charset="2"/>
              <a:buChar char="Ø"/>
            </a:pPr>
            <a:r>
              <a:rPr lang="en-US" sz="11200" dirty="0"/>
              <a:t>Flexible scheduling, childcare, and </a:t>
            </a:r>
            <a:r>
              <a:rPr lang="en-US" sz="11200" dirty="0" smtClean="0"/>
              <a:t>stipends</a:t>
            </a:r>
          </a:p>
          <a:p>
            <a:pPr marL="0" indent="0">
              <a:buNone/>
            </a:pPr>
            <a:endParaRPr lang="en-US" sz="7400" dirty="0" smtClean="0"/>
          </a:p>
          <a:p>
            <a:pPr>
              <a:buFont typeface="Wingdings" pitchFamily="2" charset="2"/>
              <a:buChar char="Ø"/>
            </a:pPr>
            <a:r>
              <a:rPr lang="en-US" sz="11200" dirty="0"/>
              <a:t>L</a:t>
            </a:r>
            <a:r>
              <a:rPr lang="en-US" sz="11200" dirty="0" smtClean="0"/>
              <a:t>ong-term </a:t>
            </a:r>
            <a:r>
              <a:rPr lang="en-US" sz="11200" dirty="0"/>
              <a:t>mentoring and facilitated peer </a:t>
            </a:r>
            <a:r>
              <a:rPr lang="en-US" sz="11200" dirty="0" smtClean="0"/>
              <a:t>support</a:t>
            </a:r>
          </a:p>
          <a:p>
            <a:pPr marL="0" indent="0">
              <a:buNone/>
            </a:pPr>
            <a:endParaRPr lang="en-US" sz="7400" dirty="0" smtClean="0"/>
          </a:p>
          <a:p>
            <a:pPr>
              <a:buFont typeface="Wingdings" pitchFamily="2" charset="2"/>
              <a:buChar char="Ø"/>
            </a:pPr>
            <a:r>
              <a:rPr lang="en-US" sz="11200" dirty="0" smtClean="0"/>
              <a:t>Variety of means </a:t>
            </a:r>
            <a:r>
              <a:rPr lang="en-US" sz="11200" dirty="0"/>
              <a:t>for communication, mentoring, and </a:t>
            </a:r>
            <a:r>
              <a:rPr lang="en-US" sz="11200" dirty="0" smtClean="0"/>
              <a:t>support</a:t>
            </a:r>
          </a:p>
          <a:p>
            <a:pPr marL="0" indent="0">
              <a:buNone/>
            </a:pPr>
            <a:endParaRPr lang="en-US" sz="7400" dirty="0" smtClean="0"/>
          </a:p>
          <a:p>
            <a:pPr>
              <a:buFont typeface="Wingdings" pitchFamily="2" charset="2"/>
              <a:buChar char="Ø"/>
            </a:pPr>
            <a:r>
              <a:rPr lang="en-US" sz="11200" dirty="0" smtClean="0"/>
              <a:t>Educating others about importance of family participation</a:t>
            </a:r>
          </a:p>
          <a:p>
            <a:pPr>
              <a:buClr>
                <a:srgbClr val="FF5050"/>
              </a:buClr>
              <a:buFont typeface="Wingdings 3" pitchFamily="18" charset="2"/>
              <a:buNone/>
            </a:pPr>
            <a:endParaRPr lang="en-US" sz="4000" dirty="0" smtClean="0"/>
          </a:p>
          <a:p>
            <a:pPr>
              <a:buClr>
                <a:srgbClr val="FF5050"/>
              </a:buClr>
              <a:buFont typeface="Wingdings 3" pitchFamily="18" charset="2"/>
              <a:buNone/>
            </a:pPr>
            <a:endParaRPr lang="en-US" sz="800" dirty="0" smtClean="0"/>
          </a:p>
          <a:p>
            <a:pPr algn="ctr">
              <a:buClr>
                <a:srgbClr val="FF5050"/>
              </a:buClr>
              <a:buFont typeface="Wingdings 3" pitchFamily="18" charset="2"/>
              <a:buNone/>
            </a:pPr>
            <a:endParaRPr lang="en-US" sz="8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17</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9"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1000"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7119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pPr algn="ctr"/>
            <a:r>
              <a:rPr lang="en-US" sz="3600" dirty="0" smtClean="0"/>
              <a:t>Budgeting &amp; Funding</a:t>
            </a:r>
            <a:endParaRPr lang="en-US" sz="3600"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sz="3200" dirty="0" smtClean="0"/>
              <a:t>How much does the training cost?</a:t>
            </a:r>
          </a:p>
          <a:p>
            <a:pPr marL="0" indent="0">
              <a:buNone/>
            </a:pPr>
            <a:endParaRPr lang="en-US" sz="3200" dirty="0" smtClean="0"/>
          </a:p>
          <a:p>
            <a:pPr>
              <a:buFont typeface="Wingdings" panose="05000000000000000000" pitchFamily="2" charset="2"/>
              <a:buChar char="Ø"/>
            </a:pPr>
            <a:r>
              <a:rPr lang="en-US" sz="3200" dirty="0" smtClean="0"/>
              <a:t>How is it funded?</a:t>
            </a:r>
          </a:p>
          <a:p>
            <a:pPr marL="0" indent="0">
              <a:buNone/>
            </a:pPr>
            <a:endParaRPr lang="en-US" dirty="0"/>
          </a:p>
        </p:txBody>
      </p:sp>
      <p:sp>
        <p:nvSpPr>
          <p:cNvPr id="4" name="Slide Number Placeholder 3"/>
          <p:cNvSpPr>
            <a:spLocks noGrp="1"/>
          </p:cNvSpPr>
          <p:nvPr>
            <p:ph type="sldNum" sz="quarter" idx="15"/>
          </p:nvPr>
        </p:nvSpPr>
        <p:spPr/>
        <p:txBody>
          <a:bodyPr/>
          <a:lstStyle/>
          <a:p>
            <a:pPr>
              <a:defRPr/>
            </a:pPr>
            <a:fld id="{3EF8B89E-CFC5-46F5-AE44-72279D429F47}" type="slidenum">
              <a:rPr lang="en-US" smtClean="0"/>
              <a:pPr>
                <a:defRPr/>
              </a:pPr>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262" y="4090801"/>
            <a:ext cx="2471738" cy="18527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262" y="4090801"/>
            <a:ext cx="2471738" cy="18527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262" y="4090801"/>
            <a:ext cx="2471738" cy="1852799"/>
          </a:xfrm>
          <a:prstGeom prst="rect">
            <a:avLst/>
          </a:prstGeom>
        </p:spPr>
      </p:pic>
    </p:spTree>
    <p:extLst>
      <p:ext uri="{BB962C8B-B14F-4D97-AF65-F5344CB8AC3E}">
        <p14:creationId xmlns:p14="http://schemas.microsoft.com/office/powerpoint/2010/main" val="2274271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2400" y="304800"/>
            <a:ext cx="8991600" cy="762000"/>
          </a:xfrm>
        </p:spPr>
        <p:txBody>
          <a:bodyPr>
            <a:normAutofit/>
          </a:bodyPr>
          <a:lstStyle/>
          <a:p>
            <a:pPr algn="ctr" fontAlgn="auto">
              <a:spcAft>
                <a:spcPts val="0"/>
              </a:spcAft>
              <a:defRPr/>
            </a:pPr>
            <a:r>
              <a:rPr lang="en-US" sz="3600" dirty="0" smtClean="0"/>
              <a:t>Training-of-Trainers Workshop</a:t>
            </a:r>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19</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9"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3048"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57200" y="1373862"/>
            <a:ext cx="8077200" cy="5016758"/>
          </a:xfrm>
          <a:prstGeom prst="rect">
            <a:avLst/>
          </a:prstGeom>
          <a:noFill/>
        </p:spPr>
        <p:txBody>
          <a:bodyPr wrap="square" rtlCol="0">
            <a:spAutoFit/>
          </a:bodyPr>
          <a:lstStyle/>
          <a:p>
            <a:pPr>
              <a:spcBef>
                <a:spcPts val="600"/>
              </a:spcBef>
              <a:buClr>
                <a:schemeClr val="accent1"/>
              </a:buClr>
              <a:buSzPct val="70000"/>
            </a:pPr>
            <a:r>
              <a:rPr lang="en-US" sz="2700" dirty="0" smtClean="0">
                <a:latin typeface="Century" panose="02040604050505020304" pitchFamily="18" charset="0"/>
              </a:rPr>
              <a:t>Participants:</a:t>
            </a:r>
            <a:endParaRPr lang="en-US" sz="2700" dirty="0">
              <a:latin typeface="Century" panose="02040604050505020304" pitchFamily="18" charset="0"/>
            </a:endParaRPr>
          </a:p>
          <a:p>
            <a:pPr marL="457200" indent="-457200">
              <a:spcBef>
                <a:spcPts val="600"/>
              </a:spcBef>
              <a:buClr>
                <a:schemeClr val="accent1"/>
              </a:buClr>
              <a:buSzPct val="70000"/>
              <a:buFont typeface="Wingdings" panose="05000000000000000000" pitchFamily="2" charset="2"/>
              <a:buChar char="Ø"/>
            </a:pPr>
            <a:r>
              <a:rPr lang="en-US" sz="2700" dirty="0" smtClean="0">
                <a:latin typeface="Century" panose="02040604050505020304" pitchFamily="18" charset="0"/>
              </a:rPr>
              <a:t>Gain an understanding of curriculum content</a:t>
            </a:r>
          </a:p>
          <a:p>
            <a:pPr marL="457200" indent="-457200">
              <a:spcBef>
                <a:spcPts val="600"/>
              </a:spcBef>
              <a:buClr>
                <a:schemeClr val="accent1"/>
              </a:buClr>
              <a:buSzPct val="70000"/>
              <a:buFont typeface="Wingdings" panose="05000000000000000000" pitchFamily="2" charset="2"/>
              <a:buChar char="Ø"/>
            </a:pPr>
            <a:r>
              <a:rPr lang="en-US" sz="2700" dirty="0" smtClean="0">
                <a:latin typeface="Century" panose="02040604050505020304" pitchFamily="18" charset="0"/>
              </a:rPr>
              <a:t>Learn </a:t>
            </a:r>
            <a:r>
              <a:rPr lang="en-US" sz="2700" dirty="0">
                <a:latin typeface="Century" panose="02040604050505020304" pitchFamily="18" charset="0"/>
              </a:rPr>
              <a:t>best practices for </a:t>
            </a:r>
            <a:r>
              <a:rPr lang="en-US" sz="2700" dirty="0" smtClean="0">
                <a:latin typeface="Century" panose="02040604050505020304" pitchFamily="18" charset="0"/>
              </a:rPr>
              <a:t>recruitment &amp; retention, facilitation of curriculum, mentoring &amp; support, administration &amp; reporting</a:t>
            </a:r>
          </a:p>
          <a:p>
            <a:pPr marL="457200" indent="-457200">
              <a:spcBef>
                <a:spcPts val="600"/>
              </a:spcBef>
              <a:buClr>
                <a:schemeClr val="accent1"/>
              </a:buClr>
              <a:buSzPct val="70000"/>
              <a:buFont typeface="Wingdings" panose="05000000000000000000" pitchFamily="2" charset="2"/>
              <a:buChar char="Ø"/>
            </a:pPr>
            <a:r>
              <a:rPr lang="en-US" sz="2700" dirty="0" smtClean="0">
                <a:latin typeface="Century" panose="02040604050505020304" pitchFamily="18" charset="0"/>
              </a:rPr>
              <a:t>Explore </a:t>
            </a:r>
            <a:r>
              <a:rPr lang="en-US" sz="2700" dirty="0">
                <a:latin typeface="Century" panose="02040604050505020304" pitchFamily="18" charset="0"/>
              </a:rPr>
              <a:t>budgeting and funding options</a:t>
            </a:r>
          </a:p>
          <a:p>
            <a:pPr marL="457200" indent="-457200">
              <a:spcBef>
                <a:spcPts val="600"/>
              </a:spcBef>
              <a:buClr>
                <a:schemeClr val="accent1"/>
              </a:buClr>
              <a:buSzPct val="70000"/>
              <a:buFont typeface="Wingdings" panose="05000000000000000000" pitchFamily="2" charset="2"/>
              <a:buChar char="Ø"/>
            </a:pPr>
            <a:r>
              <a:rPr lang="en-US" sz="2700" dirty="0">
                <a:latin typeface="Century" panose="02040604050505020304" pitchFamily="18" charset="0"/>
              </a:rPr>
              <a:t>Develop an a</a:t>
            </a:r>
            <a:r>
              <a:rPr lang="en-US" sz="2700" dirty="0" smtClean="0">
                <a:latin typeface="Century" panose="02040604050505020304" pitchFamily="18" charset="0"/>
              </a:rPr>
              <a:t>ction </a:t>
            </a:r>
            <a:r>
              <a:rPr lang="en-US" sz="2700" dirty="0">
                <a:latin typeface="Century" panose="02040604050505020304" pitchFamily="18" charset="0"/>
              </a:rPr>
              <a:t>p</a:t>
            </a:r>
            <a:r>
              <a:rPr lang="en-US" sz="2700" dirty="0" smtClean="0">
                <a:latin typeface="Century" panose="02040604050505020304" pitchFamily="18" charset="0"/>
              </a:rPr>
              <a:t>lan </a:t>
            </a:r>
            <a:r>
              <a:rPr lang="en-US" sz="2700" dirty="0">
                <a:latin typeface="Century" panose="02040604050505020304" pitchFamily="18" charset="0"/>
              </a:rPr>
              <a:t>for training </a:t>
            </a:r>
            <a:r>
              <a:rPr lang="en-US" sz="2700" dirty="0" smtClean="0">
                <a:latin typeface="Century" panose="02040604050505020304" pitchFamily="18" charset="0"/>
              </a:rPr>
              <a:t>implementation</a:t>
            </a:r>
          </a:p>
          <a:p>
            <a:pPr lvl="2">
              <a:spcBef>
                <a:spcPts val="600"/>
              </a:spcBef>
              <a:buClr>
                <a:schemeClr val="accent1"/>
              </a:buClr>
              <a:buSzPct val="70000"/>
            </a:pPr>
            <a:endParaRPr lang="en-US" sz="2000" dirty="0"/>
          </a:p>
          <a:p>
            <a:endParaRPr lang="en-US" sz="3200" dirty="0">
              <a:latin typeface="+mn-lt"/>
              <a:cs typeface="+mn-cs"/>
            </a:endParaRPr>
          </a:p>
        </p:txBody>
      </p:sp>
    </p:spTree>
    <p:extLst>
      <p:ext uri="{BB962C8B-B14F-4D97-AF65-F5344CB8AC3E}">
        <p14:creationId xmlns:p14="http://schemas.microsoft.com/office/powerpoint/2010/main" val="20312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3" y="2297112"/>
            <a:ext cx="7040562" cy="257968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079" name="Group 7" descr="IndicatorTitle"/>
          <p:cNvGraphicFramePr>
            <a:graphicFrameLocks noGrp="1"/>
          </p:cNvGraphicFramePr>
          <p:nvPr>
            <p:extLst>
              <p:ext uri="{D42A27DB-BD31-4B8C-83A1-F6EECF244321}">
                <p14:modId xmlns:p14="http://schemas.microsoft.com/office/powerpoint/2010/main" val="1604404408"/>
              </p:ext>
            </p:extLst>
          </p:nvPr>
        </p:nvGraphicFramePr>
        <p:xfrm>
          <a:off x="317500" y="1504950"/>
          <a:ext cx="8826500" cy="476250"/>
        </p:xfrm>
        <a:graphic>
          <a:graphicData uri="http://schemas.openxmlformats.org/drawingml/2006/table">
            <a:tbl>
              <a:tblPr/>
              <a:tblGrid>
                <a:gridCol w="8826500"/>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Children with Special Health Care Needs (California &amp; U.S. Only): 2011-2012</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085" name="Group 13" descr="IndicatorTitleData"/>
          <p:cNvGraphicFramePr>
            <a:graphicFrameLocks noGrp="1"/>
          </p:cNvGraphicFramePr>
          <p:nvPr>
            <p:extLst>
              <p:ext uri="{D42A27DB-BD31-4B8C-83A1-F6EECF244321}">
                <p14:modId xmlns:p14="http://schemas.microsoft.com/office/powerpoint/2010/main" val="863270926"/>
              </p:ext>
            </p:extLst>
          </p:nvPr>
        </p:nvGraphicFramePr>
        <p:xfrm>
          <a:off x="317500" y="1752600"/>
          <a:ext cx="8826500" cy="476250"/>
        </p:xfrm>
        <a:graphic>
          <a:graphicData uri="http://schemas.openxmlformats.org/drawingml/2006/table">
            <a:tbl>
              <a:tblPr/>
              <a:tblGrid>
                <a:gridCol w="8826500"/>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rgbClr val="808080"/>
                          </a:solidFill>
                          <a:effectLst/>
                          <a:latin typeface="Arial" panose="020B0604020202020204" pitchFamily="34" charset="0"/>
                        </a:rPr>
                        <a:t>(Special Needs Status: All)</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091" name="Group 19" descr="Notes"/>
          <p:cNvGraphicFramePr>
            <a:graphicFrameLocks noGrp="1"/>
          </p:cNvGraphicFramePr>
          <p:nvPr>
            <p:extLst>
              <p:ext uri="{D42A27DB-BD31-4B8C-83A1-F6EECF244321}">
                <p14:modId xmlns:p14="http://schemas.microsoft.com/office/powerpoint/2010/main" val="220354621"/>
              </p:ext>
            </p:extLst>
          </p:nvPr>
        </p:nvGraphicFramePr>
        <p:xfrm>
          <a:off x="88900" y="5791200"/>
          <a:ext cx="8826500" cy="1016000"/>
        </p:xfrm>
        <a:graphic>
          <a:graphicData uri="http://schemas.openxmlformats.org/drawingml/2006/table">
            <a:tbl>
              <a:tblPr/>
              <a:tblGrid>
                <a:gridCol w="8826500"/>
              </a:tblGrid>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rgbClr val="666666"/>
                          </a:solidFill>
                          <a:effectLst/>
                          <a:latin typeface="Arial" panose="020B0604020202020204" pitchFamily="34" charset="0"/>
                        </a:rPr>
                        <a:t>Definition: Percentage of children ages 0-17 with and without special health care needs.</a:t>
                      </a:r>
                    </a:p>
                  </a:txBody>
                  <a:tcPr marL="90000" marR="90000" marT="36000" marB="36000" horzOverflow="overflow">
                    <a:lnL cap="flat">
                      <a:noFill/>
                    </a:lnL>
                    <a:lnR cap="flat">
                      <a:noFill/>
                    </a:lnR>
                    <a:lnT cap="flat">
                      <a:noFill/>
                    </a:lnT>
                    <a:lnB cap="flat">
                      <a:noFill/>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smtClean="0">
                          <a:ln>
                            <a:noFill/>
                          </a:ln>
                          <a:solidFill>
                            <a:srgbClr val="666666"/>
                          </a:solidFill>
                          <a:effectLst/>
                          <a:latin typeface="Arial" panose="020B0604020202020204" pitchFamily="34" charset="0"/>
                        </a:rPr>
                        <a:t>Data Source: </a:t>
                      </a:r>
                      <a:r>
                        <a:rPr kumimoji="0" lang="en-US" altLang="en-US" sz="1000" b="0" i="0" u="none" strike="noStrike" cap="none" normalizeH="0" baseline="0" dirty="0" smtClean="0">
                          <a:ln>
                            <a:noFill/>
                          </a:ln>
                          <a:solidFill>
                            <a:srgbClr val="666666"/>
                          </a:solidFill>
                          <a:effectLst/>
                          <a:latin typeface="Arial" panose="020B0604020202020204" pitchFamily="34" charset="0"/>
                          <a:hlinkClick r:id="rId4"/>
                        </a:rPr>
                        <a:t>As cited on kidsdata.org</a:t>
                      </a:r>
                      <a:r>
                        <a:rPr kumimoji="0" lang="en-US" altLang="en-US" sz="1000" b="0" i="0" u="none" strike="noStrike" cap="none" normalizeH="0" baseline="0" dirty="0" smtClean="0">
                          <a:ln>
                            <a:noFill/>
                          </a:ln>
                          <a:solidFill>
                            <a:srgbClr val="666666"/>
                          </a:solidFill>
                          <a:effectLst/>
                          <a:latin typeface="Arial" panose="020B0604020202020204" pitchFamily="34" charset="0"/>
                        </a:rPr>
                        <a:t>, Child and Adolescent Health Measurement Initiative. National Survey of Children's Health. Data Resource Center for Child and Adolescent Health, </a:t>
                      </a:r>
                      <a:r>
                        <a:rPr kumimoji="0" lang="en-US" altLang="en-US" sz="1000" b="0" i="0" u="none" strike="noStrike" cap="none" normalizeH="0" baseline="0" dirty="0" err="1" smtClean="0">
                          <a:ln>
                            <a:noFill/>
                          </a:ln>
                          <a:solidFill>
                            <a:srgbClr val="666666"/>
                          </a:solidFill>
                          <a:effectLst/>
                          <a:latin typeface="Arial" panose="020B0604020202020204" pitchFamily="34" charset="0"/>
                        </a:rPr>
                        <a:t>www.childhealthdata.org</a:t>
                      </a:r>
                      <a:r>
                        <a:rPr kumimoji="0" lang="en-US" altLang="en-US" sz="1000" b="0" i="0" u="none" strike="noStrike" cap="none" normalizeH="0" baseline="0" dirty="0" smtClean="0">
                          <a:ln>
                            <a:noFill/>
                          </a:ln>
                          <a:solidFill>
                            <a:srgbClr val="666666"/>
                          </a:solidFill>
                          <a:effectLst/>
                          <a:latin typeface="Arial" panose="020B0604020202020204" pitchFamily="34" charset="0"/>
                        </a:rPr>
                        <a:t>/learn/NSCH (June 2013).</a:t>
                      </a:r>
                    </a:p>
                  </a:txBody>
                  <a:tcPr marL="90000" marR="90000" marT="36000" marB="36000" horzOverflow="overflow">
                    <a:lnL cap="flat">
                      <a:noFill/>
                    </a:lnL>
                    <a:lnR cap="flat">
                      <a:noFill/>
                    </a:lnR>
                    <a:lnT cap="flat">
                      <a:noFill/>
                    </a:lnT>
                    <a:lnB cap="flat">
                      <a:noFill/>
                    </a:lnB>
                    <a:lnTlToBr>
                      <a:noFill/>
                    </a:lnTlToBr>
                    <a:lnBlToTr>
                      <a:noFill/>
                    </a:lnBlToTr>
                    <a:noFill/>
                  </a:tcPr>
                </a:tc>
              </a:tr>
            </a:tbl>
          </a:graphicData>
        </a:graphic>
      </p:graphicFrame>
      <p:sp>
        <p:nvSpPr>
          <p:cNvPr id="2" name="TextBox 1"/>
          <p:cNvSpPr txBox="1"/>
          <p:nvPr/>
        </p:nvSpPr>
        <p:spPr>
          <a:xfrm>
            <a:off x="8305800" y="5791200"/>
            <a:ext cx="304800" cy="307777"/>
          </a:xfrm>
          <a:prstGeom prst="rect">
            <a:avLst/>
          </a:prstGeom>
          <a:noFill/>
        </p:spPr>
        <p:txBody>
          <a:bodyPr wrap="square" rtlCol="0">
            <a:spAutoFit/>
          </a:bodyPr>
          <a:lstStyle/>
          <a:p>
            <a:r>
              <a:rPr lang="en-US" sz="1400" dirty="0" smtClean="0">
                <a:solidFill>
                  <a:schemeClr val="bg1"/>
                </a:solidFill>
              </a:rPr>
              <a:t>2</a:t>
            </a:r>
            <a:endParaRPr lang="en-US" sz="1400" dirty="0">
              <a:solidFill>
                <a:schemeClr val="bg1"/>
              </a:solidFill>
            </a:endParaRPr>
          </a:p>
        </p:txBody>
      </p:sp>
      <p:sp>
        <p:nvSpPr>
          <p:cNvPr id="7" name="Rectangle 2"/>
          <p:cNvSpPr txBox="1">
            <a:spLocks noChangeArrowheads="1"/>
          </p:cNvSpPr>
          <p:nvPr/>
        </p:nvSpPr>
        <p:spPr>
          <a:xfrm>
            <a:off x="609600" y="274638"/>
            <a:ext cx="7315200" cy="715962"/>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600" dirty="0" smtClean="0"/>
              <a:t>The Need</a:t>
            </a:r>
          </a:p>
        </p:txBody>
      </p:sp>
    </p:spTree>
    <p:extLst>
      <p:ext uri="{BB962C8B-B14F-4D97-AF65-F5344CB8AC3E}">
        <p14:creationId xmlns:p14="http://schemas.microsoft.com/office/powerpoint/2010/main" val="364098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65100"/>
            <a:ext cx="7772400" cy="762000"/>
          </a:xfrm>
        </p:spPr>
        <p:txBody>
          <a:bodyPr>
            <a:normAutofit/>
          </a:bodyPr>
          <a:lstStyle/>
          <a:p>
            <a:pPr fontAlgn="auto">
              <a:spcAft>
                <a:spcPts val="0"/>
              </a:spcAft>
              <a:defRPr/>
            </a:pPr>
            <a:r>
              <a:rPr lang="en-US" sz="3600" dirty="0"/>
              <a:t>Training-of-Trainers Workshop</a:t>
            </a:r>
            <a:endParaRPr lang="en-US" sz="36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18</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21368320"/>
              </p:ext>
            </p:extLst>
          </p:nvPr>
        </p:nvGraphicFramePr>
        <p:xfrm>
          <a:off x="88391" y="939796"/>
          <a:ext cx="8650225" cy="5308604"/>
        </p:xfrm>
        <a:graphic>
          <a:graphicData uri="http://schemas.openxmlformats.org/drawingml/2006/table">
            <a:tbl>
              <a:tblPr firstRow="1" firstCol="1" bandRow="1">
                <a:tableStyleId>{5C22544A-7EE6-4342-B048-85BDC9FD1C3A}</a:tableStyleId>
              </a:tblPr>
              <a:tblGrid>
                <a:gridCol w="2267536"/>
                <a:gridCol w="2771431"/>
                <a:gridCol w="3611258"/>
              </a:tblGrid>
              <a:tr h="189593">
                <a:tc>
                  <a:txBody>
                    <a:bodyPr/>
                    <a:lstStyle/>
                    <a:p>
                      <a:pPr marL="0" marR="0" algn="ctr">
                        <a:spcBef>
                          <a:spcPts val="0"/>
                        </a:spcBef>
                        <a:spcAft>
                          <a:spcPts val="0"/>
                        </a:spcAft>
                      </a:pPr>
                      <a:r>
                        <a:rPr lang="en-US" sz="1200" dirty="0" smtClean="0">
                          <a:solidFill>
                            <a:schemeClr val="tx1"/>
                          </a:solidFill>
                          <a:effectLst/>
                        </a:rPr>
                        <a:t>DATE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smtClean="0">
                          <a:solidFill>
                            <a:schemeClr val="tx1"/>
                          </a:solidFill>
                          <a:effectLst/>
                        </a:rPr>
                        <a:t>ACTIVITY</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rPr>
                        <a:t>NOTES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86">
                <a:tc>
                  <a:txBody>
                    <a:bodyPr/>
                    <a:lstStyle/>
                    <a:p>
                      <a:pPr marL="0" marR="0">
                        <a:spcBef>
                          <a:spcPts val="0"/>
                        </a:spcBef>
                        <a:spcAft>
                          <a:spcPts val="0"/>
                        </a:spcAft>
                      </a:pPr>
                      <a:r>
                        <a:rPr lang="en-US" sz="1200" dirty="0">
                          <a:solidFill>
                            <a:schemeClr val="tx1"/>
                          </a:solidFill>
                          <a:effectLst/>
                        </a:rPr>
                        <a:t>Wed, July 19, 2017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RFA Disseminated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8372">
                <a:tc>
                  <a:txBody>
                    <a:bodyPr/>
                    <a:lstStyle/>
                    <a:p>
                      <a:pPr marL="0" marR="0">
                        <a:spcBef>
                          <a:spcPts val="0"/>
                        </a:spcBef>
                        <a:spcAft>
                          <a:spcPts val="0"/>
                        </a:spcAft>
                      </a:pPr>
                      <a:r>
                        <a:rPr lang="en-US" sz="1200" dirty="0">
                          <a:solidFill>
                            <a:schemeClr val="tx1"/>
                          </a:solidFill>
                          <a:effectLst/>
                        </a:rPr>
                        <a:t>Thurs, Aug 3, </a:t>
                      </a:r>
                      <a:r>
                        <a:rPr lang="en-US" sz="1200" dirty="0" smtClean="0">
                          <a:solidFill>
                            <a:schemeClr val="tx1"/>
                          </a:solidFill>
                          <a:effectLst/>
                        </a:rPr>
                        <a:t>2017</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12:00 am-1:00 pm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Project Leadership Informational Webinar  </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This webinar will be recorded and can be accessed </a:t>
                      </a:r>
                      <a:r>
                        <a:rPr lang="en-US" sz="1200" dirty="0" smtClean="0">
                          <a:effectLst/>
                        </a:rPr>
                        <a:t>at: </a:t>
                      </a:r>
                      <a:r>
                        <a:rPr lang="en-US" sz="1200" dirty="0">
                          <a:effectLst/>
                        </a:rPr>
                        <a:t>http://www.familyvoicesofca.org/webinar-archive/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8372">
                <a:tc>
                  <a:txBody>
                    <a:bodyPr/>
                    <a:lstStyle/>
                    <a:p>
                      <a:pPr marL="0" marR="0">
                        <a:spcBef>
                          <a:spcPts val="0"/>
                        </a:spcBef>
                        <a:spcAft>
                          <a:spcPts val="0"/>
                        </a:spcAft>
                      </a:pPr>
                      <a:r>
                        <a:rPr lang="en-US" sz="1200" dirty="0">
                          <a:solidFill>
                            <a:schemeClr val="tx1"/>
                          </a:solidFill>
                          <a:effectLst/>
                        </a:rPr>
                        <a:t>Thurs, Aug 10, 2017</a:t>
                      </a:r>
                    </a:p>
                    <a:p>
                      <a:pPr marL="0" marR="0">
                        <a:spcBef>
                          <a:spcPts val="0"/>
                        </a:spcBef>
                        <a:spcAft>
                          <a:spcPts val="0"/>
                        </a:spcAft>
                      </a:pPr>
                      <a:r>
                        <a:rPr lang="en-US" sz="1200" dirty="0">
                          <a:solidFill>
                            <a:schemeClr val="tx1"/>
                          </a:solidFill>
                          <a:effectLst/>
                        </a:rPr>
                        <a:t>Wed, Aug 23, </a:t>
                      </a:r>
                      <a:r>
                        <a:rPr lang="en-US" sz="1200" dirty="0" smtClean="0">
                          <a:solidFill>
                            <a:schemeClr val="tx1"/>
                          </a:solidFill>
                          <a:effectLst/>
                        </a:rPr>
                        <a:t>2017</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11:00 am-12:00 pm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 Conference </a:t>
                      </a:r>
                      <a:r>
                        <a:rPr lang="en-US" sz="1200" dirty="0" smtClean="0">
                          <a:effectLst/>
                        </a:rPr>
                        <a:t>Calls</a:t>
                      </a:r>
                      <a:endParaRPr lang="en-US" sz="1200" dirty="0">
                        <a:effectLst/>
                      </a:endParaRPr>
                    </a:p>
                  </a:txBody>
                  <a:tcPr marL="68580" marR="68580" marT="0" marB="0"/>
                </a:tc>
                <a:tc>
                  <a:txBody>
                    <a:bodyPr/>
                    <a:lstStyle/>
                    <a:p>
                      <a:pPr marL="0" marR="0">
                        <a:spcBef>
                          <a:spcPts val="0"/>
                        </a:spcBef>
                        <a:spcAft>
                          <a:spcPts val="0"/>
                        </a:spcAft>
                      </a:pPr>
                      <a:r>
                        <a:rPr lang="en-US" sz="1200" dirty="0" smtClean="0">
                          <a:effectLst/>
                        </a:rPr>
                        <a:t>Ask </a:t>
                      </a:r>
                      <a:r>
                        <a:rPr lang="en-US" sz="1200" dirty="0">
                          <a:effectLst/>
                        </a:rPr>
                        <a:t>questions and learn more about the project</a:t>
                      </a:r>
                      <a:r>
                        <a:rPr lang="en-US" sz="1200" dirty="0" smtClean="0">
                          <a:effectLst/>
                        </a:rPr>
                        <a:t>.</a:t>
                      </a:r>
                    </a:p>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Call in Number: 267-930-4000</a:t>
                      </a:r>
                    </a:p>
                    <a:p>
                      <a:pPr marL="0" marR="0">
                        <a:spcBef>
                          <a:spcPts val="0"/>
                        </a:spcBef>
                        <a:spcAft>
                          <a:spcPts val="0"/>
                        </a:spcAft>
                      </a:pPr>
                      <a:r>
                        <a:rPr lang="en-US" sz="1200" dirty="0" smtClean="0">
                          <a:effectLst/>
                        </a:rPr>
                        <a:t>Pass Code: 192-772-881</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86">
                <a:tc>
                  <a:txBody>
                    <a:bodyPr/>
                    <a:lstStyle/>
                    <a:p>
                      <a:pPr marL="0" marR="0">
                        <a:spcBef>
                          <a:spcPts val="0"/>
                        </a:spcBef>
                        <a:spcAft>
                          <a:spcPts val="0"/>
                        </a:spcAft>
                      </a:pPr>
                      <a:r>
                        <a:rPr lang="en-US" sz="1400" dirty="0">
                          <a:solidFill>
                            <a:schemeClr val="tx1"/>
                          </a:solidFill>
                          <a:effectLst/>
                        </a:rPr>
                        <a:t>Friday, Sept 1, 2017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b="1" dirty="0">
                          <a:effectLst/>
                        </a:rPr>
                        <a:t>Applications </a:t>
                      </a:r>
                      <a:r>
                        <a:rPr lang="en-US" sz="1200" b="1" dirty="0" smtClean="0">
                          <a:effectLst/>
                        </a:rPr>
                        <a:t>due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9186">
                <a:tc>
                  <a:txBody>
                    <a:bodyPr/>
                    <a:lstStyle/>
                    <a:p>
                      <a:pPr marL="0" marR="0">
                        <a:spcBef>
                          <a:spcPts val="0"/>
                        </a:spcBef>
                        <a:spcAft>
                          <a:spcPts val="0"/>
                        </a:spcAft>
                      </a:pPr>
                      <a:r>
                        <a:rPr lang="en-US" sz="1200">
                          <a:solidFill>
                            <a:schemeClr val="tx1"/>
                          </a:solidFill>
                          <a:effectLst/>
                        </a:rPr>
                        <a:t>Mon, Sept 11, 2017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Selection of </a:t>
                      </a:r>
                      <a:r>
                        <a:rPr lang="en-US" sz="1200" dirty="0" smtClean="0">
                          <a:effectLst/>
                        </a:rPr>
                        <a:t>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Project Leadership Manager contacts selected applicants.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47965">
                <a:tc>
                  <a:txBody>
                    <a:bodyPr/>
                    <a:lstStyle/>
                    <a:p>
                      <a:pPr marL="0" marR="0">
                        <a:spcBef>
                          <a:spcPts val="0"/>
                        </a:spcBef>
                        <a:spcAft>
                          <a:spcPts val="0"/>
                        </a:spcAft>
                      </a:pPr>
                      <a:r>
                        <a:rPr lang="en-US" sz="1200" dirty="0">
                          <a:solidFill>
                            <a:schemeClr val="tx1"/>
                          </a:solidFill>
                          <a:effectLst/>
                        </a:rPr>
                        <a:t>Wed &amp; Thurs, </a:t>
                      </a:r>
                    </a:p>
                    <a:p>
                      <a:pPr marL="0" marR="0">
                        <a:spcBef>
                          <a:spcPts val="0"/>
                        </a:spcBef>
                        <a:spcAft>
                          <a:spcPts val="0"/>
                        </a:spcAft>
                      </a:pPr>
                      <a:r>
                        <a:rPr lang="en-US" sz="1200" dirty="0">
                          <a:solidFill>
                            <a:schemeClr val="tx1"/>
                          </a:solidFill>
                          <a:effectLst/>
                        </a:rPr>
                        <a:t>Oct 11 &amp; 12, </a:t>
                      </a:r>
                      <a:r>
                        <a:rPr lang="en-US" sz="1200" dirty="0" smtClean="0">
                          <a:solidFill>
                            <a:schemeClr val="tx1"/>
                          </a:solidFill>
                          <a:effectLst/>
                        </a:rPr>
                        <a:t>2017</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9:00 am-5:00 pm</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Northern California Training-of-Trainers </a:t>
                      </a:r>
                      <a:r>
                        <a:rPr lang="en-US" sz="1200" dirty="0" smtClean="0">
                          <a:effectLst/>
                        </a:rPr>
                        <a:t>Workshop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Location:</a:t>
                      </a:r>
                    </a:p>
                    <a:p>
                      <a:pPr marL="0" marR="0">
                        <a:spcBef>
                          <a:spcPts val="0"/>
                        </a:spcBef>
                        <a:spcAft>
                          <a:spcPts val="0"/>
                        </a:spcAft>
                      </a:pPr>
                      <a:r>
                        <a:rPr lang="en-US" sz="1200" dirty="0">
                          <a:effectLst/>
                        </a:rPr>
                        <a:t>Support for Families: </a:t>
                      </a:r>
                    </a:p>
                    <a:p>
                      <a:pPr marL="0" marR="0">
                        <a:spcBef>
                          <a:spcPts val="0"/>
                        </a:spcBef>
                        <a:spcAft>
                          <a:spcPts val="0"/>
                        </a:spcAft>
                      </a:pPr>
                      <a:r>
                        <a:rPr lang="en-US" sz="1200" dirty="0">
                          <a:effectLst/>
                        </a:rPr>
                        <a:t>1663 Mission, 7</a:t>
                      </a:r>
                      <a:r>
                        <a:rPr lang="en-US" sz="1200" baseline="30000" dirty="0">
                          <a:effectLst/>
                        </a:rPr>
                        <a:t>th</a:t>
                      </a:r>
                      <a:r>
                        <a:rPr lang="en-US" sz="1200" dirty="0">
                          <a:effectLst/>
                        </a:rPr>
                        <a:t> floor</a:t>
                      </a:r>
                    </a:p>
                    <a:p>
                      <a:pPr marL="0" marR="0">
                        <a:spcBef>
                          <a:spcPts val="0"/>
                        </a:spcBef>
                        <a:spcAft>
                          <a:spcPts val="0"/>
                        </a:spcAft>
                      </a:pPr>
                      <a:r>
                        <a:rPr lang="en-US" sz="1200" dirty="0">
                          <a:effectLst/>
                        </a:rPr>
                        <a:t>San Francisco 94103  </a:t>
                      </a:r>
                      <a:endParaRPr lang="en-US" sz="1200" dirty="0" smtClean="0">
                        <a:effectLst/>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47965">
                <a:tc>
                  <a:txBody>
                    <a:bodyPr/>
                    <a:lstStyle/>
                    <a:p>
                      <a:pPr marL="0" marR="0">
                        <a:spcBef>
                          <a:spcPts val="0"/>
                        </a:spcBef>
                        <a:spcAft>
                          <a:spcPts val="0"/>
                        </a:spcAft>
                      </a:pPr>
                      <a:r>
                        <a:rPr lang="en-US" sz="1200" dirty="0">
                          <a:solidFill>
                            <a:schemeClr val="tx1"/>
                          </a:solidFill>
                          <a:effectLst/>
                        </a:rPr>
                        <a:t>Wed &amp; Thurs,</a:t>
                      </a:r>
                    </a:p>
                    <a:p>
                      <a:pPr marL="0" marR="0">
                        <a:spcBef>
                          <a:spcPts val="0"/>
                        </a:spcBef>
                        <a:spcAft>
                          <a:spcPts val="0"/>
                        </a:spcAft>
                      </a:pPr>
                      <a:r>
                        <a:rPr lang="en-US" sz="1200" dirty="0">
                          <a:solidFill>
                            <a:schemeClr val="tx1"/>
                          </a:solidFill>
                          <a:effectLst/>
                        </a:rPr>
                        <a:t>Nov 29 &amp; 30, </a:t>
                      </a:r>
                      <a:r>
                        <a:rPr lang="en-US" sz="1200" dirty="0" smtClean="0">
                          <a:solidFill>
                            <a:schemeClr val="tx1"/>
                          </a:solidFill>
                          <a:effectLst/>
                        </a:rPr>
                        <a:t>2017</a:t>
                      </a:r>
                    </a:p>
                    <a:p>
                      <a:pPr marL="0" marR="0">
                        <a:spcBef>
                          <a:spcPts val="0"/>
                        </a:spcBef>
                        <a:spcAft>
                          <a:spcPts val="0"/>
                        </a:spcAft>
                      </a:pPr>
                      <a:endParaRPr lang="en-US" sz="1200" dirty="0">
                        <a:solidFill>
                          <a:schemeClr val="tx1"/>
                        </a:solidFill>
                        <a:effectLst/>
                      </a:endParaRPr>
                    </a:p>
                    <a:p>
                      <a:pPr marL="0" marR="0">
                        <a:spcBef>
                          <a:spcPts val="0"/>
                        </a:spcBef>
                        <a:spcAft>
                          <a:spcPts val="0"/>
                        </a:spcAft>
                      </a:pPr>
                      <a:r>
                        <a:rPr lang="en-US" sz="1200" dirty="0">
                          <a:solidFill>
                            <a:schemeClr val="tx1"/>
                          </a:solidFill>
                          <a:effectLst/>
                        </a:rPr>
                        <a:t>9:00 am-5:00 pm</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Southern California Training-of-Trainers </a:t>
                      </a:r>
                      <a:r>
                        <a:rPr lang="en-US" sz="1200" dirty="0" smtClean="0">
                          <a:effectLst/>
                        </a:rPr>
                        <a:t>Workshop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Location:</a:t>
                      </a:r>
                    </a:p>
                    <a:p>
                      <a:pPr marL="0" marR="0">
                        <a:spcBef>
                          <a:spcPts val="0"/>
                        </a:spcBef>
                        <a:spcAft>
                          <a:spcPts val="0"/>
                        </a:spcAft>
                      </a:pPr>
                      <a:r>
                        <a:rPr lang="en-US" sz="1200" dirty="0">
                          <a:effectLst/>
                        </a:rPr>
                        <a:t>California Endowment Conference Center</a:t>
                      </a:r>
                    </a:p>
                    <a:p>
                      <a:pPr marL="0" marR="0">
                        <a:spcBef>
                          <a:spcPts val="0"/>
                        </a:spcBef>
                        <a:spcAft>
                          <a:spcPts val="0"/>
                        </a:spcAft>
                      </a:pPr>
                      <a:r>
                        <a:rPr lang="en-US" sz="1200" dirty="0">
                          <a:effectLst/>
                        </a:rPr>
                        <a:t>1000 N. Alameda Street</a:t>
                      </a:r>
                    </a:p>
                    <a:p>
                      <a:pPr marL="0" marR="0">
                        <a:spcBef>
                          <a:spcPts val="0"/>
                        </a:spcBef>
                        <a:spcAft>
                          <a:spcPts val="0"/>
                        </a:spcAft>
                      </a:pPr>
                      <a:r>
                        <a:rPr lang="en-US" sz="1200" dirty="0">
                          <a:effectLst/>
                        </a:rPr>
                        <a:t>Los Angeles </a:t>
                      </a:r>
                      <a:r>
                        <a:rPr lang="en-US" sz="1200" dirty="0" smtClean="0">
                          <a:effectLst/>
                        </a:rPr>
                        <a:t>90012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8779">
                <a:tc>
                  <a:txBody>
                    <a:bodyPr/>
                    <a:lstStyle/>
                    <a:p>
                      <a:pPr marL="0" marR="0">
                        <a:spcBef>
                          <a:spcPts val="0"/>
                        </a:spcBef>
                        <a:spcAft>
                          <a:spcPts val="0"/>
                        </a:spcAft>
                      </a:pPr>
                      <a:r>
                        <a:rPr lang="en-US" sz="1200" dirty="0">
                          <a:solidFill>
                            <a:schemeClr val="tx1"/>
                          </a:solidFill>
                          <a:effectLst/>
                        </a:rPr>
                        <a:t>October 2018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Deadline for selected organizations to complete the parent trainings in their region.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smtClean="0">
                          <a:effectLst/>
                        </a:rPr>
                        <a:t>Participants will receive information about reporting requirements at the Training-of-Trainers Workshop.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a:spLocks noChangeArrowheads="1"/>
          </p:cNvSpPr>
          <p:nvPr/>
        </p:nvSpPr>
        <p:spPr bwMode="auto">
          <a:xfrm>
            <a:off x="1371600" y="86136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76200" y="6364069"/>
            <a:ext cx="7162800" cy="646331"/>
          </a:xfrm>
          <a:prstGeom prst="rect">
            <a:avLst/>
          </a:prstGeom>
          <a:noFill/>
        </p:spPr>
        <p:txBody>
          <a:bodyPr wrap="square" rtlCol="0">
            <a:spAutoFit/>
          </a:bodyPr>
          <a:lstStyle/>
          <a:p>
            <a:r>
              <a:rPr lang="en-US" b="1" dirty="0" smtClean="0"/>
              <a:t>$</a:t>
            </a:r>
            <a:r>
              <a:rPr lang="en-US" b="1" dirty="0"/>
              <a:t>500 stipend offered to offset costs of </a:t>
            </a:r>
            <a:r>
              <a:rPr lang="en-US" b="1" dirty="0" smtClean="0"/>
              <a:t>attending</a:t>
            </a:r>
            <a:endParaRPr lang="en-US" b="1" dirty="0"/>
          </a:p>
          <a:p>
            <a:endParaRPr lang="en-US" dirty="0"/>
          </a:p>
        </p:txBody>
      </p:sp>
    </p:spTree>
    <p:extLst>
      <p:ext uri="{BB962C8B-B14F-4D97-AF65-F5344CB8AC3E}">
        <p14:creationId xmlns:p14="http://schemas.microsoft.com/office/powerpoint/2010/main" val="3778889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05000" y="0"/>
            <a:ext cx="5181600" cy="762000"/>
          </a:xfrm>
        </p:spPr>
        <p:txBody>
          <a:bodyPr>
            <a:normAutofit/>
          </a:bodyPr>
          <a:lstStyle/>
          <a:p>
            <a:pPr fontAlgn="auto">
              <a:spcAft>
                <a:spcPts val="0"/>
              </a:spcAft>
              <a:defRPr/>
            </a:pPr>
            <a:r>
              <a:rPr lang="en-US" sz="3600" dirty="0" smtClean="0"/>
              <a:t>Alumni Testimonies</a:t>
            </a:r>
          </a:p>
        </p:txBody>
      </p:sp>
      <p:sp>
        <p:nvSpPr>
          <p:cNvPr id="3075" name="Rectangle 3"/>
          <p:cNvSpPr>
            <a:spLocks noGrp="1" noChangeArrowheads="1"/>
          </p:cNvSpPr>
          <p:nvPr>
            <p:ph sz="quarter" idx="1"/>
          </p:nvPr>
        </p:nvSpPr>
        <p:spPr>
          <a:xfrm>
            <a:off x="304800" y="508000"/>
            <a:ext cx="8129016" cy="5359400"/>
          </a:xfrm>
        </p:spPr>
        <p:txBody>
          <a:bodyPr>
            <a:normAutofit fontScale="25000" lnSpcReduction="20000"/>
          </a:bodyPr>
          <a:lstStyle/>
          <a:p>
            <a:pPr>
              <a:buFontTx/>
              <a:buNone/>
            </a:pPr>
            <a:endParaRPr lang="en-US" sz="9600" dirty="0" smtClean="0">
              <a:solidFill>
                <a:schemeClr val="accent2"/>
              </a:solidFill>
            </a:endParaRPr>
          </a:p>
          <a:p>
            <a:pPr>
              <a:buFont typeface="Wingdings" pitchFamily="2" charset="2"/>
              <a:buChar char="Ø"/>
            </a:pPr>
            <a:r>
              <a:rPr lang="en-US" sz="8000" i="1" dirty="0" smtClean="0"/>
              <a:t>Project </a:t>
            </a:r>
            <a:r>
              <a:rPr lang="en-US" sz="8000" i="1" dirty="0"/>
              <a:t>Leadership helped build my confidence to advocate for my child and other children with health care needs. It also gave me the strength and confidence to continue pushing to get services and make sure programs continue happening for children</a:t>
            </a:r>
            <a:r>
              <a:rPr lang="en-US" sz="8000" i="1" dirty="0" smtClean="0"/>
              <a:t>.</a:t>
            </a:r>
          </a:p>
          <a:p>
            <a:pPr marL="0" indent="0">
              <a:buNone/>
            </a:pPr>
            <a:endParaRPr lang="en-US" sz="8000" dirty="0"/>
          </a:p>
          <a:p>
            <a:pPr>
              <a:buFont typeface="Wingdings" pitchFamily="2" charset="2"/>
              <a:buChar char="Ø"/>
            </a:pPr>
            <a:r>
              <a:rPr lang="en-US" sz="8000" i="1" dirty="0" smtClean="0"/>
              <a:t>I </a:t>
            </a:r>
            <a:r>
              <a:rPr lang="en-US" sz="8000" i="1" dirty="0"/>
              <a:t>really believe this experience is life-changing for the unexpected role I’ve found myself in of a mother of a special needs daughter. …I am proud to be a Project Leadership alum and am excited to see what we all do with our empowered voices</a:t>
            </a:r>
            <a:r>
              <a:rPr lang="en-US" sz="8000" i="1" dirty="0" smtClean="0"/>
              <a:t>.</a:t>
            </a:r>
          </a:p>
          <a:p>
            <a:pPr marL="0" indent="0">
              <a:buNone/>
            </a:pPr>
            <a:endParaRPr lang="en-US" sz="8000" dirty="0"/>
          </a:p>
          <a:p>
            <a:pPr>
              <a:buFont typeface="Wingdings" pitchFamily="2" charset="2"/>
              <a:buChar char="Ø"/>
            </a:pPr>
            <a:r>
              <a:rPr lang="en-US" sz="8000" i="1" dirty="0" smtClean="0"/>
              <a:t>Project </a:t>
            </a:r>
            <a:r>
              <a:rPr lang="en-US" sz="8000" i="1" dirty="0"/>
              <a:t>Leadership Training has allowed me to further build my confidence as an advocate. I have progressively taken on the role as an advocate for her special health care needs but always felt ‘stuck’ when it came to further advancing. This training has given me the tools, information, and necessary leadership skills to further my advocacy voice for my daughter and other families</a:t>
            </a:r>
            <a:r>
              <a:rPr lang="en-US" sz="8000" i="1" dirty="0" smtClean="0"/>
              <a:t>.</a:t>
            </a:r>
          </a:p>
          <a:p>
            <a:pPr marL="0" indent="0">
              <a:buNone/>
            </a:pPr>
            <a:endParaRPr lang="en-US" sz="8000" dirty="0" smtClean="0"/>
          </a:p>
          <a:p>
            <a:pPr>
              <a:buFont typeface="Wingdings" pitchFamily="2" charset="2"/>
              <a:buChar char="Ø"/>
            </a:pPr>
            <a:r>
              <a:rPr lang="en-US" sz="8000" i="1" dirty="0" smtClean="0"/>
              <a:t>I </a:t>
            </a:r>
            <a:r>
              <a:rPr lang="en-US" sz="8000" i="1" dirty="0"/>
              <a:t>feel so empowered and inspired to take my advocacy work to the next level. Project Leadership graciously provided me with the tools and strategies to tailor my story to a specific issue and how to be an effective communicator using a balance of emotion and objectivity</a:t>
            </a:r>
            <a:r>
              <a:rPr lang="en-US" sz="8000" i="1" dirty="0" smtClean="0"/>
              <a:t>.</a:t>
            </a:r>
            <a:endParaRPr lang="en-US" sz="8000" dirty="0"/>
          </a:p>
          <a:p>
            <a:pPr>
              <a:buFont typeface="Wingdings" pitchFamily="2" charset="2"/>
              <a:buChar char="Ø"/>
            </a:pPr>
            <a:endParaRPr lang="en-US" sz="3200" dirty="0" smtClean="0"/>
          </a:p>
          <a:p>
            <a:pPr>
              <a:buFont typeface="Wingdings" pitchFamily="2" charset="2"/>
              <a:buChar char="Ø"/>
            </a:pPr>
            <a:endParaRPr lang="en-US" sz="3200" dirty="0" smtClean="0"/>
          </a:p>
          <a:p>
            <a:pPr algn="ctr">
              <a:buNone/>
            </a:pPr>
            <a:endParaRPr lang="en-US" sz="3200" dirty="0" smtClean="0"/>
          </a:p>
          <a:p>
            <a:pPr>
              <a:buClr>
                <a:srgbClr val="FF5050"/>
              </a:buClr>
              <a:buFont typeface="Wingdings 3" pitchFamily="18" charset="2"/>
              <a:buNone/>
            </a:pPr>
            <a:endParaRPr lang="en-US" sz="800" dirty="0" smtClean="0"/>
          </a:p>
          <a:p>
            <a:pPr>
              <a:buClr>
                <a:srgbClr val="FF5050"/>
              </a:buClr>
              <a:buFont typeface="Wingdings 3" pitchFamily="18" charset="2"/>
              <a:buNone/>
            </a:pPr>
            <a:endParaRPr lang="en-US" sz="800" dirty="0" smtClean="0"/>
          </a:p>
          <a:p>
            <a:pPr algn="ctr">
              <a:buClr>
                <a:srgbClr val="FF5050"/>
              </a:buClr>
              <a:buFont typeface="Wingdings 3" pitchFamily="18" charset="2"/>
              <a:buNone/>
            </a:pPr>
            <a:endParaRPr lang="en-US" sz="8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21</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6113" name="Microsoft WordArt 3.2" r:id="rId4" imgW="2305566" imgH="551568" progId="">
                  <p:embed/>
                </p:oleObj>
              </mc:Choice>
              <mc:Fallback>
                <p:oleObj name="Microsoft WordArt 3.2" r:id="rId4" imgW="2305566" imgH="5515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8349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r>
              <a:rPr lang="en-US" sz="3600" dirty="0" smtClean="0"/>
              <a:t>For More Information…</a:t>
            </a:r>
            <a:endParaRPr lang="en-US" sz="3600" dirty="0"/>
          </a:p>
        </p:txBody>
      </p:sp>
      <p:sp>
        <p:nvSpPr>
          <p:cNvPr id="3" name="Slide Number Placeholder 2"/>
          <p:cNvSpPr>
            <a:spLocks noGrp="1"/>
          </p:cNvSpPr>
          <p:nvPr>
            <p:ph type="sldNum" sz="quarter" idx="11"/>
          </p:nvPr>
        </p:nvSpPr>
        <p:spPr/>
        <p:txBody>
          <a:bodyPr/>
          <a:lstStyle/>
          <a:p>
            <a:pPr>
              <a:defRPr/>
            </a:pPr>
            <a:fld id="{11F467CA-D325-4D5D-BD8A-DF4184DFDB2A}" type="slidenum">
              <a:rPr lang="en-US" smtClean="0"/>
              <a:pPr>
                <a:defRPr/>
              </a:pPr>
              <a:t>22</a:t>
            </a:fld>
            <a:endParaRPr lang="en-US"/>
          </a:p>
        </p:txBody>
      </p:sp>
      <p:sp>
        <p:nvSpPr>
          <p:cNvPr id="7" name="TextBox 6"/>
          <p:cNvSpPr txBox="1"/>
          <p:nvPr/>
        </p:nvSpPr>
        <p:spPr>
          <a:xfrm>
            <a:off x="509016" y="6324600"/>
            <a:ext cx="8229600" cy="276999"/>
          </a:xfrm>
          <a:prstGeom prst="rect">
            <a:avLst/>
          </a:prstGeom>
          <a:noFill/>
        </p:spPr>
        <p:txBody>
          <a:bodyPr wrap="square" rtlCol="0">
            <a:spAutoFit/>
          </a:bodyPr>
          <a:lstStyle/>
          <a:p>
            <a:r>
              <a:rPr lang="en-US" sz="1200" dirty="0"/>
              <a:t>http://lpfch-cshcn.org/publications/research-reports/project-leadership-effecting-change-one-parent-at-a-time/</a:t>
            </a:r>
          </a:p>
        </p:txBody>
      </p:sp>
      <p:pic>
        <p:nvPicPr>
          <p:cNvPr id="8" name="Picture 7"/>
          <p:cNvPicPr>
            <a:picLocks noChangeAspect="1"/>
          </p:cNvPicPr>
          <p:nvPr/>
        </p:nvPicPr>
        <p:blipFill>
          <a:blip r:embed="rId3"/>
          <a:stretch>
            <a:fillRect/>
          </a:stretch>
        </p:blipFill>
        <p:spPr>
          <a:xfrm>
            <a:off x="2286000" y="901700"/>
            <a:ext cx="4506328" cy="5291138"/>
          </a:xfrm>
          <a:prstGeom prst="rect">
            <a:avLst/>
          </a:prstGeom>
        </p:spPr>
      </p:pic>
    </p:spTree>
    <p:extLst>
      <p:ext uri="{BB962C8B-B14F-4D97-AF65-F5344CB8AC3E}">
        <p14:creationId xmlns:p14="http://schemas.microsoft.com/office/powerpoint/2010/main" val="304836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3EF8B89E-CFC5-46F5-AE44-72279D429F47}" type="slidenum">
              <a:rPr lang="en-US" smtClean="0"/>
              <a:pPr>
                <a:defRPr/>
              </a:pPr>
              <a:t>23</a:t>
            </a:fld>
            <a:endParaRPr lang="en-US"/>
          </a:p>
        </p:txBody>
      </p:sp>
      <p:sp>
        <p:nvSpPr>
          <p:cNvPr id="5" name="Rectangle 3"/>
          <p:cNvSpPr>
            <a:spLocks noGrp="1" noChangeArrowheads="1"/>
          </p:cNvSpPr>
          <p:nvPr>
            <p:ph sz="quarter" idx="1"/>
          </p:nvPr>
        </p:nvSpPr>
        <p:spPr>
          <a:xfrm>
            <a:off x="3962400" y="687643"/>
            <a:ext cx="4242816" cy="5484557"/>
          </a:xfrm>
        </p:spPr>
        <p:txBody>
          <a:bodyPr>
            <a:normAutofit/>
          </a:bodyPr>
          <a:lstStyle/>
          <a:p>
            <a:pPr eaLnBrk="1" hangingPunct="1">
              <a:buFontTx/>
              <a:buNone/>
            </a:pPr>
            <a:r>
              <a:rPr lang="en-US" sz="2800" dirty="0" smtClean="0"/>
              <a:t>   </a:t>
            </a:r>
            <a:r>
              <a:rPr lang="en-US" sz="3200" i="1" dirty="0" smtClean="0"/>
              <a:t>Never doubt that a small group of thoughtful, committed citizens can change the world.  Indeed, it is the only thing that ever has.</a:t>
            </a:r>
          </a:p>
          <a:p>
            <a:pPr eaLnBrk="1" hangingPunct="1">
              <a:buFontTx/>
              <a:buNone/>
            </a:pPr>
            <a:r>
              <a:rPr lang="en-US" sz="2800" dirty="0" smtClean="0"/>
              <a:t>   - Margaret Mead</a:t>
            </a:r>
          </a:p>
          <a:p>
            <a:pPr eaLnBrk="1" hangingPunct="1">
              <a:buFontTx/>
              <a:buNone/>
            </a:pPr>
            <a:endParaRPr lang="en-US" sz="800" i="1" dirty="0" smtClean="0"/>
          </a:p>
          <a:p>
            <a:pPr eaLnBrk="1" hangingPunct="1">
              <a:buFontTx/>
              <a:buNone/>
            </a:pPr>
            <a:r>
              <a:rPr lang="en-US" sz="800" i="1" dirty="0" smtClean="0"/>
              <a:t>           Public Policy Advocacy:: A Grassroots Guide, The Statewide Parent Advocacy Network, </a:t>
            </a:r>
            <a:r>
              <a:rPr lang="en-US" sz="800" i="1" dirty="0" smtClean="0">
                <a:hlinkClick r:id="rId3"/>
              </a:rPr>
              <a:t>span@spannj.org</a:t>
            </a:r>
            <a:r>
              <a:rPr lang="en-US" sz="800" dirty="0" smtClean="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58" y="2286000"/>
            <a:ext cx="3223342" cy="2133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304" y="4441128"/>
            <a:ext cx="3222496" cy="2416872"/>
          </a:xfrm>
          <a:prstGeom prst="rect">
            <a:avLst/>
          </a:prstGeom>
        </p:spPr>
      </p:pic>
      <p:pic>
        <p:nvPicPr>
          <p:cNvPr id="10"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0"/>
            <a:ext cx="321945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804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885950" y="-76200"/>
            <a:ext cx="4890516" cy="834739"/>
          </a:xfrm>
        </p:spPr>
        <p:txBody>
          <a:bodyPr>
            <a:normAutofit/>
          </a:bodyPr>
          <a:lstStyle/>
          <a:p>
            <a:pPr algn="ctr" fontAlgn="auto">
              <a:spcAft>
                <a:spcPts val="0"/>
              </a:spcAft>
              <a:defRPr/>
            </a:pPr>
            <a:r>
              <a:rPr lang="en-US" sz="4000" dirty="0" smtClean="0"/>
              <a:t>Thank You!</a:t>
            </a:r>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24</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057400" y="762000"/>
            <a:ext cx="4267200" cy="3962400"/>
          </a:xfrm>
          <a:prstGeom prst="rect">
            <a:avLst/>
          </a:prstGeom>
        </p:spPr>
      </p:pic>
      <p:sp>
        <p:nvSpPr>
          <p:cNvPr id="3" name="TextBox 2"/>
          <p:cNvSpPr txBox="1"/>
          <p:nvPr/>
        </p:nvSpPr>
        <p:spPr>
          <a:xfrm>
            <a:off x="152400" y="4800600"/>
            <a:ext cx="8839200" cy="3693319"/>
          </a:xfrm>
          <a:prstGeom prst="rect">
            <a:avLst/>
          </a:prstGeom>
          <a:noFill/>
        </p:spPr>
        <p:txBody>
          <a:bodyPr wrap="square" rtlCol="0">
            <a:spAutoFit/>
          </a:bodyPr>
          <a:lstStyle/>
          <a:p>
            <a:r>
              <a:rPr lang="en-US" dirty="0" smtClean="0">
                <a:latin typeface="+mn-lt"/>
              </a:rPr>
              <a:t>Allison Gray			            </a:t>
            </a:r>
            <a:r>
              <a:rPr lang="en-US" dirty="0" smtClean="0">
                <a:hlinkClick r:id="rId4"/>
              </a:rPr>
              <a:t>www.familyvoicesofca.org</a:t>
            </a:r>
            <a:endParaRPr lang="en-US" dirty="0"/>
          </a:p>
          <a:p>
            <a:r>
              <a:rPr lang="en-US" dirty="0" smtClean="0">
                <a:latin typeface="+mn-lt"/>
              </a:rPr>
              <a:t>		</a:t>
            </a:r>
          </a:p>
          <a:p>
            <a:r>
              <a:rPr lang="en-US" dirty="0">
                <a:latin typeface="+mn-lt"/>
              </a:rPr>
              <a:t>415-282-7494 </a:t>
            </a:r>
            <a:r>
              <a:rPr lang="en-US" dirty="0" err="1">
                <a:latin typeface="+mn-lt"/>
              </a:rPr>
              <a:t>ext</a:t>
            </a:r>
            <a:r>
              <a:rPr lang="en-US" dirty="0">
                <a:latin typeface="+mn-lt"/>
              </a:rPr>
              <a:t> 136 </a:t>
            </a:r>
            <a:r>
              <a:rPr lang="en-US" dirty="0" smtClean="0"/>
              <a:t>	           	</a:t>
            </a:r>
            <a:r>
              <a:rPr lang="en-US" dirty="0"/>
              <a:t> </a:t>
            </a:r>
            <a:r>
              <a:rPr lang="en-US" dirty="0" smtClean="0"/>
              <a:t>           </a:t>
            </a:r>
            <a:r>
              <a:rPr lang="en-US" dirty="0" smtClean="0">
                <a:hlinkClick r:id="rId5"/>
              </a:rPr>
              <a:t>www.facebook.com/familyvoicesofca.org</a:t>
            </a:r>
            <a:r>
              <a:rPr lang="en-US" dirty="0" smtClean="0"/>
              <a:t>	            </a:t>
            </a:r>
          </a:p>
          <a:p>
            <a:r>
              <a:rPr lang="en-US" dirty="0">
                <a:hlinkClick r:id="rId6"/>
              </a:rPr>
              <a:t>agray@familyvoicesofca.org</a:t>
            </a:r>
            <a:r>
              <a:rPr lang="en-US" dirty="0" smtClean="0"/>
              <a:t>                        @</a:t>
            </a:r>
            <a:r>
              <a:rPr lang="en-US" dirty="0" err="1" smtClean="0"/>
              <a:t>familyvoicesca</a:t>
            </a:r>
            <a:endParaRPr lang="en-US" dirty="0" smtClean="0"/>
          </a:p>
          <a:p>
            <a:r>
              <a:rPr lang="en-US" dirty="0"/>
              <a:t>	</a:t>
            </a:r>
            <a:r>
              <a:rPr lang="en-US" dirty="0" smtClean="0"/>
              <a:t>			           </a:t>
            </a:r>
          </a:p>
          <a:p>
            <a:r>
              <a:rPr lang="en-US" dirty="0" smtClean="0"/>
              <a:t>                                                                      </a:t>
            </a:r>
            <a:r>
              <a:rPr lang="en-US" dirty="0" err="1" smtClean="0"/>
              <a:t>familyvoicesca</a:t>
            </a:r>
            <a:endParaRPr lang="en-US" dirty="0" smtClean="0"/>
          </a:p>
          <a:p>
            <a:endParaRPr lang="en-US" dirty="0"/>
          </a:p>
          <a:p>
            <a:r>
              <a:rPr lang="en-US" dirty="0">
                <a:latin typeface="+mn-lt"/>
              </a:rPr>
              <a:t>	</a:t>
            </a:r>
            <a:r>
              <a:rPr lang="en-US" dirty="0" smtClean="0">
                <a:latin typeface="+mn-lt"/>
              </a:rPr>
              <a:t>						 			</a:t>
            </a:r>
          </a:p>
          <a:p>
            <a:endParaRPr lang="en-US" dirty="0" smtClean="0">
              <a:latin typeface="+mn-lt"/>
            </a:endParaRPr>
          </a:p>
          <a:p>
            <a:r>
              <a:rPr lang="en-US" dirty="0" smtClean="0">
                <a:latin typeface="+mn-lt"/>
              </a:rPr>
              <a:t>				</a:t>
            </a:r>
          </a:p>
          <a:p>
            <a:r>
              <a:rPr lang="en-US" dirty="0">
                <a:latin typeface="+mn-lt"/>
              </a:rPr>
              <a:t>	</a:t>
            </a:r>
            <a:r>
              <a:rPr lang="en-US" dirty="0" smtClean="0">
                <a:latin typeface="+mn-lt"/>
              </a:rPr>
              <a:t>		</a:t>
            </a:r>
            <a:endParaRPr lang="en-US" dirty="0">
              <a:latin typeface="+mn-lt"/>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5927539"/>
            <a:ext cx="332570" cy="33257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6439121"/>
            <a:ext cx="351875" cy="35187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1553" y="5420640"/>
            <a:ext cx="327887" cy="32788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1554" y="4860628"/>
            <a:ext cx="304800" cy="304800"/>
          </a:xfrm>
          <a:prstGeom prst="rect">
            <a:avLst/>
          </a:prstGeom>
        </p:spPr>
      </p:pic>
    </p:spTree>
    <p:extLst>
      <p:ext uri="{BB962C8B-B14F-4D97-AF65-F5344CB8AC3E}">
        <p14:creationId xmlns:p14="http://schemas.microsoft.com/office/powerpoint/2010/main" val="28171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5061D2-695D-4C0A-8530-73B2B9141679}" type="slidenum">
              <a:rPr lang="en-US"/>
              <a:pPr/>
              <a:t>3</a:t>
            </a:fld>
            <a:endParaRPr lang="en-US" dirty="0"/>
          </a:p>
        </p:txBody>
      </p:sp>
      <p:sp>
        <p:nvSpPr>
          <p:cNvPr id="2054" name="Rectangle 2"/>
          <p:cNvSpPr>
            <a:spLocks noGrp="1" noChangeArrowheads="1"/>
          </p:cNvSpPr>
          <p:nvPr>
            <p:ph type="subTitle" idx="4294967295"/>
          </p:nvPr>
        </p:nvSpPr>
        <p:spPr>
          <a:xfrm>
            <a:off x="1066800" y="2286000"/>
            <a:ext cx="6781800" cy="3352800"/>
          </a:xfrm>
        </p:spPr>
        <p:txBody>
          <a:bodyPr>
            <a:normAutofit fontScale="25000" lnSpcReduction="20000"/>
          </a:bodyPr>
          <a:lstStyle/>
          <a:p>
            <a:pPr algn="ctr">
              <a:lnSpc>
                <a:spcPct val="120000"/>
              </a:lnSpc>
              <a:buNone/>
            </a:pPr>
            <a:r>
              <a:rPr lang="en-US" sz="12800" dirty="0"/>
              <a:t>I</a:t>
            </a:r>
            <a:r>
              <a:rPr lang="en-US" sz="12800" dirty="0" smtClean="0"/>
              <a:t>ncrease the number of family members of children and youth with special health care needs (CYSHCN) who are prepared and supported to become advocates for health care policy and service improvements. </a:t>
            </a:r>
          </a:p>
          <a:p>
            <a:endParaRPr lang="en-US" sz="3200" dirty="0">
              <a:solidFill>
                <a:schemeClr val="accent1">
                  <a:lumMod val="75000"/>
                </a:schemeClr>
              </a:solidFill>
            </a:endParaRPr>
          </a:p>
        </p:txBody>
      </p:sp>
      <p:pic>
        <p:nvPicPr>
          <p:cNvPr id="2057" name="Picture 6"/>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2051" name="Object 8"/>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26088"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5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7200"/>
          </a:p>
        </p:txBody>
      </p:sp>
      <p:sp>
        <p:nvSpPr>
          <p:cNvPr id="8" name="Rectangle 2"/>
          <p:cNvSpPr txBox="1">
            <a:spLocks noChangeArrowheads="1"/>
          </p:cNvSpPr>
          <p:nvPr/>
        </p:nvSpPr>
        <p:spPr>
          <a:xfrm>
            <a:off x="762000" y="1143000"/>
            <a:ext cx="7315200" cy="715962"/>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4000" dirty="0" smtClean="0"/>
              <a:t>The Goal</a:t>
            </a:r>
          </a:p>
        </p:txBody>
      </p:sp>
    </p:spTree>
    <p:extLst>
      <p:ext uri="{BB962C8B-B14F-4D97-AF65-F5344CB8AC3E}">
        <p14:creationId xmlns:p14="http://schemas.microsoft.com/office/powerpoint/2010/main" val="312828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135BA6-625D-4810-842B-7BA11BBFEEC5}" type="slidenum">
              <a:rPr lang="en-US" smtClean="0"/>
              <a:pPr>
                <a:defRPr/>
              </a:pPr>
              <a:t>4</a:t>
            </a:fld>
            <a:endParaRPr lang="en-US"/>
          </a:p>
        </p:txBody>
      </p:sp>
      <p:sp>
        <p:nvSpPr>
          <p:cNvPr id="3" name="TextBox 2"/>
          <p:cNvSpPr txBox="1"/>
          <p:nvPr/>
        </p:nvSpPr>
        <p:spPr>
          <a:xfrm>
            <a:off x="228600" y="1066801"/>
            <a:ext cx="8281416" cy="5262979"/>
          </a:xfrm>
          <a:prstGeom prst="rect">
            <a:avLst/>
          </a:prstGeom>
          <a:noFill/>
        </p:spPr>
        <p:txBody>
          <a:bodyPr wrap="square" rtlCol="0">
            <a:spAutoFit/>
          </a:bodyPr>
          <a:lstStyle/>
          <a:p>
            <a:pPr marL="346075" indent="-346075"/>
            <a:r>
              <a:rPr lang="en-US" sz="2400" b="1" dirty="0" smtClean="0">
                <a:latin typeface="+mn-lt"/>
              </a:rPr>
              <a:t>1: </a:t>
            </a:r>
            <a:r>
              <a:rPr lang="en-US" sz="2400" b="1" dirty="0">
                <a:latin typeface="+mn-lt"/>
              </a:rPr>
              <a:t>Knowing the Past to Change the </a:t>
            </a:r>
            <a:r>
              <a:rPr lang="en-US" sz="2400" b="1" dirty="0" smtClean="0">
                <a:latin typeface="+mn-lt"/>
              </a:rPr>
              <a:t>Future</a:t>
            </a:r>
            <a:r>
              <a:rPr lang="en-US" sz="2400" dirty="0" smtClean="0">
                <a:latin typeface="+mn-lt"/>
              </a:rPr>
              <a:t> </a:t>
            </a:r>
          </a:p>
          <a:p>
            <a:pPr marL="346075" indent="-346075"/>
            <a:r>
              <a:rPr lang="en-US" sz="2200" i="1" dirty="0">
                <a:latin typeface="+mn-lt"/>
              </a:rPr>
              <a:t>	</a:t>
            </a:r>
            <a:r>
              <a:rPr lang="en-US" sz="2200" i="1" dirty="0" smtClean="0">
                <a:latin typeface="+mn-lt"/>
              </a:rPr>
              <a:t>History </a:t>
            </a:r>
            <a:r>
              <a:rPr lang="en-US" sz="2200" i="1" dirty="0">
                <a:latin typeface="+mn-lt"/>
              </a:rPr>
              <a:t>and Purpose of Advocacy</a:t>
            </a:r>
          </a:p>
          <a:p>
            <a:pPr marL="346075" indent="-346075"/>
            <a:r>
              <a:rPr lang="en-US" sz="2400" b="1" dirty="0" smtClean="0">
                <a:latin typeface="+mn-lt"/>
              </a:rPr>
              <a:t>2:</a:t>
            </a:r>
            <a:r>
              <a:rPr lang="en-US" sz="2400" dirty="0" smtClean="0">
                <a:latin typeface="+mn-lt"/>
              </a:rPr>
              <a:t> </a:t>
            </a:r>
            <a:r>
              <a:rPr lang="en-US" sz="2400" b="1" dirty="0">
                <a:latin typeface="+mn-lt"/>
              </a:rPr>
              <a:t>Rules of the </a:t>
            </a:r>
            <a:r>
              <a:rPr lang="en-US" sz="2400" b="1" dirty="0" smtClean="0">
                <a:latin typeface="+mn-lt"/>
              </a:rPr>
              <a:t>Road</a:t>
            </a:r>
            <a:r>
              <a:rPr lang="en-US" sz="2400" dirty="0" smtClean="0">
                <a:latin typeface="+mn-lt"/>
              </a:rPr>
              <a:t> </a:t>
            </a:r>
          </a:p>
          <a:p>
            <a:pPr marL="346075" indent="-346075"/>
            <a:r>
              <a:rPr lang="en-US" sz="2400" i="1" dirty="0" smtClean="0">
                <a:latin typeface="+mn-lt"/>
              </a:rPr>
              <a:t>	</a:t>
            </a:r>
            <a:r>
              <a:rPr lang="en-US" sz="2200" i="1" dirty="0" smtClean="0">
                <a:latin typeface="+mn-lt"/>
              </a:rPr>
              <a:t>Systems</a:t>
            </a:r>
            <a:r>
              <a:rPr lang="en-US" sz="2200" i="1" dirty="0">
                <a:latin typeface="+mn-lt"/>
              </a:rPr>
              <a:t>, Laws, and Entitlements</a:t>
            </a:r>
          </a:p>
          <a:p>
            <a:pPr marL="346075" indent="-346075"/>
            <a:r>
              <a:rPr lang="en-US" sz="2400" b="1" dirty="0" smtClean="0">
                <a:latin typeface="+mn-lt"/>
              </a:rPr>
              <a:t>3: </a:t>
            </a:r>
            <a:r>
              <a:rPr lang="en-US" sz="2400" b="1" dirty="0">
                <a:latin typeface="+mn-lt"/>
              </a:rPr>
              <a:t>Becoming a Mover and </a:t>
            </a:r>
            <a:r>
              <a:rPr lang="en-US" sz="2400" b="1" dirty="0" smtClean="0">
                <a:latin typeface="+mn-lt"/>
              </a:rPr>
              <a:t>Shaker</a:t>
            </a:r>
            <a:r>
              <a:rPr lang="en-US" sz="2400" dirty="0" smtClean="0">
                <a:latin typeface="+mn-lt"/>
              </a:rPr>
              <a:t> </a:t>
            </a:r>
          </a:p>
          <a:p>
            <a:pPr marL="346075" indent="-346075"/>
            <a:r>
              <a:rPr lang="en-US" sz="2200" i="1" dirty="0" smtClean="0">
                <a:latin typeface="+mn-lt"/>
              </a:rPr>
              <a:t>	Working with Decision-Makers for Change</a:t>
            </a:r>
            <a:endParaRPr lang="en-US" sz="2200" i="1" dirty="0">
              <a:latin typeface="+mn-lt"/>
            </a:endParaRPr>
          </a:p>
          <a:p>
            <a:pPr marL="346075" indent="-346075"/>
            <a:r>
              <a:rPr lang="en-US" sz="2400" b="1" dirty="0" smtClean="0">
                <a:latin typeface="+mn-lt"/>
              </a:rPr>
              <a:t>4: </a:t>
            </a:r>
            <a:r>
              <a:rPr lang="en-US" sz="2400" b="1" dirty="0">
                <a:latin typeface="+mn-lt"/>
              </a:rPr>
              <a:t>Playing Well with </a:t>
            </a:r>
            <a:r>
              <a:rPr lang="en-US" sz="2400" b="1" dirty="0" smtClean="0">
                <a:latin typeface="+mn-lt"/>
              </a:rPr>
              <a:t>Others</a:t>
            </a:r>
            <a:endParaRPr lang="en-US" sz="2400" dirty="0" smtClean="0">
              <a:latin typeface="+mn-lt"/>
            </a:endParaRPr>
          </a:p>
          <a:p>
            <a:pPr marL="346075" indent="-346075"/>
            <a:r>
              <a:rPr lang="en-US" sz="2200" i="1" dirty="0" smtClean="0">
                <a:latin typeface="+mn-lt"/>
              </a:rPr>
              <a:t>	Enhancing Communication</a:t>
            </a:r>
          </a:p>
          <a:p>
            <a:pPr marL="346075" indent="-346075"/>
            <a:r>
              <a:rPr lang="en-US" sz="2400" b="1" dirty="0" smtClean="0">
                <a:latin typeface="+mn-lt"/>
              </a:rPr>
              <a:t>5: </a:t>
            </a:r>
            <a:r>
              <a:rPr lang="en-US" sz="2400" b="1" dirty="0">
                <a:latin typeface="+mn-lt"/>
              </a:rPr>
              <a:t>Telling Your </a:t>
            </a:r>
            <a:r>
              <a:rPr lang="en-US" sz="2400" b="1" dirty="0" smtClean="0">
                <a:latin typeface="+mn-lt"/>
              </a:rPr>
              <a:t>Story</a:t>
            </a:r>
            <a:r>
              <a:rPr lang="en-US" sz="2400" dirty="0" smtClean="0">
                <a:latin typeface="+mn-lt"/>
              </a:rPr>
              <a:t> </a:t>
            </a:r>
          </a:p>
          <a:p>
            <a:pPr marL="346075" indent="-346075"/>
            <a:r>
              <a:rPr lang="en-US" sz="2200" i="1" dirty="0" smtClean="0">
                <a:latin typeface="+mn-lt"/>
              </a:rPr>
              <a:t>	Developing </a:t>
            </a:r>
            <a:r>
              <a:rPr lang="en-US" sz="2200" i="1" dirty="0">
                <a:latin typeface="+mn-lt"/>
              </a:rPr>
              <a:t>and Presenting Stories to Others</a:t>
            </a:r>
          </a:p>
          <a:p>
            <a:pPr marL="346075" indent="-346075"/>
            <a:r>
              <a:rPr lang="en-US" sz="2400" b="1" dirty="0" smtClean="0">
                <a:latin typeface="+mn-lt"/>
              </a:rPr>
              <a:t>6: </a:t>
            </a:r>
            <a:r>
              <a:rPr lang="en-US" sz="2400" b="1" dirty="0">
                <a:latin typeface="+mn-lt"/>
              </a:rPr>
              <a:t>Ways You Can </a:t>
            </a:r>
            <a:r>
              <a:rPr lang="en-US" sz="2400" b="1" dirty="0" smtClean="0">
                <a:latin typeface="+mn-lt"/>
              </a:rPr>
              <a:t>Serve</a:t>
            </a:r>
            <a:endParaRPr lang="en-US" sz="2400" dirty="0" smtClean="0">
              <a:latin typeface="+mn-lt"/>
            </a:endParaRPr>
          </a:p>
          <a:p>
            <a:pPr marL="346075" indent="-346075"/>
            <a:r>
              <a:rPr lang="en-US" sz="2200" i="1" dirty="0" smtClean="0">
                <a:latin typeface="+mn-lt"/>
              </a:rPr>
              <a:t>	Participating </a:t>
            </a:r>
            <a:r>
              <a:rPr lang="en-US" sz="2200" i="1" dirty="0">
                <a:latin typeface="+mn-lt"/>
              </a:rPr>
              <a:t>on Decision Making </a:t>
            </a:r>
            <a:r>
              <a:rPr lang="en-US" sz="2200" i="1" dirty="0" smtClean="0">
                <a:latin typeface="+mn-lt"/>
              </a:rPr>
              <a:t>Bodies</a:t>
            </a:r>
          </a:p>
          <a:p>
            <a:pPr marL="346075" indent="-346075"/>
            <a:r>
              <a:rPr lang="en-US" sz="2400" b="1" dirty="0" smtClean="0">
                <a:latin typeface="+mn-lt"/>
              </a:rPr>
              <a:t>7: </a:t>
            </a:r>
            <a:r>
              <a:rPr lang="en-US" sz="2400" b="1" dirty="0">
                <a:latin typeface="+mn-lt"/>
              </a:rPr>
              <a:t>Solidifying </a:t>
            </a:r>
            <a:r>
              <a:rPr lang="en-US" sz="2400" b="1" dirty="0" smtClean="0">
                <a:latin typeface="+mn-lt"/>
              </a:rPr>
              <a:t>Partnerships</a:t>
            </a:r>
            <a:r>
              <a:rPr lang="en-US" sz="2400" dirty="0" smtClean="0">
                <a:latin typeface="+mn-lt"/>
              </a:rPr>
              <a:t> </a:t>
            </a:r>
          </a:p>
          <a:p>
            <a:pPr marL="346075" indent="-346075"/>
            <a:r>
              <a:rPr lang="en-US" sz="2200" i="1" dirty="0" smtClean="0">
                <a:latin typeface="+mn-lt"/>
              </a:rPr>
              <a:t>	Connecting </a:t>
            </a:r>
            <a:r>
              <a:rPr lang="en-US" sz="2200" i="1" dirty="0">
                <a:latin typeface="+mn-lt"/>
              </a:rPr>
              <a:t>with Local Change </a:t>
            </a:r>
            <a:r>
              <a:rPr lang="en-US" sz="2200" i="1" dirty="0" smtClean="0">
                <a:latin typeface="+mn-lt"/>
              </a:rPr>
              <a:t>Makers</a:t>
            </a:r>
            <a:endParaRPr lang="en-US" sz="2200" i="1" dirty="0">
              <a:latin typeface="+mn-lt"/>
            </a:endParaRPr>
          </a:p>
        </p:txBody>
      </p:sp>
      <p:sp>
        <p:nvSpPr>
          <p:cNvPr id="5" name="Rectangle 2"/>
          <p:cNvSpPr txBox="1">
            <a:spLocks noChangeArrowheads="1"/>
          </p:cNvSpPr>
          <p:nvPr/>
        </p:nvSpPr>
        <p:spPr>
          <a:xfrm>
            <a:off x="609600" y="274638"/>
            <a:ext cx="7315200" cy="715962"/>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600" dirty="0" smtClean="0"/>
              <a:t>Content</a:t>
            </a:r>
          </a:p>
        </p:txBody>
      </p:sp>
    </p:spTree>
    <p:extLst>
      <p:ext uri="{BB962C8B-B14F-4D97-AF65-F5344CB8AC3E}">
        <p14:creationId xmlns:p14="http://schemas.microsoft.com/office/powerpoint/2010/main" val="130488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135BA6-625D-4810-842B-7BA11BBFEEC5}" type="slidenum">
              <a:rPr lang="en-US" smtClean="0"/>
              <a:pPr>
                <a:defRPr/>
              </a:pPr>
              <a:t>5</a:t>
            </a:fld>
            <a:endParaRPr lang="en-US"/>
          </a:p>
        </p:txBody>
      </p:sp>
      <p:sp>
        <p:nvSpPr>
          <p:cNvPr id="5" name="Rectangle 2"/>
          <p:cNvSpPr txBox="1">
            <a:spLocks noChangeArrowheads="1"/>
          </p:cNvSpPr>
          <p:nvPr/>
        </p:nvSpPr>
        <p:spPr>
          <a:xfrm>
            <a:off x="685800" y="457200"/>
            <a:ext cx="7315200" cy="715962"/>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600" dirty="0" smtClean="0"/>
              <a:t>Structure &amp; Staffing</a:t>
            </a:r>
          </a:p>
        </p:txBody>
      </p:sp>
      <p:sp>
        <p:nvSpPr>
          <p:cNvPr id="6" name="Rectangle 3"/>
          <p:cNvSpPr txBox="1">
            <a:spLocks noChangeArrowheads="1"/>
          </p:cNvSpPr>
          <p:nvPr/>
        </p:nvSpPr>
        <p:spPr>
          <a:xfrm>
            <a:off x="762000" y="1381506"/>
            <a:ext cx="7467600" cy="4873752"/>
          </a:xfrm>
          <a:prstGeom prst="rect">
            <a:avLst/>
          </a:prstGeom>
        </p:spPr>
        <p:txBody>
          <a:bodyPr>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Char char="Ø"/>
            </a:pPr>
            <a:r>
              <a:rPr lang="en-US" sz="3200" dirty="0" smtClean="0"/>
              <a:t>FVCA Council</a:t>
            </a:r>
          </a:p>
          <a:p>
            <a:pPr marL="0" indent="0">
              <a:buNone/>
            </a:pPr>
            <a:endParaRPr lang="en-US" sz="3200" dirty="0" smtClean="0"/>
          </a:p>
          <a:p>
            <a:pPr>
              <a:buFont typeface="Wingdings" panose="05000000000000000000" pitchFamily="2" charset="2"/>
              <a:buChar char="Ø"/>
            </a:pPr>
            <a:r>
              <a:rPr lang="en-US" sz="3200" dirty="0" smtClean="0"/>
              <a:t>Project Director</a:t>
            </a:r>
          </a:p>
          <a:p>
            <a:pPr marL="0" indent="0">
              <a:buNone/>
            </a:pPr>
            <a:endParaRPr lang="en-US" sz="3200" dirty="0" smtClean="0"/>
          </a:p>
          <a:p>
            <a:pPr marL="292100" indent="-292100">
              <a:buFont typeface="Wingdings" panose="05000000000000000000" pitchFamily="2" charset="2"/>
              <a:buChar char="Ø"/>
            </a:pPr>
            <a:r>
              <a:rPr lang="en-US" sz="3200" dirty="0" smtClean="0"/>
              <a:t>Project Leadership Manager</a:t>
            </a:r>
          </a:p>
          <a:p>
            <a:pPr marL="0" indent="0">
              <a:buNone/>
            </a:pPr>
            <a:endParaRPr lang="en-US" sz="3200" dirty="0" smtClean="0"/>
          </a:p>
          <a:p>
            <a:pPr marL="292100" indent="-292100">
              <a:buFont typeface="Wingdings" panose="05000000000000000000" pitchFamily="2" charset="2"/>
              <a:buChar char="Ø"/>
            </a:pPr>
            <a:r>
              <a:rPr lang="en-US" sz="3200" dirty="0" smtClean="0"/>
              <a:t>Host Site Trainer / Mentor</a:t>
            </a:r>
          </a:p>
          <a:p>
            <a:pPr marL="0" indent="0">
              <a:buNone/>
            </a:pPr>
            <a:endParaRPr lang="en-US" sz="3200" dirty="0" smtClean="0"/>
          </a:p>
          <a:p>
            <a:pPr marL="292100" indent="-292100">
              <a:buFont typeface="Wingdings" panose="05000000000000000000" pitchFamily="2" charset="2"/>
              <a:buChar char="Ø"/>
            </a:pPr>
            <a:r>
              <a:rPr lang="en-US" sz="3200" dirty="0" smtClean="0"/>
              <a:t>Host Site Support Staff</a:t>
            </a:r>
            <a:endParaRPr lang="en-US" sz="3200" dirty="0"/>
          </a:p>
          <a:p>
            <a:pPr marL="365760" indent="-256032" fontAlgn="auto">
              <a:spcAft>
                <a:spcPts val="0"/>
              </a:spcAft>
              <a:buClr>
                <a:srgbClr val="FF5050"/>
              </a:buClr>
              <a:buFont typeface="Wingdings 3" pitchFamily="18" charset="2"/>
              <a:buNone/>
              <a:defRPr/>
            </a:pPr>
            <a:endParaRPr lang="en-US" sz="3600" dirty="0" smtClean="0"/>
          </a:p>
          <a:p>
            <a:pPr marL="365760" indent="-256032" algn="ctr"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Char char=""/>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FontTx/>
              <a:buNone/>
              <a:defRPr/>
            </a:pPr>
            <a:endParaRPr lang="en-US" sz="3600" dirty="0" smtClean="0"/>
          </a:p>
        </p:txBody>
      </p:sp>
    </p:spTree>
    <p:extLst>
      <p:ext uri="{BB962C8B-B14F-4D97-AF65-F5344CB8AC3E}">
        <p14:creationId xmlns:p14="http://schemas.microsoft.com/office/powerpoint/2010/main" val="303606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274638"/>
            <a:ext cx="7467600" cy="715962"/>
          </a:xfrm>
        </p:spPr>
        <p:txBody>
          <a:bodyPr>
            <a:normAutofit/>
          </a:bodyPr>
          <a:lstStyle/>
          <a:p>
            <a:pPr algn="ctr" fontAlgn="auto">
              <a:spcAft>
                <a:spcPts val="0"/>
              </a:spcAft>
              <a:defRPr/>
            </a:pPr>
            <a:r>
              <a:rPr lang="en-US" sz="3600" dirty="0" smtClean="0"/>
              <a:t>Recruitment </a:t>
            </a:r>
            <a:r>
              <a:rPr lang="en-US" sz="3600" dirty="0"/>
              <a:t>&amp; Retention</a:t>
            </a:r>
          </a:p>
        </p:txBody>
      </p:sp>
      <p:sp>
        <p:nvSpPr>
          <p:cNvPr id="4100" name="Rectangle 3"/>
          <p:cNvSpPr>
            <a:spLocks noGrp="1" noChangeArrowheads="1"/>
          </p:cNvSpPr>
          <p:nvPr>
            <p:ph sz="quarter" idx="1"/>
          </p:nvPr>
        </p:nvSpPr>
        <p:spPr>
          <a:xfrm>
            <a:off x="0" y="1450848"/>
            <a:ext cx="4343400" cy="4873752"/>
          </a:xfrm>
        </p:spPr>
        <p:txBody>
          <a:bodyPr>
            <a:normAutofit/>
          </a:bodyPr>
          <a:lstStyle/>
          <a:p>
            <a:pPr>
              <a:buFont typeface="Wingdings" pitchFamily="2" charset="2"/>
              <a:buChar char="Ø"/>
              <a:defRPr/>
            </a:pPr>
            <a:r>
              <a:rPr lang="en-US" sz="2600" b="1" dirty="0" smtClean="0"/>
              <a:t>Target Population</a:t>
            </a:r>
            <a:r>
              <a:rPr lang="en-US" sz="2600" dirty="0" smtClean="0"/>
              <a:t>: </a:t>
            </a:r>
            <a:r>
              <a:rPr lang="en-US" sz="2200" dirty="0" smtClean="0"/>
              <a:t>Caregivers of CYSHCN, </a:t>
            </a:r>
            <a:r>
              <a:rPr lang="en-US" sz="2200" dirty="0"/>
              <a:t>disabilities, or mental health / behavioral health </a:t>
            </a:r>
            <a:r>
              <a:rPr lang="en-US" sz="2200" dirty="0" smtClean="0"/>
              <a:t>issues</a:t>
            </a:r>
          </a:p>
          <a:p>
            <a:pPr>
              <a:buFont typeface="Wingdings" pitchFamily="2" charset="2"/>
              <a:buChar char="Ø"/>
              <a:defRPr/>
            </a:pPr>
            <a:r>
              <a:rPr lang="en-US" sz="2800" b="1" dirty="0"/>
              <a:t>Outreach</a:t>
            </a:r>
            <a:r>
              <a:rPr lang="en-US" sz="2800" dirty="0"/>
              <a:t>:</a:t>
            </a:r>
            <a:r>
              <a:rPr lang="en-US" sz="3200" dirty="0" smtClean="0"/>
              <a:t> </a:t>
            </a:r>
            <a:endParaRPr lang="en-US" sz="3200" dirty="0"/>
          </a:p>
          <a:p>
            <a:pPr marL="282575" indent="0">
              <a:buNone/>
              <a:defRPr/>
            </a:pPr>
            <a:r>
              <a:rPr lang="en-US" dirty="0" smtClean="0"/>
              <a:t>Wide </a:t>
            </a:r>
            <a:r>
              <a:rPr lang="en-US" dirty="0"/>
              <a:t>variety of agencies, organizations, and hospitals</a:t>
            </a:r>
          </a:p>
          <a:p>
            <a:pPr marL="365760" indent="-256032" algn="ctr"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Char char=""/>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FontTx/>
              <a:buNone/>
              <a:defRPr/>
            </a:pPr>
            <a:endParaRPr lang="en-US" sz="3600" dirty="0" smtClean="0"/>
          </a:p>
        </p:txBody>
      </p:sp>
      <p:sp>
        <p:nvSpPr>
          <p:cNvPr id="2" name="Slide Number Placeholder 5"/>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fld id="{ED20565E-339D-4D78-A1AC-5EB71AA3C462}" type="slidenum">
              <a:rPr lang="en-US" smtClean="0"/>
              <a:pPr/>
              <a:t>6</a:t>
            </a:fld>
            <a:endParaRPr lang="en-US" dirty="0"/>
          </a:p>
        </p:txBody>
      </p:sp>
      <p:pic>
        <p:nvPicPr>
          <p:cNvPr id="4102" name="Picture 4"/>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4098" name="Object 5"/>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27938"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a:xfrm>
            <a:off x="4038600" y="1450848"/>
            <a:ext cx="49530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buFont typeface="Wingdings" panose="05000000000000000000" pitchFamily="2" charset="2"/>
              <a:buChar char="Ø"/>
              <a:defRPr/>
            </a:pPr>
            <a:r>
              <a:rPr lang="en-US" sz="2600" b="1" dirty="0" smtClean="0"/>
              <a:t>Incentives</a:t>
            </a:r>
            <a:r>
              <a:rPr lang="en-US" sz="2600" dirty="0" smtClean="0"/>
              <a:t>:</a:t>
            </a:r>
          </a:p>
          <a:p>
            <a:pPr marL="282575" indent="0" fontAlgn="auto">
              <a:spcAft>
                <a:spcPts val="0"/>
              </a:spcAft>
              <a:buNone/>
              <a:defRPr/>
            </a:pPr>
            <a:r>
              <a:rPr lang="en-US" sz="2200" dirty="0" smtClean="0"/>
              <a:t>Food</a:t>
            </a:r>
            <a:r>
              <a:rPr lang="en-US" sz="2200" dirty="0"/>
              <a:t>, Childcare, </a:t>
            </a:r>
            <a:r>
              <a:rPr lang="en-US" sz="2200" dirty="0" smtClean="0"/>
              <a:t>Stipends</a:t>
            </a:r>
            <a:endParaRPr lang="en-US" sz="2200" dirty="0"/>
          </a:p>
          <a:p>
            <a:pPr marL="731520" lvl="2" indent="0" fontAlgn="auto">
              <a:spcAft>
                <a:spcPts val="0"/>
              </a:spcAft>
              <a:buFont typeface="Wingdings"/>
              <a:buNone/>
              <a:defRPr/>
            </a:pPr>
            <a:endParaRPr lang="en-US" sz="1200" dirty="0" smtClean="0"/>
          </a:p>
          <a:p>
            <a:pPr fontAlgn="auto">
              <a:spcAft>
                <a:spcPts val="0"/>
              </a:spcAft>
              <a:buFont typeface="Wingdings" pitchFamily="2" charset="2"/>
              <a:buChar char="Ø"/>
              <a:defRPr/>
            </a:pPr>
            <a:r>
              <a:rPr lang="en-US" sz="2600" b="1" dirty="0" smtClean="0"/>
              <a:t>Accommodating Families</a:t>
            </a:r>
          </a:p>
          <a:p>
            <a:pPr marL="349250" indent="0" fontAlgn="auto">
              <a:spcAft>
                <a:spcPts val="0"/>
              </a:spcAft>
              <a:buNone/>
              <a:defRPr/>
            </a:pPr>
            <a:r>
              <a:rPr lang="en-US" sz="2200" dirty="0" smtClean="0"/>
              <a:t>Scheduling </a:t>
            </a:r>
            <a:r>
              <a:rPr lang="en-US" sz="2200" dirty="0"/>
              <a:t>/ Make-up Sessions</a:t>
            </a:r>
          </a:p>
          <a:p>
            <a:pPr marL="731520" lvl="2" indent="0" fontAlgn="auto">
              <a:spcAft>
                <a:spcPts val="0"/>
              </a:spcAft>
              <a:buFont typeface="Wingdings"/>
              <a:buNone/>
              <a:defRPr/>
            </a:pPr>
            <a:endParaRPr lang="en-US" sz="1200" dirty="0" smtClean="0"/>
          </a:p>
          <a:p>
            <a:pPr fontAlgn="auto">
              <a:spcAft>
                <a:spcPts val="0"/>
              </a:spcAft>
              <a:buFont typeface="Wingdings" pitchFamily="2" charset="2"/>
              <a:buChar char="Ø"/>
              <a:defRPr/>
            </a:pPr>
            <a:r>
              <a:rPr lang="en-US" sz="2600" b="1" dirty="0"/>
              <a:t>Participation Agreement</a:t>
            </a:r>
          </a:p>
          <a:p>
            <a:pPr marL="0" indent="0" fontAlgn="auto">
              <a:spcAft>
                <a:spcPts val="0"/>
              </a:spcAft>
              <a:buFont typeface="Wingdings"/>
              <a:buNone/>
              <a:defRPr/>
            </a:pPr>
            <a:endParaRPr lang="en-US" sz="1200" dirty="0" smtClean="0"/>
          </a:p>
          <a:p>
            <a:pPr fontAlgn="auto">
              <a:spcAft>
                <a:spcPts val="0"/>
              </a:spcAft>
              <a:buFont typeface="Wingdings" pitchFamily="2" charset="2"/>
              <a:buChar char="Ø"/>
              <a:defRPr/>
            </a:pPr>
            <a:r>
              <a:rPr lang="en-US" sz="2600" b="1" dirty="0" smtClean="0"/>
              <a:t>Certificate of Completion </a:t>
            </a:r>
            <a:endParaRPr lang="en-US" sz="2600" b="1" dirty="0"/>
          </a:p>
          <a:p>
            <a:pPr marL="365760" indent="-256032" fontAlgn="auto">
              <a:spcAft>
                <a:spcPts val="0"/>
              </a:spcAft>
              <a:buClr>
                <a:srgbClr val="FF5050"/>
              </a:buClr>
              <a:buFont typeface="Wingdings 3" pitchFamily="18" charset="2"/>
              <a:buNone/>
              <a:defRPr/>
            </a:pPr>
            <a:endParaRPr lang="en-US" sz="3600" dirty="0" smtClean="0"/>
          </a:p>
          <a:p>
            <a:pPr marL="365760" indent="-256032" algn="ctr"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Char char=""/>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Clr>
                <a:srgbClr val="FF5050"/>
              </a:buClr>
              <a:buFont typeface="Wingdings 3" pitchFamily="18" charset="2"/>
              <a:buNone/>
              <a:defRPr/>
            </a:pPr>
            <a:endParaRPr lang="en-US" sz="3600" dirty="0" smtClean="0"/>
          </a:p>
          <a:p>
            <a:pPr marL="365760" indent="-256032" fontAlgn="auto">
              <a:spcAft>
                <a:spcPts val="0"/>
              </a:spcAft>
              <a:buFontTx/>
              <a:buNone/>
              <a:defRPr/>
            </a:pPr>
            <a:endParaRPr lang="en-US" sz="3600" dirty="0" smtClean="0"/>
          </a:p>
        </p:txBody>
      </p:sp>
      <p:cxnSp>
        <p:nvCxnSpPr>
          <p:cNvPr id="5" name="Straight Connector 4"/>
          <p:cNvCxnSpPr/>
          <p:nvPr/>
        </p:nvCxnSpPr>
        <p:spPr>
          <a:xfrm>
            <a:off x="4114800" y="1219200"/>
            <a:ext cx="0" cy="4286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78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0"/>
            <a:ext cx="7671816" cy="819658"/>
          </a:xfrm>
        </p:spPr>
        <p:txBody>
          <a:bodyPr>
            <a:noAutofit/>
          </a:bodyPr>
          <a:lstStyle/>
          <a:p>
            <a:pPr algn="ctr" fontAlgn="auto">
              <a:spcAft>
                <a:spcPts val="0"/>
              </a:spcAft>
              <a:defRPr/>
            </a:pPr>
            <a:r>
              <a:rPr lang="en-US" sz="3600" dirty="0" smtClean="0"/>
              <a:t>Mentoring &amp; Support</a:t>
            </a:r>
          </a:p>
        </p:txBody>
      </p:sp>
      <p:sp>
        <p:nvSpPr>
          <p:cNvPr id="3075" name="Rectangle 3"/>
          <p:cNvSpPr>
            <a:spLocks noGrp="1" noChangeArrowheads="1"/>
          </p:cNvSpPr>
          <p:nvPr>
            <p:ph sz="quarter" idx="1"/>
          </p:nvPr>
        </p:nvSpPr>
        <p:spPr>
          <a:xfrm>
            <a:off x="304800" y="914400"/>
            <a:ext cx="7848600" cy="4525962"/>
          </a:xfrm>
        </p:spPr>
        <p:txBody>
          <a:bodyPr>
            <a:normAutofit/>
          </a:bodyPr>
          <a:lstStyle/>
          <a:p>
            <a:pPr>
              <a:buFont typeface="Wingdings" pitchFamily="2" charset="2"/>
              <a:buChar char="Ø"/>
            </a:pPr>
            <a:r>
              <a:rPr lang="en-US" sz="3200" dirty="0" smtClean="0"/>
              <a:t>Ongoing Individual Mentoring</a:t>
            </a:r>
          </a:p>
          <a:p>
            <a:pPr marL="0" indent="0">
              <a:buNone/>
            </a:pPr>
            <a:endParaRPr lang="en-US" sz="800" dirty="0" smtClean="0"/>
          </a:p>
          <a:p>
            <a:pPr>
              <a:buFont typeface="Wingdings" pitchFamily="2" charset="2"/>
              <a:buChar char="Ø"/>
            </a:pPr>
            <a:r>
              <a:rPr lang="en-US" sz="3200" dirty="0" smtClean="0"/>
              <a:t>Quarterly Group Mentoring</a:t>
            </a:r>
          </a:p>
          <a:p>
            <a:pPr marL="0" indent="0">
              <a:buNone/>
            </a:pPr>
            <a:endParaRPr lang="en-US" sz="800" dirty="0" smtClean="0"/>
          </a:p>
          <a:p>
            <a:pPr>
              <a:buFont typeface="Wingdings" pitchFamily="2" charset="2"/>
              <a:buChar char="Ø"/>
            </a:pPr>
            <a:r>
              <a:rPr lang="en-US" sz="3200" dirty="0"/>
              <a:t>Online Advocacy </a:t>
            </a:r>
            <a:r>
              <a:rPr lang="en-US" sz="3200" dirty="0" smtClean="0"/>
              <a:t>Community</a:t>
            </a:r>
          </a:p>
          <a:p>
            <a:pPr marL="0" indent="0">
              <a:buNone/>
            </a:pPr>
            <a:endParaRPr lang="en-US" sz="800" dirty="0" smtClean="0"/>
          </a:p>
          <a:p>
            <a:pPr>
              <a:buFont typeface="Wingdings" pitchFamily="2" charset="2"/>
              <a:buChar char="Ø"/>
            </a:pPr>
            <a:r>
              <a:rPr lang="en-US" sz="3200" dirty="0" smtClean="0"/>
              <a:t>Annual Alumni Meeting</a:t>
            </a:r>
          </a:p>
          <a:p>
            <a:pPr marL="0" indent="0">
              <a:buNone/>
            </a:pPr>
            <a:endParaRPr lang="en-US" sz="800" dirty="0" smtClean="0"/>
          </a:p>
          <a:p>
            <a:pPr>
              <a:buFont typeface="Wingdings" pitchFamily="2" charset="2"/>
              <a:buChar char="Ø"/>
            </a:pPr>
            <a:r>
              <a:rPr lang="en-US" sz="3200" dirty="0" smtClean="0"/>
              <a:t>Support from local host site / FRC</a:t>
            </a:r>
            <a:endParaRPr lang="en-US" sz="3200" dirty="0"/>
          </a:p>
          <a:p>
            <a:pPr>
              <a:buFont typeface="Wingdings" pitchFamily="2" charset="2"/>
              <a:buChar char="Ø"/>
            </a:pPr>
            <a:endParaRPr lang="en-US" sz="3200" dirty="0" smtClean="0"/>
          </a:p>
          <a:p>
            <a:pPr>
              <a:buFont typeface="Wingdings" pitchFamily="2" charset="2"/>
              <a:buChar char="Ø"/>
            </a:pPr>
            <a:endParaRPr lang="en-US" sz="3200" dirty="0" smtClean="0"/>
          </a:p>
          <a:p>
            <a:pPr marL="0" indent="0">
              <a:buNone/>
            </a:pPr>
            <a:endParaRPr lang="en-US" sz="3200" dirty="0"/>
          </a:p>
          <a:p>
            <a:pPr marL="0" indent="0">
              <a:buNone/>
            </a:pPr>
            <a:endParaRPr lang="en-US" sz="3200" dirty="0"/>
          </a:p>
          <a:p>
            <a:pPr marL="0" indent="0">
              <a:buNone/>
            </a:pPr>
            <a:endParaRPr lang="en-US" sz="3200" dirty="0"/>
          </a:p>
          <a:p>
            <a:pPr>
              <a:buFont typeface="Wingdings" pitchFamily="2" charset="2"/>
              <a:buChar char="Ø"/>
            </a:pPr>
            <a:endParaRPr lang="en-US" sz="3200" dirty="0" smtClean="0"/>
          </a:p>
          <a:p>
            <a:pPr>
              <a:buClr>
                <a:srgbClr val="FF5050"/>
              </a:buClr>
              <a:buFont typeface="Wingdings 3" pitchFamily="18" charset="2"/>
              <a:buNone/>
            </a:pPr>
            <a:endParaRPr lang="en-US" sz="800" dirty="0" smtClean="0"/>
          </a:p>
          <a:p>
            <a:pPr>
              <a:buClr>
                <a:srgbClr val="FF5050"/>
              </a:buClr>
              <a:buFont typeface="Wingdings 3" pitchFamily="18" charset="2"/>
              <a:buNone/>
            </a:pPr>
            <a:endParaRPr lang="en-US" sz="800" dirty="0" smtClean="0"/>
          </a:p>
          <a:p>
            <a:pPr algn="ctr">
              <a:buClr>
                <a:srgbClr val="FF5050"/>
              </a:buClr>
              <a:buFont typeface="Wingdings 3" pitchFamily="18" charset="2"/>
              <a:buNone/>
            </a:pPr>
            <a:endParaRPr lang="en-US" sz="8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7</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29978" name="Microsoft WordArt 3.2" r:id="rId4" imgW="2305566" imgH="551568" progId="">
                  <p:embed/>
                </p:oleObj>
              </mc:Choice>
              <mc:Fallback>
                <p:oleObj name="Microsoft WordArt 3.2" r:id="rId4" imgW="2305566" imgH="5515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6"/>
          <a:stretch>
            <a:fillRect/>
          </a:stretch>
        </p:blipFill>
        <p:spPr>
          <a:xfrm>
            <a:off x="651774" y="4572000"/>
            <a:ext cx="7196826" cy="2286000"/>
          </a:xfrm>
          <a:prstGeom prst="rect">
            <a:avLst/>
          </a:prstGeom>
        </p:spPr>
      </p:pic>
    </p:spTree>
    <p:extLst>
      <p:ext uri="{BB962C8B-B14F-4D97-AF65-F5344CB8AC3E}">
        <p14:creationId xmlns:p14="http://schemas.microsoft.com/office/powerpoint/2010/main" val="141148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304800"/>
            <a:ext cx="7543800" cy="969456"/>
          </a:xfrm>
        </p:spPr>
        <p:txBody>
          <a:bodyPr>
            <a:normAutofit/>
          </a:bodyPr>
          <a:lstStyle/>
          <a:p>
            <a:pPr algn="ctr" fontAlgn="auto">
              <a:spcAft>
                <a:spcPts val="0"/>
              </a:spcAft>
              <a:defRPr/>
            </a:pPr>
            <a:r>
              <a:rPr lang="en-US" sz="3600" dirty="0" smtClean="0"/>
              <a:t>Databases</a:t>
            </a:r>
          </a:p>
        </p:txBody>
      </p:sp>
      <p:sp>
        <p:nvSpPr>
          <p:cNvPr id="3075" name="Rectangle 3"/>
          <p:cNvSpPr>
            <a:spLocks noGrp="1" noChangeArrowheads="1"/>
          </p:cNvSpPr>
          <p:nvPr>
            <p:ph sz="quarter" idx="1"/>
          </p:nvPr>
        </p:nvSpPr>
        <p:spPr>
          <a:xfrm>
            <a:off x="304800" y="1468692"/>
            <a:ext cx="8267700" cy="4525962"/>
          </a:xfrm>
        </p:spPr>
        <p:txBody>
          <a:bodyPr>
            <a:normAutofit fontScale="77500" lnSpcReduction="20000"/>
          </a:bodyPr>
          <a:lstStyle/>
          <a:p>
            <a:pPr>
              <a:buFontTx/>
              <a:buNone/>
            </a:pPr>
            <a:endParaRPr lang="en-US" dirty="0" smtClean="0">
              <a:solidFill>
                <a:schemeClr val="accent2"/>
              </a:solidFill>
            </a:endParaRPr>
          </a:p>
          <a:p>
            <a:pPr>
              <a:buFont typeface="Wingdings" pitchFamily="2" charset="2"/>
              <a:buChar char="Ø"/>
            </a:pPr>
            <a:r>
              <a:rPr lang="en-US" sz="3500" dirty="0" smtClean="0"/>
              <a:t>Database of Family Leaders (Project Graduates)</a:t>
            </a:r>
          </a:p>
          <a:p>
            <a:pPr lvl="1">
              <a:buFont typeface="Arial" panose="020B0604020202020204" pitchFamily="34" charset="0"/>
              <a:buChar char="•"/>
            </a:pPr>
            <a:r>
              <a:rPr lang="en-US" sz="2900" dirty="0"/>
              <a:t>A</a:t>
            </a:r>
            <a:r>
              <a:rPr lang="en-US" sz="2900" dirty="0" smtClean="0"/>
              <a:t>reas of expertise / experience</a:t>
            </a:r>
          </a:p>
          <a:p>
            <a:pPr lvl="1">
              <a:buFont typeface="Arial" panose="020B0604020202020204" pitchFamily="34" charset="0"/>
              <a:buChar char="•"/>
            </a:pPr>
            <a:r>
              <a:rPr lang="en-US" sz="2900" dirty="0" smtClean="0"/>
              <a:t>Advocacy / Leadership Interests</a:t>
            </a:r>
          </a:p>
          <a:p>
            <a:pPr lvl="1">
              <a:buFont typeface="Arial" panose="020B0604020202020204" pitchFamily="34" charset="0"/>
              <a:buChar char="•"/>
            </a:pPr>
            <a:r>
              <a:rPr lang="en-US" sz="2900" dirty="0" smtClean="0"/>
              <a:t>Advocacy / Leadership Activities</a:t>
            </a:r>
          </a:p>
          <a:p>
            <a:pPr marL="0" indent="0">
              <a:buNone/>
            </a:pPr>
            <a:endParaRPr lang="en-US" sz="3200" dirty="0" smtClean="0"/>
          </a:p>
          <a:p>
            <a:pPr>
              <a:buFont typeface="Wingdings" pitchFamily="2" charset="2"/>
              <a:buChar char="Ø"/>
            </a:pPr>
            <a:r>
              <a:rPr lang="en-US" sz="3500" dirty="0" smtClean="0"/>
              <a:t>Opportunity Database</a:t>
            </a:r>
          </a:p>
          <a:p>
            <a:pPr lvl="1">
              <a:buFont typeface="Arial" panose="020B0604020202020204" pitchFamily="34" charset="0"/>
              <a:buChar char="•"/>
            </a:pPr>
            <a:r>
              <a:rPr lang="en-US" sz="2900" dirty="0" smtClean="0"/>
              <a:t>Local</a:t>
            </a:r>
          </a:p>
          <a:p>
            <a:pPr lvl="1">
              <a:buFont typeface="Arial" panose="020B0604020202020204" pitchFamily="34" charset="0"/>
              <a:buChar char="•"/>
            </a:pPr>
            <a:r>
              <a:rPr lang="en-US" sz="2900" dirty="0" smtClean="0"/>
              <a:t>Regional</a:t>
            </a:r>
          </a:p>
          <a:p>
            <a:pPr lvl="1">
              <a:buFont typeface="Arial" panose="020B0604020202020204" pitchFamily="34" charset="0"/>
              <a:buChar char="•"/>
            </a:pPr>
            <a:r>
              <a:rPr lang="en-US" sz="2900" dirty="0" smtClean="0"/>
              <a:t>State</a:t>
            </a:r>
          </a:p>
          <a:p>
            <a:pPr lvl="1">
              <a:buFont typeface="Arial" panose="020B0604020202020204" pitchFamily="34" charset="0"/>
              <a:buChar char="•"/>
            </a:pPr>
            <a:r>
              <a:rPr lang="en-US" sz="2900" dirty="0" smtClean="0"/>
              <a:t>National</a:t>
            </a:r>
          </a:p>
          <a:p>
            <a:pPr>
              <a:buFont typeface="Wingdings" pitchFamily="2" charset="2"/>
              <a:buChar char="Ø"/>
            </a:pPr>
            <a:endParaRPr lang="en-US" sz="3200" dirty="0" smtClean="0"/>
          </a:p>
          <a:p>
            <a:pPr>
              <a:buFont typeface="Wingdings" pitchFamily="2" charset="2"/>
              <a:buChar char="Ø"/>
            </a:pPr>
            <a:endParaRPr lang="en-US" sz="3200" dirty="0" smtClean="0"/>
          </a:p>
          <a:p>
            <a:pPr marL="0" indent="0">
              <a:buNone/>
            </a:pPr>
            <a:endParaRPr lang="en-US" sz="3200" dirty="0" smtClean="0"/>
          </a:p>
          <a:p>
            <a:pPr algn="ctr">
              <a:buNone/>
            </a:pPr>
            <a:endParaRPr lang="en-US" sz="3200" dirty="0" smtClean="0"/>
          </a:p>
          <a:p>
            <a:pPr>
              <a:buClr>
                <a:srgbClr val="FF5050"/>
              </a:buClr>
              <a:buFont typeface="Wingdings 3" pitchFamily="18" charset="2"/>
              <a:buNone/>
            </a:pPr>
            <a:endParaRPr lang="en-US" sz="800" dirty="0" smtClean="0"/>
          </a:p>
          <a:p>
            <a:pPr>
              <a:buClr>
                <a:srgbClr val="FF5050"/>
              </a:buClr>
              <a:buFont typeface="Wingdings 3" pitchFamily="18" charset="2"/>
              <a:buNone/>
            </a:pPr>
            <a:endParaRPr lang="en-US" sz="800" dirty="0" smtClean="0"/>
          </a:p>
          <a:p>
            <a:pPr algn="ctr">
              <a:buClr>
                <a:srgbClr val="FF5050"/>
              </a:buClr>
              <a:buFont typeface="Wingdings 3" pitchFamily="18" charset="2"/>
              <a:buNone/>
            </a:pPr>
            <a:endParaRPr lang="en-US" sz="800" dirty="0" smtClean="0"/>
          </a:p>
        </p:txBody>
      </p:sp>
      <p:sp>
        <p:nvSpPr>
          <p:cNvPr id="3076" name="Slide Number Placeholder 6"/>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8</a:t>
            </a:r>
            <a:endParaRPr lang="en-US" dirty="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9"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37141" name="Microsoft WordArt 3.2" r:id="rId5" imgW="2305566" imgH="551568" progId="">
                  <p:embed/>
                </p:oleObj>
              </mc:Choice>
              <mc:Fallback>
                <p:oleObj name="Microsoft WordArt 3.2" r:id="rId5" imgW="2305566" imgH="5515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3029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135BA6-625D-4810-842B-7BA11BBFEEC5}" type="slidenum">
              <a:rPr lang="en-US" smtClean="0"/>
              <a:pPr>
                <a:defRPr/>
              </a:pPr>
              <a:t>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4109"/>
            <a:ext cx="5486400" cy="6511491"/>
          </a:xfrm>
          <a:prstGeom prst="rect">
            <a:avLst/>
          </a:prstGeom>
        </p:spPr>
      </p:pic>
      <p:sp>
        <p:nvSpPr>
          <p:cNvPr id="4" name="TextBox 3"/>
          <p:cNvSpPr txBox="1"/>
          <p:nvPr/>
        </p:nvSpPr>
        <p:spPr>
          <a:xfrm>
            <a:off x="3429000" y="88880"/>
            <a:ext cx="5410200" cy="1877437"/>
          </a:xfrm>
          <a:prstGeom prst="rect">
            <a:avLst/>
          </a:prstGeom>
          <a:noFill/>
        </p:spPr>
        <p:txBody>
          <a:bodyPr wrap="square" rtlCol="0">
            <a:spAutoFit/>
          </a:bodyPr>
          <a:lstStyle/>
          <a:p>
            <a:pPr algn="ctr"/>
            <a:r>
              <a:rPr lang="en-US" sz="3600" cap="small" dirty="0" smtClean="0">
                <a:solidFill>
                  <a:schemeClr val="tx2"/>
                </a:solidFill>
                <a:latin typeface="+mj-lt"/>
                <a:ea typeface="+mj-ea"/>
                <a:cs typeface="+mj-cs"/>
              </a:rPr>
              <a:t>Results</a:t>
            </a:r>
          </a:p>
          <a:p>
            <a:pPr algn="ctr"/>
            <a:endParaRPr lang="en-US" sz="800" cap="small" dirty="0">
              <a:solidFill>
                <a:schemeClr val="tx2"/>
              </a:solidFill>
              <a:latin typeface="+mj-lt"/>
              <a:ea typeface="+mj-ea"/>
              <a:cs typeface="+mj-cs"/>
            </a:endParaRPr>
          </a:p>
          <a:p>
            <a:pPr marL="285750" indent="-285750">
              <a:buClr>
                <a:schemeClr val="accent1">
                  <a:lumMod val="60000"/>
                  <a:lumOff val="40000"/>
                </a:schemeClr>
              </a:buClr>
              <a:buFont typeface="Wingdings" charset="2"/>
              <a:buChar char="Ø"/>
            </a:pPr>
            <a:r>
              <a:rPr lang="en-US" b="1" dirty="0" smtClean="0"/>
              <a:t>144</a:t>
            </a:r>
            <a:r>
              <a:rPr lang="en-US" dirty="0" smtClean="0"/>
              <a:t> </a:t>
            </a:r>
            <a:r>
              <a:rPr lang="en-US" dirty="0"/>
              <a:t>graduates in </a:t>
            </a:r>
            <a:r>
              <a:rPr lang="en-US" dirty="0" smtClean="0"/>
              <a:t>7 counties</a:t>
            </a:r>
          </a:p>
          <a:p>
            <a:pPr>
              <a:buClr>
                <a:schemeClr val="accent1">
                  <a:lumMod val="60000"/>
                  <a:lumOff val="40000"/>
                </a:schemeClr>
              </a:buClr>
            </a:pPr>
            <a:endParaRPr lang="en-US" dirty="0"/>
          </a:p>
          <a:p>
            <a:pPr marL="285750" indent="-285750">
              <a:buClr>
                <a:schemeClr val="accent1">
                  <a:lumMod val="60000"/>
                  <a:lumOff val="40000"/>
                </a:schemeClr>
              </a:buClr>
              <a:buFont typeface="Wingdings" charset="2"/>
              <a:buChar char="Ø"/>
            </a:pPr>
            <a:r>
              <a:rPr lang="en-US" b="1" dirty="0"/>
              <a:t>39</a:t>
            </a:r>
            <a:r>
              <a:rPr lang="en-US" dirty="0"/>
              <a:t> trained trainers in 15 </a:t>
            </a:r>
            <a:r>
              <a:rPr lang="en-US" dirty="0" smtClean="0"/>
              <a:t>counties (19 agencies)</a:t>
            </a:r>
            <a:endParaRPr lang="en-US" dirty="0"/>
          </a:p>
          <a:p>
            <a:endParaRPr lang="en-US" dirty="0"/>
          </a:p>
        </p:txBody>
      </p:sp>
      <p:sp>
        <p:nvSpPr>
          <p:cNvPr id="5" name="Flowchart: Connector 4"/>
          <p:cNvSpPr/>
          <p:nvPr/>
        </p:nvSpPr>
        <p:spPr>
          <a:xfrm>
            <a:off x="4038600" y="50292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200400" y="5275185"/>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133600" y="5094672"/>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343400" y="58293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962400" y="632608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895600" y="47244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44327" y="30480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714500" y="25908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143000" y="2663501"/>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524000" y="35814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295400" y="3275112"/>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039427" y="3086100"/>
            <a:ext cx="76200" cy="762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0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6843</TotalTime>
  <Words>4450</Words>
  <Application>Microsoft Office PowerPoint</Application>
  <PresentationFormat>On-screen Show (4:3)</PresentationFormat>
  <Paragraphs>554</Paragraphs>
  <Slides>24</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Arial Narrow</vt:lpstr>
      <vt:lpstr>Calibri</vt:lpstr>
      <vt:lpstr>Century</vt:lpstr>
      <vt:lpstr>Century Schoolbook</vt:lpstr>
      <vt:lpstr>Times New Roman</vt:lpstr>
      <vt:lpstr>Wingdings</vt:lpstr>
      <vt:lpstr>Wingdings 2</vt:lpstr>
      <vt:lpstr>Wingdings 3</vt:lpstr>
      <vt:lpstr>Oriel</vt:lpstr>
      <vt:lpstr>Microsoft WordArt 3.2</vt:lpstr>
      <vt:lpstr>PowerPoint Presentation</vt:lpstr>
      <vt:lpstr>PowerPoint Presentation</vt:lpstr>
      <vt:lpstr>PowerPoint Presentation</vt:lpstr>
      <vt:lpstr>PowerPoint Presentation</vt:lpstr>
      <vt:lpstr>PowerPoint Presentation</vt:lpstr>
      <vt:lpstr>Recruitment &amp; Retention</vt:lpstr>
      <vt:lpstr>Mentoring &amp; Support</vt:lpstr>
      <vt:lpstr>Databases</vt:lpstr>
      <vt:lpstr>PowerPoint Presentation</vt:lpstr>
      <vt:lpstr>Independent Evaluation</vt:lpstr>
      <vt:lpstr>PowerPoint Presentation</vt:lpstr>
      <vt:lpstr>What are Graduates Doing?</vt:lpstr>
      <vt:lpstr>Serving on groups</vt:lpstr>
      <vt:lpstr>Meeting with Local and State Policymakers</vt:lpstr>
      <vt:lpstr>Providing public testimony</vt:lpstr>
      <vt:lpstr>Telling Their Stories to the Media</vt:lpstr>
      <vt:lpstr>Lessons Learned</vt:lpstr>
      <vt:lpstr>Budgeting &amp; Funding</vt:lpstr>
      <vt:lpstr>Training-of-Trainers Workshop</vt:lpstr>
      <vt:lpstr>Training-of-Trainers Workshop</vt:lpstr>
      <vt:lpstr>Alumni Testimonies</vt:lpstr>
      <vt:lpstr>For More Information…</vt:lpstr>
      <vt:lpstr>PowerPoint Presentation</vt:lpstr>
      <vt:lpstr>Thank You!</vt:lpstr>
    </vt:vector>
  </TitlesOfParts>
  <Company>Family Voices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Training</dc:title>
  <dc:creator>Linda Swan</dc:creator>
  <cp:lastModifiedBy>Pip Marks</cp:lastModifiedBy>
  <cp:revision>358</cp:revision>
  <cp:lastPrinted>2017-08-02T21:07:13Z</cp:lastPrinted>
  <dcterms:created xsi:type="dcterms:W3CDTF">2008-09-29T00:16:53Z</dcterms:created>
  <dcterms:modified xsi:type="dcterms:W3CDTF">2017-08-03T18:02:12Z</dcterms:modified>
</cp:coreProperties>
</file>