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9144000" cy="5143500" type="screen16x9"/>
  <p:notesSz cx="6858000" cy="9144000"/>
  <p:embeddedFontLst>
    <p:embeddedFont>
      <p:font typeface="Raleway"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
      <p:font typeface="Lato" panose="020B0604020202020204"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32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675334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register.gotowebinar.com/register/677104588250081740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Audrey Vernick, COPAA/SEAT Trained Advocate,</a:t>
            </a:r>
            <a:endParaRPr/>
          </a:p>
          <a:p>
            <a:pPr marL="0" lvl="0" indent="0" rtl="0">
              <a:spcBef>
                <a:spcPts val="0"/>
              </a:spcBef>
              <a:spcAft>
                <a:spcPts val="0"/>
              </a:spcAft>
              <a:buNone/>
            </a:pPr>
            <a:r>
              <a:rPr lang="en"/>
              <a:t>Director of Educational Advocacy and Training for </a:t>
            </a:r>
            <a:endParaRPr/>
          </a:p>
          <a:p>
            <a:pPr marL="0" lvl="0" indent="0" rtl="0">
              <a:spcBef>
                <a:spcPts val="0"/>
              </a:spcBef>
              <a:spcAft>
                <a:spcPts val="0"/>
              </a:spcAft>
              <a:buNone/>
            </a:pPr>
            <a:r>
              <a:rPr lang="en"/>
              <a:t>the Brain Recovery Project: Pediatric Epilepsy Surgery Foundation</a:t>
            </a:r>
            <a:endParaRPr/>
          </a:p>
          <a:p>
            <a:pPr marL="0" lvl="0" indent="0" rtl="0">
              <a:spcBef>
                <a:spcPts val="0"/>
              </a:spcBef>
              <a:spcAft>
                <a:spcPts val="0"/>
              </a:spcAft>
              <a:buNone/>
            </a:pPr>
            <a:endParaRPr/>
          </a:p>
          <a:p>
            <a:pPr marL="0" lvl="0" indent="0" rtl="0">
              <a:spcBef>
                <a:spcPts val="0"/>
              </a:spcBef>
              <a:spcAft>
                <a:spcPts val="0"/>
              </a:spcAft>
              <a:buNone/>
            </a:pPr>
            <a:r>
              <a:rPr lang="en"/>
              <a:t>My name is Audrey Vernick and my son, Bennett, had a right hemispherectomy at age 2. He is now 14 and enrolled in an NPS placement, after 5 years of inclusion in our public school district. He had a stroke in utero and suffered chronic, unrelenting infantile spasms on 6 different medications for 30 months before his hemi surgery. He also had a shunt placed in 2010 to resolve subsequent hydrocephalus. In 2016 we launched our advocacy division in an effort to support families navigating the IEP process for their children’s after brain surgery for epilepsy.</a:t>
            </a:r>
            <a:endParaRPr>
              <a:solidFill>
                <a:schemeClr val="dk2"/>
              </a:solidFill>
            </a:endParaRPr>
          </a:p>
          <a:p>
            <a:pPr marL="0" lvl="0" indent="0" rtl="0">
              <a:spcBef>
                <a:spcPts val="0"/>
              </a:spcBef>
              <a:spcAft>
                <a:spcPts val="0"/>
              </a:spcAft>
              <a:buNone/>
            </a:pPr>
            <a:endParaRPr/>
          </a:p>
          <a:p>
            <a:pPr marL="0" lvl="0" indent="0" rtl="0">
              <a:spcBef>
                <a:spcPts val="0"/>
              </a:spcBef>
              <a:spcAft>
                <a:spcPts val="0"/>
              </a:spcAft>
              <a:buNone/>
            </a:pPr>
            <a:endParaRPr/>
          </a:p>
          <a:p>
            <a:pPr marL="0" lvl="0" indent="0" rtl="0">
              <a:lnSpc>
                <a:spcPct val="115000"/>
              </a:lnSpc>
              <a:spcBef>
                <a:spcPts val="0"/>
              </a:spcBef>
              <a:spcAft>
                <a:spcPts val="0"/>
              </a:spcAft>
              <a:buClr>
                <a:schemeClr val="dk2"/>
              </a:buClr>
              <a:buSzPts val="1100"/>
              <a:buFont typeface="Arial"/>
              <a:buNone/>
            </a:pPr>
            <a:r>
              <a:rPr lang="en" sz="1200" b="1">
                <a:solidFill>
                  <a:srgbClr val="222222"/>
                </a:solidFill>
              </a:rPr>
              <a:t>Educational Advocacy After Brain Surgery Part 2</a:t>
            </a:r>
            <a:endParaRPr sz="1200" b="1">
              <a:solidFill>
                <a:srgbClr val="222222"/>
              </a:solidFill>
            </a:endParaRPr>
          </a:p>
          <a:p>
            <a:pPr marL="0" lvl="0" indent="0" rtl="0">
              <a:lnSpc>
                <a:spcPct val="115000"/>
              </a:lnSpc>
              <a:spcBef>
                <a:spcPts val="0"/>
              </a:spcBef>
              <a:spcAft>
                <a:spcPts val="0"/>
              </a:spcAft>
              <a:buClr>
                <a:schemeClr val="dk2"/>
              </a:buClr>
              <a:buSzPts val="1100"/>
              <a:buFont typeface="Arial"/>
              <a:buNone/>
            </a:pPr>
            <a:r>
              <a:rPr lang="en" sz="1200" b="1">
                <a:solidFill>
                  <a:srgbClr val="222222"/>
                </a:solidFill>
              </a:rPr>
              <a:t>June 6, 2018 12:00 PM PDT</a:t>
            </a:r>
            <a:endParaRPr sz="1200" b="1">
              <a:solidFill>
                <a:srgbClr val="222222"/>
              </a:solidFill>
            </a:endParaRPr>
          </a:p>
          <a:p>
            <a:pPr marL="0" lvl="0" indent="0" rtl="0">
              <a:lnSpc>
                <a:spcPct val="115000"/>
              </a:lnSpc>
              <a:spcBef>
                <a:spcPts val="0"/>
              </a:spcBef>
              <a:spcAft>
                <a:spcPts val="0"/>
              </a:spcAft>
              <a:buClr>
                <a:schemeClr val="dk2"/>
              </a:buClr>
              <a:buSzPts val="1100"/>
              <a:buFont typeface="Arial"/>
              <a:buNone/>
            </a:pPr>
            <a:r>
              <a:rPr lang="en" sz="1200" b="1">
                <a:solidFill>
                  <a:srgbClr val="222222"/>
                </a:solidFill>
              </a:rPr>
              <a:t>Register here: </a:t>
            </a:r>
            <a:r>
              <a:rPr lang="en" sz="1200" u="sng">
                <a:solidFill>
                  <a:srgbClr val="1155CC"/>
                </a:solidFill>
                <a:hlinkClick r:id="rId3"/>
              </a:rPr>
              <a:t>https://register.gotowebinar.com/register/6771045882500817409</a:t>
            </a:r>
            <a:endParaRPr sz="1200" u="sng">
              <a:solidFill>
                <a:srgbClr val="1155CC"/>
              </a:solidFill>
              <a:hlinkClick r:id="rId3"/>
            </a:endParaRPr>
          </a:p>
          <a:p>
            <a:pPr marL="0" lvl="0" indent="0" rtl="0">
              <a:lnSpc>
                <a:spcPct val="115000"/>
              </a:lnSpc>
              <a:spcBef>
                <a:spcPts val="0"/>
              </a:spcBef>
              <a:spcAft>
                <a:spcPts val="0"/>
              </a:spcAft>
              <a:buClr>
                <a:schemeClr val="dk2"/>
              </a:buClr>
              <a:buSzPts val="1100"/>
              <a:buFont typeface="Arial"/>
              <a:buNone/>
            </a:pPr>
            <a:r>
              <a:rPr lang="en" sz="1200" b="1">
                <a:solidFill>
                  <a:srgbClr val="222222"/>
                </a:solidFill>
              </a:rPr>
              <a:t> </a:t>
            </a:r>
            <a:endParaRPr sz="1200" b="1">
              <a:solidFill>
                <a:srgbClr val="222222"/>
              </a:solidFill>
            </a:endParaRPr>
          </a:p>
          <a:p>
            <a:pPr marL="0" lvl="0" indent="0" rtl="0">
              <a:lnSpc>
                <a:spcPct val="115000"/>
              </a:lnSpc>
              <a:spcBef>
                <a:spcPts val="0"/>
              </a:spcBef>
              <a:spcAft>
                <a:spcPts val="0"/>
              </a:spcAft>
              <a:buClr>
                <a:schemeClr val="dk2"/>
              </a:buClr>
              <a:buSzPts val="1100"/>
              <a:buFont typeface="Arial"/>
              <a:buNone/>
            </a:pPr>
            <a:r>
              <a:rPr lang="en" sz="950">
                <a:solidFill>
                  <a:srgbClr val="222222"/>
                </a:solidFill>
              </a:rPr>
              <a:t>These presentations are intended to provide information to help parents and professionals understand the impact on a child’s brain after injury or surgery and how to advocate for special education programs and services for those children and youth. Training topics will include: function of each brain lobe/region, impact of brain injury on functional outcomes,  understanding the Individual Education Program (IEP) process; basic special education rights; referral procedures for special education assessment; parent rights in the IEP process; and effective advocacy techniques.</a:t>
            </a:r>
            <a:endParaRPr sz="950">
              <a:solidFill>
                <a:srgbClr val="222222"/>
              </a:solidFill>
            </a:endParaRPr>
          </a:p>
          <a:p>
            <a:pPr marL="0" lvl="0" indent="0" rtl="0">
              <a:lnSpc>
                <a:spcPct val="115000"/>
              </a:lnSpc>
              <a:spcBef>
                <a:spcPts val="0"/>
              </a:spcBef>
              <a:spcAft>
                <a:spcPts val="0"/>
              </a:spcAft>
              <a:buClr>
                <a:schemeClr val="dk2"/>
              </a:buClr>
              <a:buSzPts val="1100"/>
              <a:buFont typeface="Arial"/>
              <a:buNone/>
            </a:pPr>
            <a:r>
              <a:rPr lang="en" sz="950">
                <a:solidFill>
                  <a:srgbClr val="222222"/>
                </a:solidFill>
              </a:rPr>
              <a:t>Webinar Presenter: Audrey Vernick, Director of Educational Advocacy and Training at The Brain Recovery Project: Pediatric Epilepsy Surgery Foundation.</a:t>
            </a:r>
            <a:endParaRPr sz="950">
              <a:solidFill>
                <a:srgbClr val="222222"/>
              </a:solidFill>
            </a:endParaRPr>
          </a:p>
          <a:p>
            <a:pPr marL="0" lvl="0" indent="0" rtl="0">
              <a:spcBef>
                <a:spcPts val="0"/>
              </a:spcBef>
              <a:spcAft>
                <a:spcPts val="0"/>
              </a:spcAft>
              <a:buClr>
                <a:schemeClr val="dk2"/>
              </a:buClr>
              <a:buSzPts val="1100"/>
              <a:buFont typeface="Arial"/>
              <a:buNone/>
            </a:pPr>
            <a:endParaRPr/>
          </a:p>
        </p:txBody>
      </p:sp>
    </p:spTree>
    <p:extLst>
      <p:ext uri="{BB962C8B-B14F-4D97-AF65-F5344CB8AC3E}">
        <p14:creationId xmlns:p14="http://schemas.microsoft.com/office/powerpoint/2010/main" val="3508070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1134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3550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31449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2"/>
              </a:buClr>
              <a:buSzPts val="1100"/>
              <a:buFont typeface="Arial"/>
              <a:buNone/>
            </a:pPr>
            <a:endParaRPr>
              <a:solidFill>
                <a:schemeClr val="dk2"/>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181413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38000"/>
              </a:lnSpc>
              <a:spcBef>
                <a:spcPts val="0"/>
              </a:spcBef>
              <a:spcAft>
                <a:spcPts val="0"/>
              </a:spcAft>
              <a:buClr>
                <a:schemeClr val="dk2"/>
              </a:buClr>
              <a:buSzPts val="1100"/>
              <a:buFont typeface="Arial"/>
              <a:buNone/>
            </a:pPr>
            <a:endParaRPr sz="1400">
              <a:solidFill>
                <a:srgbClr val="666666"/>
              </a:solidFill>
              <a:latin typeface="Lato"/>
              <a:ea typeface="Lato"/>
              <a:cs typeface="Lato"/>
              <a:sym typeface="Lato"/>
            </a:endParaRPr>
          </a:p>
          <a:p>
            <a:pPr marL="0" lvl="0" indent="0" rtl="0">
              <a:spcBef>
                <a:spcPts val="0"/>
              </a:spcBef>
              <a:spcAft>
                <a:spcPts val="0"/>
              </a:spcAft>
              <a:buNone/>
            </a:pPr>
            <a:endParaRPr/>
          </a:p>
        </p:txBody>
      </p:sp>
    </p:spTree>
    <p:extLst>
      <p:ext uri="{BB962C8B-B14F-4D97-AF65-F5344CB8AC3E}">
        <p14:creationId xmlns:p14="http://schemas.microsoft.com/office/powerpoint/2010/main" val="318030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49333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017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43396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0759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420697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rgbClr val="595959"/>
              </a:buClr>
              <a:buSzPts val="1300"/>
              <a:buFont typeface="Lato"/>
              <a:buNone/>
            </a:pPr>
            <a:endParaRPr/>
          </a:p>
        </p:txBody>
      </p:sp>
    </p:spTree>
    <p:extLst>
      <p:ext uri="{BB962C8B-B14F-4D97-AF65-F5344CB8AC3E}">
        <p14:creationId xmlns:p14="http://schemas.microsoft.com/office/powerpoint/2010/main" val="225930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52840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rtl="0">
              <a:lnSpc>
                <a:spcPct val="115000"/>
              </a:lnSpc>
              <a:spcBef>
                <a:spcPts val="0"/>
              </a:spcBef>
              <a:spcAft>
                <a:spcPts val="0"/>
              </a:spcAft>
              <a:buClr>
                <a:schemeClr val="dk2"/>
              </a:buClr>
              <a:buSzPts val="1100"/>
              <a:buFont typeface="Arial"/>
              <a:buNone/>
            </a:pPr>
            <a:endParaRPr sz="1000">
              <a:solidFill>
                <a:srgbClr val="1C1B1C"/>
              </a:solidFill>
            </a:endParaRPr>
          </a:p>
        </p:txBody>
      </p:sp>
    </p:spTree>
    <p:extLst>
      <p:ext uri="{BB962C8B-B14F-4D97-AF65-F5344CB8AC3E}">
        <p14:creationId xmlns:p14="http://schemas.microsoft.com/office/powerpoint/2010/main" val="491643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sz="1000">
              <a:solidFill>
                <a:srgbClr val="1C1B1C"/>
              </a:solidFill>
            </a:endParaRPr>
          </a:p>
        </p:txBody>
      </p:sp>
    </p:spTree>
    <p:extLst>
      <p:ext uri="{BB962C8B-B14F-4D97-AF65-F5344CB8AC3E}">
        <p14:creationId xmlns:p14="http://schemas.microsoft.com/office/powerpoint/2010/main" val="2015866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2692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p>
        </p:txBody>
      </p:sp>
    </p:spTree>
    <p:extLst>
      <p:ext uri="{BB962C8B-B14F-4D97-AF65-F5344CB8AC3E}">
        <p14:creationId xmlns:p14="http://schemas.microsoft.com/office/powerpoint/2010/main" val="3481067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76266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endParaRPr>
              <a:solidFill>
                <a:schemeClr val="dk2"/>
              </a:solidFill>
            </a:endParaRPr>
          </a:p>
        </p:txBody>
      </p:sp>
    </p:spTree>
    <p:extLst>
      <p:ext uri="{BB962C8B-B14F-4D97-AF65-F5344CB8AC3E}">
        <p14:creationId xmlns:p14="http://schemas.microsoft.com/office/powerpoint/2010/main" val="1245999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17448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0" name="Shape 3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p>
        </p:txBody>
      </p:sp>
    </p:spTree>
    <p:extLst>
      <p:ext uri="{BB962C8B-B14F-4D97-AF65-F5344CB8AC3E}">
        <p14:creationId xmlns:p14="http://schemas.microsoft.com/office/powerpoint/2010/main" val="2629116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2862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9919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919006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7160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p>
        </p:txBody>
      </p:sp>
    </p:spTree>
    <p:extLst>
      <p:ext uri="{BB962C8B-B14F-4D97-AF65-F5344CB8AC3E}">
        <p14:creationId xmlns:p14="http://schemas.microsoft.com/office/powerpoint/2010/main" val="3520659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3" name="Shape 4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endParaRPr/>
          </a:p>
        </p:txBody>
      </p:sp>
    </p:spTree>
    <p:extLst>
      <p:ext uri="{BB962C8B-B14F-4D97-AF65-F5344CB8AC3E}">
        <p14:creationId xmlns:p14="http://schemas.microsoft.com/office/powerpoint/2010/main" val="2680636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6575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SzPts val="1100"/>
              <a:buNone/>
            </a:pPr>
            <a:r>
              <a:rPr lang="en">
                <a:solidFill>
                  <a:schemeClr val="dk2"/>
                </a:solidFill>
              </a:rPr>
              <a:t> </a:t>
            </a:r>
            <a:endParaRPr/>
          </a:p>
        </p:txBody>
      </p:sp>
    </p:spTree>
    <p:extLst>
      <p:ext uri="{BB962C8B-B14F-4D97-AF65-F5344CB8AC3E}">
        <p14:creationId xmlns:p14="http://schemas.microsoft.com/office/powerpoint/2010/main" val="214243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271836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44336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2409697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8" name="Shape 4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9745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3299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3322774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600">
              <a:solidFill>
                <a:schemeClr val="dk2"/>
              </a:solidFill>
              <a:latin typeface="Trebuchet MS"/>
              <a:ea typeface="Trebuchet MS"/>
              <a:cs typeface="Trebuchet MS"/>
              <a:sym typeface="Trebuchet MS"/>
            </a:endParaRPr>
          </a:p>
        </p:txBody>
      </p:sp>
    </p:spTree>
    <p:extLst>
      <p:ext uri="{BB962C8B-B14F-4D97-AF65-F5344CB8AC3E}">
        <p14:creationId xmlns:p14="http://schemas.microsoft.com/office/powerpoint/2010/main" val="2484774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solidFill>
                <a:schemeClr val="dk2"/>
              </a:solidFill>
            </a:endParaRPr>
          </a:p>
        </p:txBody>
      </p:sp>
    </p:spTree>
    <p:extLst>
      <p:ext uri="{BB962C8B-B14F-4D97-AF65-F5344CB8AC3E}">
        <p14:creationId xmlns:p14="http://schemas.microsoft.com/office/powerpoint/2010/main" val="3312553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60070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b="1">
              <a:solidFill>
                <a:schemeClr val="dk2"/>
              </a:solidFill>
              <a:highlight>
                <a:srgbClr val="FFFFFF"/>
              </a:highlight>
            </a:endParaRPr>
          </a:p>
        </p:txBody>
      </p:sp>
    </p:spTree>
    <p:extLst>
      <p:ext uri="{BB962C8B-B14F-4D97-AF65-F5344CB8AC3E}">
        <p14:creationId xmlns:p14="http://schemas.microsoft.com/office/powerpoint/2010/main" val="20897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p>
        </p:txBody>
      </p:sp>
    </p:spTree>
    <p:extLst>
      <p:ext uri="{BB962C8B-B14F-4D97-AF65-F5344CB8AC3E}">
        <p14:creationId xmlns:p14="http://schemas.microsoft.com/office/powerpoint/2010/main" val="896049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45682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75029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35108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0067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778166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58639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07344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405503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2" name="Shape 5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263410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lnSpc>
                <a:spcPct val="115000"/>
              </a:lnSpc>
              <a:spcBef>
                <a:spcPts val="0"/>
              </a:spcBef>
              <a:spcAft>
                <a:spcPts val="0"/>
              </a:spcAft>
              <a:buClr>
                <a:schemeClr val="dk2"/>
              </a:buClr>
              <a:buSzPts val="1100"/>
              <a:buChar char="-"/>
            </a:pPr>
            <a:endParaRPr>
              <a:solidFill>
                <a:schemeClr val="dk2"/>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3002138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endParaRPr>
              <a:solidFill>
                <a:schemeClr val="dk2"/>
              </a:solidFill>
            </a:endParaRPr>
          </a:p>
          <a:p>
            <a:pPr marL="0" lvl="0" indent="0">
              <a:spcBef>
                <a:spcPts val="0"/>
              </a:spcBef>
              <a:spcAft>
                <a:spcPts val="0"/>
              </a:spcAft>
              <a:buNone/>
            </a:pPr>
            <a:endParaRPr/>
          </a:p>
        </p:txBody>
      </p:sp>
    </p:spTree>
    <p:extLst>
      <p:ext uri="{BB962C8B-B14F-4D97-AF65-F5344CB8AC3E}">
        <p14:creationId xmlns:p14="http://schemas.microsoft.com/office/powerpoint/2010/main" val="1390285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19178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1289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5449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sz="1050">
              <a:solidFill>
                <a:srgbClr val="111111"/>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64539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endParaRPr>
              <a:solidFill>
                <a:schemeClr val="dk2"/>
              </a:solidFill>
            </a:endParaRPr>
          </a:p>
          <a:p>
            <a:pPr marL="0" lvl="0" indent="0" rtl="0">
              <a:lnSpc>
                <a:spcPct val="115000"/>
              </a:lnSpc>
              <a:spcBef>
                <a:spcPts val="0"/>
              </a:spcBef>
              <a:spcAft>
                <a:spcPts val="0"/>
              </a:spcAft>
              <a:buClr>
                <a:schemeClr val="dk2"/>
              </a:buClr>
              <a:buSzPts val="1100"/>
              <a:buFont typeface="Arial"/>
              <a:buNone/>
            </a:pPr>
            <a:endParaRPr/>
          </a:p>
        </p:txBody>
      </p:sp>
    </p:spTree>
    <p:extLst>
      <p:ext uri="{BB962C8B-B14F-4D97-AF65-F5344CB8AC3E}">
        <p14:creationId xmlns:p14="http://schemas.microsoft.com/office/powerpoint/2010/main" val="148530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8829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Shape 11"/>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sp>
        <p:nvSpPr>
          <p:cNvPr id="12" name="Shape 1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 name="Shape 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cxnSp>
        <p:nvCxnSpPr>
          <p:cNvPr id="55" name="Shape 55"/>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6" name="Shape 56"/>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57" name="Shape 57"/>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58" name="Shape 58"/>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Shape 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wiss New"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66"/>
        <p:cNvGrpSpPr/>
        <p:nvPr/>
      </p:nvGrpSpPr>
      <p:grpSpPr>
        <a:xfrm>
          <a:off x="0" y="0"/>
          <a:ext cx="0" cy="0"/>
          <a:chOff x="0" y="0"/>
          <a:chExt cx="0" cy="0"/>
        </a:xfrm>
      </p:grpSpPr>
      <p:cxnSp>
        <p:nvCxnSpPr>
          <p:cNvPr id="67" name="Shape 67"/>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68" name="Shape 68"/>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sp>
        <p:nvSpPr>
          <p:cNvPr id="69" name="Shape 69"/>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0" name="Shape 70"/>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71" name="Shape 7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72"/>
        <p:cNvGrpSpPr/>
        <p:nvPr/>
      </p:nvGrpSpPr>
      <p:grpSpPr>
        <a:xfrm>
          <a:off x="0" y="0"/>
          <a:ext cx="0" cy="0"/>
          <a:chOff x="0" y="0"/>
          <a:chExt cx="0" cy="0"/>
        </a:xfrm>
      </p:grpSpPr>
      <p:cxnSp>
        <p:nvCxnSpPr>
          <p:cNvPr id="73" name="Shape 7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74" name="Shape 74"/>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75" name="Shape 75"/>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76" name="Shape 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Shape 78"/>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79" name="Shape 79"/>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80" name="Shape 8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Shape 81"/>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2" name="Shape 8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cxnSp>
        <p:nvCxnSpPr>
          <p:cNvPr id="84" name="Shape 8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85" name="Shape 8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86" name="Shape 86"/>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87" name="Shape 8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Shape 88"/>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9" name="Shape 89"/>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0" name="Shape 9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3" name="Shape 9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6" name="Shape 96"/>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7" name="Shape 9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00" name="Shape 10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Shape 102"/>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04" name="Shape 104"/>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Shape 10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06" name="Shape 10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Shape 16"/>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7" name="Shape 17"/>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8" name="Shape 18"/>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19" name="Shape 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7"/>
        <p:cNvGrpSpPr/>
        <p:nvPr/>
      </p:nvGrpSpPr>
      <p:grpSpPr>
        <a:xfrm>
          <a:off x="0" y="0"/>
          <a:ext cx="0" cy="0"/>
          <a:chOff x="0" y="0"/>
          <a:chExt cx="0" cy="0"/>
        </a:xfrm>
      </p:grpSpPr>
      <p:cxnSp>
        <p:nvCxnSpPr>
          <p:cNvPr id="108" name="Shape 108"/>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sp>
        <p:nvSpPr>
          <p:cNvPr id="109" name="Shape 109"/>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10" name="Shape 1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1"/>
        <p:cNvGrpSpPr/>
        <p:nvPr/>
      </p:nvGrpSpPr>
      <p:grpSpPr>
        <a:xfrm>
          <a:off x="0" y="0"/>
          <a:ext cx="0" cy="0"/>
          <a:chOff x="0" y="0"/>
          <a:chExt cx="0" cy="0"/>
        </a:xfrm>
      </p:grpSpPr>
      <p:cxnSp>
        <p:nvCxnSpPr>
          <p:cNvPr id="112" name="Shape 112"/>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13" name="Shape 113"/>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14" name="Shape 114"/>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15" name="Shape 115"/>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16" name="Shape 1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Shape 1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23"/>
        <p:cNvGrpSpPr/>
        <p:nvPr/>
      </p:nvGrpSpPr>
      <p:grpSpPr>
        <a:xfrm>
          <a:off x="0" y="0"/>
          <a:ext cx="0" cy="0"/>
          <a:chOff x="0" y="0"/>
          <a:chExt cx="0" cy="0"/>
        </a:xfrm>
      </p:grpSpPr>
      <p:sp>
        <p:nvSpPr>
          <p:cNvPr id="124" name="Shape 12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5" name="Shape 125"/>
          <p:cNvGrpSpPr/>
          <p:nvPr/>
        </p:nvGrpSpPr>
        <p:grpSpPr>
          <a:xfrm>
            <a:off x="830394" y="1191276"/>
            <a:ext cx="745764" cy="45826"/>
            <a:chOff x="4580561" y="2589004"/>
            <a:chExt cx="1064464" cy="25200"/>
          </a:xfrm>
        </p:grpSpPr>
        <p:sp>
          <p:nvSpPr>
            <p:cNvPr id="126" name="Shape 12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Shape 12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 name="Shape 128"/>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2pPr>
            <a:lvl3pPr lvl="2"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3pPr>
            <a:lvl4pPr lvl="3"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4pPr>
            <a:lvl5pPr lvl="4"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5pPr>
            <a:lvl6pPr lvl="5"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6pPr>
            <a:lvl7pPr lvl="6"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7pPr>
            <a:lvl8pPr lvl="7"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8pPr>
            <a:lvl9pPr lvl="8" rtl="0">
              <a:spcBef>
                <a:spcPts val="0"/>
              </a:spcBef>
              <a:spcAft>
                <a:spcPts val="0"/>
              </a:spcAft>
              <a:buClr>
                <a:schemeClr val="dk2"/>
              </a:buClr>
              <a:buSzPts val="4200"/>
              <a:buFont typeface="Raleway"/>
              <a:buNone/>
              <a:defRPr sz="4200" b="1">
                <a:solidFill>
                  <a:schemeClr val="dk2"/>
                </a:solidFill>
                <a:latin typeface="Raleway"/>
                <a:ea typeface="Raleway"/>
                <a:cs typeface="Raleway"/>
                <a:sym typeface="Raleway"/>
              </a:defRPr>
            </a:lvl9pPr>
          </a:lstStyle>
          <a:p>
            <a:endParaRPr/>
          </a:p>
        </p:txBody>
      </p:sp>
      <p:sp>
        <p:nvSpPr>
          <p:cNvPr id="129" name="Shape 129"/>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2pPr>
            <a:lvl3pPr marR="0" lvl="2"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3pPr>
            <a:lvl4pPr marR="0" lvl="3"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4pPr>
            <a:lvl5pPr marR="0" lvl="4"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5pPr>
            <a:lvl6pPr marR="0" lvl="5"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6pPr>
            <a:lvl7pPr marR="0" lvl="6"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7pPr>
            <a:lvl8pPr marR="0" lvl="7"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8pPr>
            <a:lvl9pPr marR="0" lvl="8"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9pPr>
          </a:lstStyle>
          <a:p>
            <a:endParaRPr/>
          </a:p>
        </p:txBody>
      </p:sp>
      <p:sp>
        <p:nvSpPr>
          <p:cNvPr id="130" name="Shape 1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1"/>
        <p:cNvGrpSpPr/>
        <p:nvPr/>
      </p:nvGrpSpPr>
      <p:grpSpPr>
        <a:xfrm>
          <a:off x="0" y="0"/>
          <a:ext cx="0" cy="0"/>
          <a:chOff x="0" y="0"/>
          <a:chExt cx="0" cy="0"/>
        </a:xfrm>
      </p:grpSpPr>
      <p:sp>
        <p:nvSpPr>
          <p:cNvPr id="132" name="Shape 13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3" name="Shape 133"/>
          <p:cNvGrpSpPr/>
          <p:nvPr/>
        </p:nvGrpSpPr>
        <p:grpSpPr>
          <a:xfrm>
            <a:off x="830394" y="1191276"/>
            <a:ext cx="745764" cy="45826"/>
            <a:chOff x="4580561" y="2589004"/>
            <a:chExt cx="1064464" cy="25200"/>
          </a:xfrm>
        </p:grpSpPr>
        <p:sp>
          <p:nvSpPr>
            <p:cNvPr id="134" name="Shape 1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Shape 13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6" name="Shape 136"/>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2pPr>
            <a:lvl3pPr lvl="2"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3pPr>
            <a:lvl4pPr lvl="3"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4pPr>
            <a:lvl5pPr lvl="4"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5pPr>
            <a:lvl6pPr lvl="5"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6pPr>
            <a:lvl7pPr lvl="6"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7pPr>
            <a:lvl8pPr lvl="7"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8pPr>
            <a:lvl9pPr lvl="8"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9pPr>
          </a:lstStyle>
          <a:p>
            <a:endParaRPr/>
          </a:p>
        </p:txBody>
      </p:sp>
      <p:sp>
        <p:nvSpPr>
          <p:cNvPr id="137" name="Shape 137"/>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38" name="Shape 13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9"/>
        <p:cNvGrpSpPr/>
        <p:nvPr/>
      </p:nvGrpSpPr>
      <p:grpSpPr>
        <a:xfrm>
          <a:off x="0" y="0"/>
          <a:ext cx="0" cy="0"/>
          <a:chOff x="0" y="0"/>
          <a:chExt cx="0" cy="0"/>
        </a:xfrm>
      </p:grpSpPr>
      <p:grpSp>
        <p:nvGrpSpPr>
          <p:cNvPr id="140" name="Shape 140"/>
          <p:cNvGrpSpPr/>
          <p:nvPr/>
        </p:nvGrpSpPr>
        <p:grpSpPr>
          <a:xfrm>
            <a:off x="830394" y="1191276"/>
            <a:ext cx="745764" cy="45826"/>
            <a:chOff x="4580561" y="2589004"/>
            <a:chExt cx="1064464" cy="25200"/>
          </a:xfrm>
        </p:grpSpPr>
        <p:sp>
          <p:nvSpPr>
            <p:cNvPr id="141" name="Shape 14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Shape 1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3" name="Shape 143"/>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lvl="1"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2pPr>
            <a:lvl3pPr lvl="2"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3pPr>
            <a:lvl4pPr lvl="3"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4pPr>
            <a:lvl5pPr lvl="4"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5pPr>
            <a:lvl6pPr lvl="5"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6pPr>
            <a:lvl7pPr lvl="6"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7pPr>
            <a:lvl8pPr lvl="7"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8pPr>
            <a:lvl9pPr lvl="8"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9pPr>
          </a:lstStyle>
          <a:p>
            <a:endParaRPr/>
          </a:p>
        </p:txBody>
      </p:sp>
      <p:sp>
        <p:nvSpPr>
          <p:cNvPr id="144" name="Shape 14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Shape 14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7" name="Shape 147"/>
          <p:cNvGrpSpPr/>
          <p:nvPr/>
        </p:nvGrpSpPr>
        <p:grpSpPr>
          <a:xfrm>
            <a:off x="830394" y="1191276"/>
            <a:ext cx="745764" cy="45826"/>
            <a:chOff x="4580561" y="2589004"/>
            <a:chExt cx="1064464" cy="25200"/>
          </a:xfrm>
        </p:grpSpPr>
        <p:sp>
          <p:nvSpPr>
            <p:cNvPr id="148" name="Shape 14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Shape 14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0" name="Shape 150"/>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2pPr>
            <a:lvl3pPr lvl="2"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3pPr>
            <a:lvl4pPr lvl="3"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4pPr>
            <a:lvl5pPr lvl="4"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5pPr>
            <a:lvl6pPr lvl="5"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6pPr>
            <a:lvl7pPr lvl="6"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7pPr>
            <a:lvl8pPr lvl="7"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8pPr>
            <a:lvl9pPr lvl="8"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9pPr>
          </a:lstStyle>
          <a:p>
            <a:endParaRPr/>
          </a:p>
        </p:txBody>
      </p:sp>
      <p:sp>
        <p:nvSpPr>
          <p:cNvPr id="151" name="Shape 151"/>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52" name="Shape 152"/>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53" name="Shape 15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sp>
        <p:nvSpPr>
          <p:cNvPr id="155" name="Shape 15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6" name="Shape 156"/>
          <p:cNvGrpSpPr/>
          <p:nvPr/>
        </p:nvGrpSpPr>
        <p:grpSpPr>
          <a:xfrm>
            <a:off x="830394" y="1191276"/>
            <a:ext cx="745764" cy="45826"/>
            <a:chOff x="4580561" y="2589004"/>
            <a:chExt cx="1064464" cy="25200"/>
          </a:xfrm>
        </p:grpSpPr>
        <p:sp>
          <p:nvSpPr>
            <p:cNvPr id="157" name="Shape 15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Shape 15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9" name="Shape 159"/>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2pPr>
            <a:lvl3pPr lvl="2"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3pPr>
            <a:lvl4pPr lvl="3"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4pPr>
            <a:lvl5pPr lvl="4"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5pPr>
            <a:lvl6pPr lvl="5"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6pPr>
            <a:lvl7pPr lvl="6"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7pPr>
            <a:lvl8pPr lvl="7"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8pPr>
            <a:lvl9pPr lvl="8"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9pPr>
          </a:lstStyle>
          <a:p>
            <a:endParaRPr/>
          </a:p>
        </p:txBody>
      </p:sp>
      <p:sp>
        <p:nvSpPr>
          <p:cNvPr id="160" name="Shape 16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1"/>
        <p:cNvGrpSpPr/>
        <p:nvPr/>
      </p:nvGrpSpPr>
      <p:grpSpPr>
        <a:xfrm>
          <a:off x="0" y="0"/>
          <a:ext cx="0" cy="0"/>
          <a:chOff x="0" y="0"/>
          <a:chExt cx="0" cy="0"/>
        </a:xfrm>
      </p:grpSpPr>
      <p:sp>
        <p:nvSpPr>
          <p:cNvPr id="162" name="Shape 16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3" name="Shape 163"/>
          <p:cNvGrpSpPr/>
          <p:nvPr/>
        </p:nvGrpSpPr>
        <p:grpSpPr>
          <a:xfrm>
            <a:off x="830394" y="1191276"/>
            <a:ext cx="745764" cy="45826"/>
            <a:chOff x="4580561" y="2589004"/>
            <a:chExt cx="1064464" cy="25200"/>
          </a:xfrm>
        </p:grpSpPr>
        <p:sp>
          <p:nvSpPr>
            <p:cNvPr id="164" name="Shape 16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Shape 1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 name="Shape 166"/>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2pPr>
            <a:lvl3pPr lvl="2"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3pPr>
            <a:lvl4pPr lvl="3"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4pPr>
            <a:lvl5pPr lvl="4"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5pPr>
            <a:lvl6pPr lvl="5"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6pPr>
            <a:lvl7pPr lvl="6"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7pPr>
            <a:lvl8pPr lvl="7"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8pPr>
            <a:lvl9pPr lvl="8"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9pPr>
          </a:lstStyle>
          <a:p>
            <a:endParaRPr/>
          </a:p>
        </p:txBody>
      </p:sp>
      <p:sp>
        <p:nvSpPr>
          <p:cNvPr id="167" name="Shape 167"/>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68" name="Shape 16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69"/>
        <p:cNvGrpSpPr/>
        <p:nvPr/>
      </p:nvGrpSpPr>
      <p:grpSpPr>
        <a:xfrm>
          <a:off x="0" y="0"/>
          <a:ext cx="0" cy="0"/>
          <a:chOff x="0" y="0"/>
          <a:chExt cx="0" cy="0"/>
        </a:xfrm>
      </p:grpSpPr>
      <p:grpSp>
        <p:nvGrpSpPr>
          <p:cNvPr id="170" name="Shape 170"/>
          <p:cNvGrpSpPr/>
          <p:nvPr/>
        </p:nvGrpSpPr>
        <p:grpSpPr>
          <a:xfrm>
            <a:off x="830394" y="4169150"/>
            <a:ext cx="745764" cy="45826"/>
            <a:chOff x="4580561" y="2589004"/>
            <a:chExt cx="1064464" cy="25200"/>
          </a:xfrm>
        </p:grpSpPr>
        <p:sp>
          <p:nvSpPr>
            <p:cNvPr id="171" name="Shape 17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Shape 17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 name="Shape 173"/>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600"/>
              <a:buFont typeface="Raleway"/>
              <a:buNone/>
              <a:defRPr sz="3600" b="1" i="0" u="none" strike="noStrike" cap="none">
                <a:solidFill>
                  <a:schemeClr val="lt1"/>
                </a:solidFill>
                <a:latin typeface="Raleway"/>
                <a:ea typeface="Raleway"/>
                <a:cs typeface="Raleway"/>
                <a:sym typeface="Raleway"/>
              </a:defRPr>
            </a:lvl1pPr>
            <a:lvl2pPr lvl="1"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2pPr>
            <a:lvl3pPr lvl="2"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3pPr>
            <a:lvl4pPr lvl="3"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4pPr>
            <a:lvl5pPr lvl="4"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5pPr>
            <a:lvl6pPr lvl="5"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6pPr>
            <a:lvl7pPr lvl="6"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7pPr>
            <a:lvl8pPr lvl="7"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8pPr>
            <a:lvl9pPr lvl="8" rtl="0">
              <a:spcBef>
                <a:spcPts val="0"/>
              </a:spcBef>
              <a:spcAft>
                <a:spcPts val="0"/>
              </a:spcAft>
              <a:buClr>
                <a:schemeClr val="lt1"/>
              </a:buClr>
              <a:buSzPts val="3600"/>
              <a:buFont typeface="Raleway"/>
              <a:buNone/>
              <a:defRPr sz="3600" b="1">
                <a:solidFill>
                  <a:schemeClr val="lt1"/>
                </a:solidFill>
                <a:latin typeface="Raleway"/>
                <a:ea typeface="Raleway"/>
                <a:cs typeface="Raleway"/>
                <a:sym typeface="Raleway"/>
              </a:defRPr>
            </a:lvl9pPr>
          </a:lstStyle>
          <a:p>
            <a:endParaRPr/>
          </a:p>
        </p:txBody>
      </p:sp>
      <p:sp>
        <p:nvSpPr>
          <p:cNvPr id="174" name="Shape 17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Shape 21"/>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2" name="Shape 22"/>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23" name="Shape 2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Shape 2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5" name="Shape 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5"/>
        <p:cNvGrpSpPr/>
        <p:nvPr/>
      </p:nvGrpSpPr>
      <p:grpSpPr>
        <a:xfrm>
          <a:off x="0" y="0"/>
          <a:ext cx="0" cy="0"/>
          <a:chOff x="0" y="0"/>
          <a:chExt cx="0" cy="0"/>
        </a:xfrm>
      </p:grpSpPr>
      <p:sp>
        <p:nvSpPr>
          <p:cNvPr id="176" name="Shape 17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7" name="Shape 177"/>
          <p:cNvGrpSpPr/>
          <p:nvPr/>
        </p:nvGrpSpPr>
        <p:grpSpPr>
          <a:xfrm>
            <a:off x="830394" y="1191276"/>
            <a:ext cx="745764" cy="45826"/>
            <a:chOff x="4580561" y="2589004"/>
            <a:chExt cx="1064464" cy="25200"/>
          </a:xfrm>
        </p:grpSpPr>
        <p:sp>
          <p:nvSpPr>
            <p:cNvPr id="178" name="Shape 17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Shape 17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0" name="Shape 180"/>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lvl="1"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2pPr>
            <a:lvl3pPr lvl="2"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3pPr>
            <a:lvl4pPr lvl="3"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4pPr>
            <a:lvl5pPr lvl="4"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5pPr>
            <a:lvl6pPr lvl="5"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6pPr>
            <a:lvl7pPr lvl="6"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7pPr>
            <a:lvl8pPr lvl="7"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8pPr>
            <a:lvl9pPr lvl="8" rtl="0">
              <a:spcBef>
                <a:spcPts val="0"/>
              </a:spcBef>
              <a:spcAft>
                <a:spcPts val="0"/>
              </a:spcAft>
              <a:buClr>
                <a:schemeClr val="dk2"/>
              </a:buClr>
              <a:buSzPts val="2600"/>
              <a:buFont typeface="Raleway"/>
              <a:buNone/>
              <a:defRPr sz="2600" b="1">
                <a:solidFill>
                  <a:schemeClr val="dk2"/>
                </a:solidFill>
                <a:latin typeface="Raleway"/>
                <a:ea typeface="Raleway"/>
                <a:cs typeface="Raleway"/>
                <a:sym typeface="Raleway"/>
              </a:defRPr>
            </a:lvl9pPr>
          </a:lstStyle>
          <a:p>
            <a:endParaRPr/>
          </a:p>
        </p:txBody>
      </p:sp>
      <p:sp>
        <p:nvSpPr>
          <p:cNvPr id="181" name="Shape 181"/>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2pPr>
            <a:lvl3pPr marR="0" lvl="2"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3pPr>
            <a:lvl4pPr marR="0" lvl="3"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4pPr>
            <a:lvl5pPr marR="0" lvl="4"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5pPr>
            <a:lvl6pPr marR="0" lvl="5"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6pPr>
            <a:lvl7pPr marR="0" lvl="6"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7pPr>
            <a:lvl8pPr marR="0" lvl="7"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8pPr>
            <a:lvl9pPr marR="0" lvl="8" algn="l" rtl="0">
              <a:lnSpc>
                <a:spcPct val="100000"/>
              </a:lnSpc>
              <a:spcBef>
                <a:spcPts val="0"/>
              </a:spcBef>
              <a:spcAft>
                <a:spcPts val="0"/>
              </a:spcAft>
              <a:buClr>
                <a:schemeClr val="accent1"/>
              </a:buClr>
              <a:buSzPts val="1600"/>
              <a:buFont typeface="Lato"/>
              <a:buNone/>
              <a:defRPr sz="1600" b="0" i="0" u="none" strike="noStrike" cap="none">
                <a:solidFill>
                  <a:schemeClr val="accent1"/>
                </a:solidFill>
                <a:latin typeface="Lato"/>
                <a:ea typeface="Lato"/>
                <a:cs typeface="Lato"/>
                <a:sym typeface="Lato"/>
              </a:defRPr>
            </a:lvl9pPr>
          </a:lstStyle>
          <a:p>
            <a:endParaRPr/>
          </a:p>
        </p:txBody>
      </p:sp>
      <p:sp>
        <p:nvSpPr>
          <p:cNvPr id="182" name="Shape 182"/>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83" name="Shape 18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accent1"/>
              </a:buClr>
              <a:buSzPts val="1300"/>
              <a:buFont typeface="Lato"/>
              <a:buNone/>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86" name="Shape 18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87"/>
        <p:cNvGrpSpPr/>
        <p:nvPr/>
      </p:nvGrpSpPr>
      <p:grpSpPr>
        <a:xfrm>
          <a:off x="0" y="0"/>
          <a:ext cx="0" cy="0"/>
          <a:chOff x="0" y="0"/>
          <a:chExt cx="0" cy="0"/>
        </a:xfrm>
      </p:grpSpPr>
      <p:grpSp>
        <p:nvGrpSpPr>
          <p:cNvPr id="188" name="Shape 188"/>
          <p:cNvGrpSpPr/>
          <p:nvPr/>
        </p:nvGrpSpPr>
        <p:grpSpPr>
          <a:xfrm>
            <a:off x="830394" y="4169150"/>
            <a:ext cx="745764" cy="45826"/>
            <a:chOff x="4580561" y="2589004"/>
            <a:chExt cx="1064464" cy="25200"/>
          </a:xfrm>
        </p:grpSpPr>
        <p:sp>
          <p:nvSpPr>
            <p:cNvPr id="189" name="Shape 18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Shape 19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1" name="Shape 191"/>
          <p:cNvSpPr txBox="1">
            <a:spLocks noGrp="1"/>
          </p:cNvSpPr>
          <p:nvPr>
            <p:ph type="title"/>
          </p:nvPr>
        </p:nvSpPr>
        <p:spPr>
          <a:xfrm>
            <a:off x="729450" y="733950"/>
            <a:ext cx="7688400" cy="1244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8000"/>
              <a:buFont typeface="Raleway"/>
              <a:buNone/>
              <a:defRPr sz="8000" b="1" i="0" u="none" strike="noStrike" cap="none">
                <a:solidFill>
                  <a:schemeClr val="lt1"/>
                </a:solidFill>
                <a:latin typeface="Raleway"/>
                <a:ea typeface="Raleway"/>
                <a:cs typeface="Raleway"/>
                <a:sym typeface="Raleway"/>
              </a:defRPr>
            </a:lvl1pPr>
            <a:lvl2pPr lvl="1"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2pPr>
            <a:lvl3pPr lvl="2"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3pPr>
            <a:lvl4pPr lvl="3"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4pPr>
            <a:lvl5pPr lvl="4"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5pPr>
            <a:lvl6pPr lvl="5"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6pPr>
            <a:lvl7pPr lvl="6"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7pPr>
            <a:lvl8pPr lvl="7"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8pPr>
            <a:lvl9pPr lvl="8" rtl="0">
              <a:spcBef>
                <a:spcPts val="0"/>
              </a:spcBef>
              <a:spcAft>
                <a:spcPts val="0"/>
              </a:spcAft>
              <a:buClr>
                <a:schemeClr val="lt1"/>
              </a:buClr>
              <a:buSzPts val="8000"/>
              <a:buFont typeface="Raleway"/>
              <a:buNone/>
              <a:defRPr sz="8000" b="1">
                <a:solidFill>
                  <a:schemeClr val="lt1"/>
                </a:solidFill>
                <a:latin typeface="Raleway"/>
                <a:ea typeface="Raleway"/>
                <a:cs typeface="Raleway"/>
                <a:sym typeface="Raleway"/>
              </a:defRPr>
            </a:lvl9pPr>
          </a:lstStyle>
          <a:p>
            <a:endParaRPr/>
          </a:p>
        </p:txBody>
      </p:sp>
      <p:sp>
        <p:nvSpPr>
          <p:cNvPr id="192" name="Shape 192"/>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lt1"/>
              </a:buClr>
              <a:buSzPts val="1300"/>
              <a:buFont typeface="Lato"/>
              <a:buChar char="●"/>
              <a:defRPr sz="1300" b="0" i="0" u="none" strike="noStrike" cap="none">
                <a:solidFill>
                  <a:schemeClr val="lt1"/>
                </a:solidFill>
                <a:latin typeface="Lato"/>
                <a:ea typeface="Lato"/>
                <a:cs typeface="Lato"/>
                <a:sym typeface="Lato"/>
              </a:defRPr>
            </a:lvl1pPr>
            <a:lvl2pPr marL="914400" marR="0" lvl="1"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2pPr>
            <a:lvl3pPr marL="1371600" marR="0" lvl="2"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3pPr>
            <a:lvl4pPr marL="1828800" marR="0" lvl="3"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4pPr>
            <a:lvl5pPr marL="2286000" marR="0" lvl="4"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5pPr>
            <a:lvl6pPr marL="2743200" marR="0" lvl="5"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6pPr>
            <a:lvl7pPr marL="3200400" marR="0" lvl="6"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7pPr>
            <a:lvl8pPr marL="3657600" marR="0" lvl="7" indent="-298450" algn="l" rtl="0">
              <a:lnSpc>
                <a:spcPct val="115000"/>
              </a:lnSpc>
              <a:spcBef>
                <a:spcPts val="1600"/>
              </a:spcBef>
              <a:spcAft>
                <a:spcPts val="0"/>
              </a:spcAft>
              <a:buClr>
                <a:schemeClr val="lt1"/>
              </a:buClr>
              <a:buSzPts val="1100"/>
              <a:buFont typeface="Lato"/>
              <a:buChar char="○"/>
              <a:defRPr sz="1100" b="0" i="0" u="none" strike="noStrike" cap="none">
                <a:solidFill>
                  <a:schemeClr val="lt1"/>
                </a:solidFill>
                <a:latin typeface="Lato"/>
                <a:ea typeface="Lato"/>
                <a:cs typeface="Lato"/>
                <a:sym typeface="Lato"/>
              </a:defRPr>
            </a:lvl8pPr>
            <a:lvl9pPr marL="4114800" marR="0" lvl="8" indent="-298450" algn="l" rtl="0">
              <a:lnSpc>
                <a:spcPct val="115000"/>
              </a:lnSpc>
              <a:spcBef>
                <a:spcPts val="1600"/>
              </a:spcBef>
              <a:spcAft>
                <a:spcPts val="1600"/>
              </a:spcAft>
              <a:buClr>
                <a:schemeClr val="lt1"/>
              </a:buClr>
              <a:buSzPts val="1100"/>
              <a:buFont typeface="Lato"/>
              <a:buChar char="■"/>
              <a:defRPr sz="1100" b="0" i="0" u="none" strike="noStrike" cap="none">
                <a:solidFill>
                  <a:schemeClr val="lt1"/>
                </a:solidFill>
                <a:latin typeface="Lato"/>
                <a:ea typeface="Lato"/>
                <a:cs typeface="Lato"/>
                <a:sym typeface="Lato"/>
              </a:defRPr>
            </a:lvl9pPr>
          </a:lstStyle>
          <a:p>
            <a:endParaRPr/>
          </a:p>
        </p:txBody>
      </p:sp>
      <p:sp>
        <p:nvSpPr>
          <p:cNvPr id="193" name="Shape 19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cxnSp>
        <p:nvCxnSpPr>
          <p:cNvPr id="27" name="Shape 27"/>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8" name="Shape 28"/>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sp>
        <p:nvSpPr>
          <p:cNvPr id="29" name="Shape 29"/>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Shape 30"/>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Shape 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Shape 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Shape 38"/>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Shape 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2" name="Shape 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Shape 44"/>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5" name="Shape 4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6" name="Shape 4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47" name="Shape 4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Shape 4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9" name="Shape 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cxnSp>
        <p:nvCxnSpPr>
          <p:cNvPr id="51" name="Shape 5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sp>
        <p:nvSpPr>
          <p:cNvPr id="52" name="Shape 52"/>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53" name="Shape 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64" name="Shape 64"/>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65" name="Shape 6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2800"/>
              <a:buFont typeface="Raleway"/>
              <a:buNone/>
              <a:defRPr sz="2800" b="1" i="0" u="none" strike="noStrike" cap="none">
                <a:solidFill>
                  <a:srgbClr val="000000"/>
                </a:solidFill>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21" name="Shape 12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22" name="Shape 12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chemeClr val="accent1"/>
              </a:buClr>
              <a:buSzPts val="1000"/>
              <a:buFont typeface="Lato"/>
              <a:buNone/>
              <a:defRPr sz="10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hyperlink" Target="https://register.gotowebinar.com/register/6771045882500817409"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dAIQeTeMJ-I"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ctrTitle"/>
          </p:nvPr>
        </p:nvSpPr>
        <p:spPr>
          <a:xfrm>
            <a:off x="2371725" y="476425"/>
            <a:ext cx="6331500" cy="1695900"/>
          </a:xfrm>
          <a:prstGeom prst="rect">
            <a:avLst/>
          </a:prstGeom>
        </p:spPr>
        <p:txBody>
          <a:bodyPr spcFirstLastPara="1" wrap="square" lIns="91425" tIns="91425" rIns="91425" bIns="91425" anchor="t" anchorCtr="0">
            <a:noAutofit/>
          </a:bodyPr>
          <a:lstStyle/>
          <a:p>
            <a:pPr marL="0" lvl="0" indent="0">
              <a:spcBef>
                <a:spcPts val="0"/>
              </a:spcBef>
              <a:spcAft>
                <a:spcPts val="0"/>
              </a:spcAft>
              <a:buClr>
                <a:srgbClr val="1A1A1A"/>
              </a:buClr>
              <a:buSzPts val="4200"/>
              <a:buFont typeface="Raleway"/>
              <a:buNone/>
            </a:pPr>
            <a:r>
              <a:rPr lang="en" sz="4200">
                <a:solidFill>
                  <a:srgbClr val="FFFFFF"/>
                </a:solidFill>
              </a:rPr>
              <a:t>After Brain Surgery: Educational Advocacy </a:t>
            </a:r>
            <a:endParaRPr sz="4200">
              <a:solidFill>
                <a:srgbClr val="FFFFFF"/>
              </a:solidFill>
            </a:endParaRPr>
          </a:p>
          <a:p>
            <a:pPr marL="0" lvl="0" indent="0">
              <a:spcBef>
                <a:spcPts val="0"/>
              </a:spcBef>
              <a:spcAft>
                <a:spcPts val="0"/>
              </a:spcAft>
              <a:buNone/>
            </a:pPr>
            <a:endParaRPr/>
          </a:p>
          <a:p>
            <a:pPr marL="0" lvl="0" indent="0" rtl="0">
              <a:spcBef>
                <a:spcPts val="0"/>
              </a:spcBef>
              <a:spcAft>
                <a:spcPts val="0"/>
              </a:spcAft>
              <a:buNone/>
            </a:pPr>
            <a:endParaRPr/>
          </a:p>
        </p:txBody>
      </p:sp>
      <p:sp>
        <p:nvSpPr>
          <p:cNvPr id="201" name="Shape 201"/>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endParaRPr b="1"/>
          </a:p>
        </p:txBody>
      </p:sp>
      <p:pic>
        <p:nvPicPr>
          <p:cNvPr id="202" name="Shape 202"/>
          <p:cNvPicPr preferRelativeResize="0"/>
          <p:nvPr/>
        </p:nvPicPr>
        <p:blipFill>
          <a:blip r:embed="rId3">
            <a:alphaModFix/>
          </a:blip>
          <a:stretch>
            <a:fillRect/>
          </a:stretch>
        </p:blipFill>
        <p:spPr>
          <a:xfrm>
            <a:off x="0" y="3447702"/>
            <a:ext cx="9144003" cy="16957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58" name="Shape 258"/>
          <p:cNvPicPr preferRelativeResize="0"/>
          <p:nvPr/>
        </p:nvPicPr>
        <p:blipFill>
          <a:blip r:embed="rId3">
            <a:alphaModFix/>
          </a:blip>
          <a:stretch>
            <a:fillRect/>
          </a:stretch>
        </p:blipFill>
        <p:spPr>
          <a:xfrm>
            <a:off x="2218273" y="6075"/>
            <a:ext cx="3973103" cy="5143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STEP 1 - REFERRAL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Shape 268"/>
          <p:cNvPicPr preferRelativeResize="0"/>
          <p:nvPr/>
        </p:nvPicPr>
        <p:blipFill rotWithShape="1">
          <a:blip r:embed="rId3">
            <a:alphaModFix/>
          </a:blip>
          <a:srcRect t="15589" b="17183"/>
          <a:stretch/>
        </p:blipFill>
        <p:spPr>
          <a:xfrm>
            <a:off x="769875" y="198213"/>
            <a:ext cx="7784775" cy="4387275"/>
          </a:xfrm>
          <a:prstGeom prst="rect">
            <a:avLst/>
          </a:prstGeom>
          <a:noFill/>
          <a:ln>
            <a:noFill/>
          </a:ln>
        </p:spPr>
      </p:pic>
      <p:sp>
        <p:nvSpPr>
          <p:cNvPr id="269" name="Shape 269"/>
          <p:cNvSpPr/>
          <p:nvPr/>
        </p:nvSpPr>
        <p:spPr>
          <a:xfrm>
            <a:off x="3058075" y="198225"/>
            <a:ext cx="2807400" cy="17748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descr="RtI-Tiers-v3.hcache:20140815.jpg"/>
          <p:cNvPicPr preferRelativeResize="0"/>
          <p:nvPr/>
        </p:nvPicPr>
        <p:blipFill>
          <a:blip r:embed="rId3">
            <a:alphaModFix/>
          </a:blip>
          <a:stretch>
            <a:fillRect/>
          </a:stretch>
        </p:blipFill>
        <p:spPr>
          <a:xfrm>
            <a:off x="881575" y="391600"/>
            <a:ext cx="7105900" cy="4549525"/>
          </a:xfrm>
          <a:prstGeom prst="rect">
            <a:avLst/>
          </a:prstGeom>
          <a:noFill/>
          <a:ln>
            <a:noFill/>
          </a:ln>
        </p:spPr>
      </p:pic>
      <p:sp>
        <p:nvSpPr>
          <p:cNvPr id="275" name="Shape 275"/>
          <p:cNvSpPr txBox="1"/>
          <p:nvPr/>
        </p:nvSpPr>
        <p:spPr>
          <a:xfrm>
            <a:off x="6376775" y="438850"/>
            <a:ext cx="2667000" cy="155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STEP 2 - ASSESSMENT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pic>
        <p:nvPicPr>
          <p:cNvPr id="285" name="Shape 285" descr="Mommy and Twin Girls | Donnie Ray Jones | Flickr"/>
          <p:cNvPicPr preferRelativeResize="0"/>
          <p:nvPr/>
        </p:nvPicPr>
        <p:blipFill rotWithShape="1">
          <a:blip r:embed="rId3">
            <a:alphaModFix/>
          </a:blip>
          <a:srcRect t="7834" b="7834"/>
          <a:stretch/>
        </p:blipFill>
        <p:spPr>
          <a:xfrm>
            <a:off x="0" y="-884381"/>
            <a:ext cx="11080550" cy="6232833"/>
          </a:xfrm>
          <a:prstGeom prst="rect">
            <a:avLst/>
          </a:prstGeom>
          <a:noFill/>
          <a:ln>
            <a:noFill/>
          </a:ln>
        </p:spPr>
      </p:pic>
      <p:sp>
        <p:nvSpPr>
          <p:cNvPr id="286" name="Shape 286"/>
          <p:cNvSpPr/>
          <p:nvPr/>
        </p:nvSpPr>
        <p:spPr>
          <a:xfrm>
            <a:off x="-705275" y="595800"/>
            <a:ext cx="4547700" cy="4547700"/>
          </a:xfrm>
          <a:prstGeom prst="rect">
            <a:avLst/>
          </a:prstGeom>
          <a:solidFill>
            <a:srgbClr val="000000">
              <a:alpha val="7692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7" name="Shape 287"/>
          <p:cNvSpPr txBox="1">
            <a:spLocks noGrp="1"/>
          </p:cNvSpPr>
          <p:nvPr>
            <p:ph type="body" idx="4294967295"/>
          </p:nvPr>
        </p:nvSpPr>
        <p:spPr>
          <a:xfrm>
            <a:off x="481300" y="529650"/>
            <a:ext cx="4151100" cy="4084200"/>
          </a:xfrm>
          <a:prstGeom prst="rect">
            <a:avLst/>
          </a:prstGeom>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2800" b="1">
                <a:solidFill>
                  <a:schemeClr val="accent5"/>
                </a:solidFill>
              </a:rPr>
              <a:t>#1 RULE OF IEPS</a:t>
            </a:r>
            <a:endParaRPr sz="2800" b="1">
              <a:solidFill>
                <a:schemeClr val="accent5"/>
              </a:solidFill>
            </a:endParaRPr>
          </a:p>
          <a:p>
            <a:pPr marL="0" lvl="0" indent="0" rtl="0">
              <a:lnSpc>
                <a:spcPct val="100000"/>
              </a:lnSpc>
              <a:spcBef>
                <a:spcPts val="1600"/>
              </a:spcBef>
              <a:spcAft>
                <a:spcPts val="1600"/>
              </a:spcAft>
              <a:buNone/>
            </a:pPr>
            <a:r>
              <a:rPr lang="en" sz="3000">
                <a:solidFill>
                  <a:schemeClr val="lt1"/>
                </a:solidFill>
              </a:rPr>
              <a:t>WHAT MOMMY WANTS DOESN’T MATTER</a:t>
            </a:r>
            <a:endParaRPr sz="30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Shape 292"/>
          <p:cNvPicPr preferRelativeResize="0"/>
          <p:nvPr/>
        </p:nvPicPr>
        <p:blipFill rotWithShape="1">
          <a:blip r:embed="rId3">
            <a:alphaModFix/>
          </a:blip>
          <a:srcRect t="16235" b="12085"/>
          <a:stretch/>
        </p:blipFill>
        <p:spPr>
          <a:xfrm>
            <a:off x="360975" y="185175"/>
            <a:ext cx="8203150" cy="4773150"/>
          </a:xfrm>
          <a:prstGeom prst="rect">
            <a:avLst/>
          </a:prstGeom>
          <a:noFill/>
          <a:ln>
            <a:noFill/>
          </a:ln>
        </p:spPr>
      </p:pic>
      <p:sp>
        <p:nvSpPr>
          <p:cNvPr id="293" name="Shape 293"/>
          <p:cNvSpPr/>
          <p:nvPr/>
        </p:nvSpPr>
        <p:spPr>
          <a:xfrm>
            <a:off x="3328775" y="368575"/>
            <a:ext cx="1895100" cy="992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pic>
        <p:nvPicPr>
          <p:cNvPr id="298" name="Shape 298"/>
          <p:cNvPicPr preferRelativeResize="0"/>
          <p:nvPr/>
        </p:nvPicPr>
        <p:blipFill>
          <a:blip r:embed="rId3">
            <a:alphaModFix/>
          </a:blip>
          <a:stretch>
            <a:fillRect/>
          </a:stretch>
        </p:blipFill>
        <p:spPr>
          <a:xfrm>
            <a:off x="2444700" y="162737"/>
            <a:ext cx="4254600" cy="4818038"/>
          </a:xfrm>
          <a:prstGeom prst="rect">
            <a:avLst/>
          </a:prstGeom>
          <a:noFill/>
          <a:ln>
            <a:noFill/>
          </a:ln>
        </p:spPr>
      </p:pic>
      <p:sp>
        <p:nvSpPr>
          <p:cNvPr id="299" name="Shape 299"/>
          <p:cNvSpPr txBox="1"/>
          <p:nvPr/>
        </p:nvSpPr>
        <p:spPr>
          <a:xfrm>
            <a:off x="2855550" y="1122248"/>
            <a:ext cx="3432900" cy="3276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endParaRPr sz="3000" b="1">
              <a:solidFill>
                <a:schemeClr val="lt2"/>
              </a:solidFill>
              <a:latin typeface="Raleway"/>
              <a:ea typeface="Raleway"/>
              <a:cs typeface="Raleway"/>
              <a:sym typeface="Raleway"/>
            </a:endParaRPr>
          </a:p>
          <a:p>
            <a:pPr marL="0" lvl="0" indent="0" rtl="0">
              <a:spcBef>
                <a:spcPts val="0"/>
              </a:spcBef>
              <a:spcAft>
                <a:spcPts val="0"/>
              </a:spcAft>
              <a:buNone/>
            </a:pPr>
            <a:r>
              <a:rPr lang="en" sz="3000" b="1">
                <a:solidFill>
                  <a:schemeClr val="lt2"/>
                </a:solidFill>
                <a:latin typeface="Raleway"/>
                <a:ea typeface="Raleway"/>
                <a:cs typeface="Raleway"/>
                <a:sym typeface="Raleway"/>
              </a:rPr>
              <a:t>“CHILD FIND”</a:t>
            </a:r>
            <a:endParaRPr sz="3000" b="1">
              <a:solidFill>
                <a:schemeClr val="lt2"/>
              </a:solidFill>
              <a:latin typeface="Raleway"/>
              <a:ea typeface="Raleway"/>
              <a:cs typeface="Raleway"/>
              <a:sym typeface="Raleway"/>
            </a:endParaRPr>
          </a:p>
        </p:txBody>
      </p:sp>
      <p:sp>
        <p:nvSpPr>
          <p:cNvPr id="300" name="Shape 300"/>
          <p:cNvSpPr txBox="1">
            <a:spLocks noGrp="1"/>
          </p:cNvSpPr>
          <p:nvPr>
            <p:ph type="body" idx="4294967295"/>
          </p:nvPr>
        </p:nvSpPr>
        <p:spPr>
          <a:xfrm>
            <a:off x="2855550" y="1377480"/>
            <a:ext cx="3432900" cy="3327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200" b="1">
                <a:latin typeface="Raleway"/>
                <a:ea typeface="Raleway"/>
                <a:cs typeface="Raleway"/>
                <a:sym typeface="Raleway"/>
              </a:rPr>
              <a:t>School must  locate, identify, and evaluate every child in the district that has a disability.</a:t>
            </a:r>
            <a:endParaRPr sz="1200" b="1">
              <a:latin typeface="Raleway"/>
              <a:ea typeface="Raleway"/>
              <a:cs typeface="Raleway"/>
              <a:sym typeface="Raleway"/>
            </a:endParaRPr>
          </a:p>
          <a:p>
            <a:pPr marL="0" lvl="0" indent="0" rtl="0">
              <a:spcBef>
                <a:spcPts val="1600"/>
              </a:spcBef>
              <a:spcAft>
                <a:spcPts val="0"/>
              </a:spcAft>
              <a:buNone/>
            </a:pPr>
            <a:endParaRPr sz="1200" b="1">
              <a:latin typeface="Raleway"/>
              <a:ea typeface="Raleway"/>
              <a:cs typeface="Raleway"/>
              <a:sym typeface="Raleway"/>
            </a:endParaRPr>
          </a:p>
          <a:p>
            <a:pPr marL="457200" lvl="0" indent="-381000" rtl="0">
              <a:spcBef>
                <a:spcPts val="1600"/>
              </a:spcBef>
              <a:spcAft>
                <a:spcPts val="0"/>
              </a:spcAft>
              <a:buClr>
                <a:schemeClr val="dk1"/>
              </a:buClr>
              <a:buSzPts val="2400"/>
              <a:buFont typeface="Raleway"/>
              <a:buChar char="➔"/>
            </a:pPr>
            <a:r>
              <a:rPr lang="en" sz="2400" b="1">
                <a:solidFill>
                  <a:schemeClr val="dk1"/>
                </a:solidFill>
                <a:latin typeface="Raleway"/>
                <a:ea typeface="Raleway"/>
                <a:cs typeface="Raleway"/>
                <a:sym typeface="Raleway"/>
              </a:rPr>
              <a:t>Locate</a:t>
            </a:r>
            <a:endParaRPr sz="2400">
              <a:latin typeface="Raleway"/>
              <a:ea typeface="Raleway"/>
              <a:cs typeface="Raleway"/>
              <a:sym typeface="Raleway"/>
            </a:endParaRPr>
          </a:p>
          <a:p>
            <a:pPr marL="457200" lvl="0" indent="-381000" rtl="0">
              <a:spcBef>
                <a:spcPts val="1000"/>
              </a:spcBef>
              <a:spcAft>
                <a:spcPts val="0"/>
              </a:spcAft>
              <a:buClr>
                <a:schemeClr val="dk1"/>
              </a:buClr>
              <a:buSzPts val="2400"/>
              <a:buFont typeface="Raleway"/>
              <a:buChar char="➔"/>
            </a:pPr>
            <a:r>
              <a:rPr lang="en" sz="2400" b="1">
                <a:solidFill>
                  <a:schemeClr val="dk1"/>
                </a:solidFill>
                <a:latin typeface="Raleway"/>
                <a:ea typeface="Raleway"/>
                <a:cs typeface="Raleway"/>
                <a:sym typeface="Raleway"/>
              </a:rPr>
              <a:t>Identify</a:t>
            </a:r>
            <a:endParaRPr sz="2400" b="1">
              <a:solidFill>
                <a:schemeClr val="dk1"/>
              </a:solidFill>
              <a:latin typeface="Raleway"/>
              <a:ea typeface="Raleway"/>
              <a:cs typeface="Raleway"/>
              <a:sym typeface="Raleway"/>
            </a:endParaRPr>
          </a:p>
          <a:p>
            <a:pPr marL="457200" lvl="0" indent="-381000" rtl="0">
              <a:spcBef>
                <a:spcPts val="1000"/>
              </a:spcBef>
              <a:spcAft>
                <a:spcPts val="1000"/>
              </a:spcAft>
              <a:buClr>
                <a:schemeClr val="dk1"/>
              </a:buClr>
              <a:buSzPts val="2400"/>
              <a:buFont typeface="Raleway"/>
              <a:buChar char="➔"/>
            </a:pPr>
            <a:r>
              <a:rPr lang="en" sz="2400" b="1">
                <a:solidFill>
                  <a:schemeClr val="dk1"/>
                </a:solidFill>
                <a:latin typeface="Raleway"/>
                <a:ea typeface="Raleway"/>
                <a:cs typeface="Raleway"/>
                <a:sym typeface="Raleway"/>
              </a:rPr>
              <a:t>Evaluate</a:t>
            </a:r>
            <a:r>
              <a:rPr lang="en" sz="2400">
                <a:latin typeface="Raleway"/>
                <a:ea typeface="Raleway"/>
                <a:cs typeface="Raleway"/>
                <a:sym typeface="Raleway"/>
              </a:rPr>
              <a:t/>
            </a:r>
            <a:br>
              <a:rPr lang="en" sz="2400">
                <a:latin typeface="Raleway"/>
                <a:ea typeface="Raleway"/>
                <a:cs typeface="Raleway"/>
                <a:sym typeface="Raleway"/>
              </a:rPr>
            </a:br>
            <a:endParaRPr sz="2400">
              <a:solidFill>
                <a:schemeClr val="dk2"/>
              </a:solidFill>
              <a:latin typeface="Raleway"/>
              <a:ea typeface="Raleway"/>
              <a:cs typeface="Raleway"/>
              <a:sym typeface="Raleway"/>
            </a:endParaRPr>
          </a:p>
        </p:txBody>
      </p:sp>
      <p:pic>
        <p:nvPicPr>
          <p:cNvPr id="301" name="Shape 301" descr="File:Adhesive bandage drawing nevit.svg - Wikimedia Commons"/>
          <p:cNvPicPr preferRelativeResize="0"/>
          <p:nvPr/>
        </p:nvPicPr>
        <p:blipFill>
          <a:blip r:embed="rId4">
            <a:alphaModFix/>
          </a:blip>
          <a:stretch>
            <a:fillRect/>
          </a:stretch>
        </p:blipFill>
        <p:spPr>
          <a:xfrm>
            <a:off x="3172750" y="110000"/>
            <a:ext cx="2798495" cy="762599"/>
          </a:xfrm>
          <a:prstGeom prst="rect">
            <a:avLst/>
          </a:prstGeom>
          <a:noFill/>
          <a:ln>
            <a:noFill/>
          </a:ln>
        </p:spPr>
      </p:pic>
      <p:sp>
        <p:nvSpPr>
          <p:cNvPr id="302" name="Shape 302"/>
          <p:cNvSpPr/>
          <p:nvPr/>
        </p:nvSpPr>
        <p:spPr>
          <a:xfrm>
            <a:off x="2628247" y="3637679"/>
            <a:ext cx="2845475" cy="1019600"/>
          </a:xfrm>
          <a:custGeom>
            <a:avLst/>
            <a:gdLst/>
            <a:ahLst/>
            <a:cxnLst/>
            <a:rect l="0" t="0" r="0" b="0"/>
            <a:pathLst>
              <a:path w="113819" h="40784" extrusionOk="0">
                <a:moveTo>
                  <a:pt x="88468" y="5844"/>
                </a:moveTo>
                <a:cubicBezTo>
                  <a:pt x="66151" y="3984"/>
                  <a:pt x="42723" y="-4032"/>
                  <a:pt x="21359" y="2682"/>
                </a:cubicBezTo>
                <a:cubicBezTo>
                  <a:pt x="10877" y="5976"/>
                  <a:pt x="-5553" y="21437"/>
                  <a:pt x="2034" y="29385"/>
                </a:cubicBezTo>
                <a:cubicBezTo>
                  <a:pt x="4856" y="32341"/>
                  <a:pt x="5985" y="30675"/>
                  <a:pt x="9413" y="32899"/>
                </a:cubicBezTo>
                <a:cubicBezTo>
                  <a:pt x="28967" y="45583"/>
                  <a:pt x="57118" y="40657"/>
                  <a:pt x="79332" y="33601"/>
                </a:cubicBezTo>
                <a:cubicBezTo>
                  <a:pt x="92399" y="29450"/>
                  <a:pt x="118463" y="22663"/>
                  <a:pt x="113062" y="10061"/>
                </a:cubicBezTo>
                <a:cubicBezTo>
                  <a:pt x="110129" y="3218"/>
                  <a:pt x="99249" y="4297"/>
                  <a:pt x="91981" y="2682"/>
                </a:cubicBezTo>
                <a:cubicBezTo>
                  <a:pt x="77574" y="-520"/>
                  <a:pt x="62308" y="-195"/>
                  <a:pt x="47711" y="1980"/>
                </a:cubicBezTo>
                <a:cubicBezTo>
                  <a:pt x="42371" y="2776"/>
                  <a:pt x="36804" y="-312"/>
                  <a:pt x="31548" y="925"/>
                </a:cubicBezTo>
                <a:cubicBezTo>
                  <a:pt x="25888" y="2257"/>
                  <a:pt x="20806" y="5607"/>
                  <a:pt x="16089" y="9007"/>
                </a:cubicBezTo>
                <a:cubicBezTo>
                  <a:pt x="10647" y="12930"/>
                  <a:pt x="3139" y="16795"/>
                  <a:pt x="2034" y="23412"/>
                </a:cubicBezTo>
              </a:path>
            </a:pathLst>
          </a:custGeom>
          <a:noFill/>
          <a:ln w="9525" cap="flat" cmpd="sng">
            <a:solidFill>
              <a:schemeClr val="accent1"/>
            </a:solidFill>
            <a:prstDash val="solid"/>
            <a:round/>
            <a:headEnd type="none" w="med" len="med"/>
            <a:tailEnd type="none" w="med" len="med"/>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Shape 307"/>
          <p:cNvSpPr txBox="1">
            <a:spLocks noGrp="1"/>
          </p:cNvSpPr>
          <p:nvPr>
            <p:ph type="subTitle" idx="1"/>
          </p:nvPr>
        </p:nvSpPr>
        <p:spPr>
          <a:xfrm>
            <a:off x="265500" y="653700"/>
            <a:ext cx="4045200" cy="3836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b="1">
                <a:solidFill>
                  <a:schemeClr val="dk1"/>
                </a:solidFill>
              </a:rPr>
              <a:t>Evaluations are the most important part of the IEP</a:t>
            </a:r>
            <a:endParaRPr sz="3000" b="1">
              <a:solidFill>
                <a:schemeClr val="dk1"/>
              </a:solidFill>
            </a:endParaRPr>
          </a:p>
          <a:p>
            <a:pPr marL="0" lvl="0" indent="0" algn="l" rtl="0">
              <a:lnSpc>
                <a:spcPct val="115000"/>
              </a:lnSpc>
              <a:spcBef>
                <a:spcPts val="1600"/>
              </a:spcBef>
              <a:spcAft>
                <a:spcPts val="0"/>
              </a:spcAft>
              <a:buNone/>
            </a:pPr>
            <a:r>
              <a:rPr lang="en" sz="1800"/>
              <a:t>You need an expert to discuss strengths, weakness, interventions, etc.</a:t>
            </a:r>
            <a:endParaRPr sz="1800"/>
          </a:p>
          <a:p>
            <a:pPr marL="0" lvl="0" indent="0" algn="l" rtl="0">
              <a:lnSpc>
                <a:spcPct val="115000"/>
              </a:lnSpc>
              <a:spcBef>
                <a:spcPts val="1600"/>
              </a:spcBef>
              <a:spcAft>
                <a:spcPts val="0"/>
              </a:spcAft>
              <a:buNone/>
            </a:pPr>
            <a:r>
              <a:rPr lang="en" sz="1800"/>
              <a:t>Attorney will ask “what do the evaluations say”</a:t>
            </a:r>
            <a:endParaRPr sz="1800"/>
          </a:p>
          <a:p>
            <a:pPr marL="0" lvl="0" indent="0" algn="l" rtl="0">
              <a:lnSpc>
                <a:spcPct val="115000"/>
              </a:lnSpc>
              <a:spcBef>
                <a:spcPts val="1600"/>
              </a:spcBef>
              <a:spcAft>
                <a:spcPts val="1600"/>
              </a:spcAft>
              <a:buNone/>
            </a:pPr>
            <a:r>
              <a:rPr lang="en" sz="1800"/>
              <a:t>This is where you spend your money. </a:t>
            </a:r>
            <a:endParaRPr sz="1800"/>
          </a:p>
        </p:txBody>
      </p:sp>
      <p:pic>
        <p:nvPicPr>
          <p:cNvPr id="308" name="Shape 308" descr="Defense.gov News Article: Military Study Aims to Aid Troops With ..."/>
          <p:cNvPicPr preferRelativeResize="0"/>
          <p:nvPr/>
        </p:nvPicPr>
        <p:blipFill rotWithShape="1">
          <a:blip r:embed="rId3">
            <a:alphaModFix/>
          </a:blip>
          <a:srcRect l="19833" r="19827"/>
          <a:stretch/>
        </p:blipFill>
        <p:spPr>
          <a:xfrm>
            <a:off x="4488725" y="0"/>
            <a:ext cx="4655273" cy="5143505"/>
          </a:xfrm>
          <a:prstGeom prst="rect">
            <a:avLst/>
          </a:prstGeom>
          <a:noFill/>
          <a:ln>
            <a:noFill/>
          </a:ln>
        </p:spPr>
      </p:pic>
      <p:sp>
        <p:nvSpPr>
          <p:cNvPr id="309" name="Shape 309"/>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lt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458025" y="49080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That’s ‘medical’, we don’t need to do that...</a:t>
            </a:r>
            <a:endParaRPr/>
          </a:p>
        </p:txBody>
      </p:sp>
      <p:sp>
        <p:nvSpPr>
          <p:cNvPr id="315" name="Shape 315"/>
          <p:cNvSpPr txBox="1">
            <a:spLocks noGrp="1"/>
          </p:cNvSpPr>
          <p:nvPr>
            <p:ph type="body" idx="1"/>
          </p:nvPr>
        </p:nvSpPr>
        <p:spPr>
          <a:xfrm>
            <a:off x="149275" y="1232275"/>
            <a:ext cx="8875500" cy="379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400" i="1">
                <a:solidFill>
                  <a:srgbClr val="222222"/>
                </a:solidFill>
                <a:latin typeface="Arial"/>
                <a:ea typeface="Arial"/>
                <a:cs typeface="Arial"/>
                <a:sym typeface="Arial"/>
              </a:rPr>
              <a:t>“Can I ask for very specific kinds of assessments — such as a neurological examination or a non-oral assessment? What if the district does not have appropriately trained personnel to do the testing? </a:t>
            </a:r>
            <a:endParaRPr sz="1400" i="1">
              <a:solidFill>
                <a:srgbClr val="222222"/>
              </a:solidFill>
              <a:latin typeface="Arial"/>
              <a:ea typeface="Arial"/>
              <a:cs typeface="Arial"/>
              <a:sym typeface="Arial"/>
            </a:endParaRPr>
          </a:p>
          <a:p>
            <a:pPr marL="0" lvl="0" indent="0">
              <a:spcBef>
                <a:spcPts val="1600"/>
              </a:spcBef>
              <a:spcAft>
                <a:spcPts val="0"/>
              </a:spcAft>
              <a:buNone/>
            </a:pPr>
            <a:r>
              <a:rPr lang="en" sz="1800">
                <a:solidFill>
                  <a:srgbClr val="222222"/>
                </a:solidFill>
                <a:latin typeface="Arial"/>
                <a:ea typeface="Arial"/>
                <a:cs typeface="Arial"/>
                <a:sym typeface="Arial"/>
              </a:rPr>
              <a:t>Yes, you can ask for specific assessments. </a:t>
            </a:r>
            <a:r>
              <a:rPr lang="en" sz="1800" u="sng">
                <a:solidFill>
                  <a:srgbClr val="222222"/>
                </a:solidFill>
                <a:latin typeface="Arial"/>
                <a:ea typeface="Arial"/>
                <a:cs typeface="Arial"/>
                <a:sym typeface="Arial"/>
              </a:rPr>
              <a:t>The district has the responsibility to assess in all areas related to the suspected disability</a:t>
            </a:r>
            <a:r>
              <a:rPr lang="en" sz="1800">
                <a:solidFill>
                  <a:srgbClr val="222222"/>
                </a:solidFill>
                <a:latin typeface="Arial"/>
                <a:ea typeface="Arial"/>
                <a:cs typeface="Arial"/>
                <a:sym typeface="Arial"/>
              </a:rPr>
              <a:t>. If there is no district person competent to carry out certain kinds of evaluation, the district may contract out for the service or may use the results of any available independent assessment. </a:t>
            </a:r>
            <a:r>
              <a:rPr lang="en" sz="1800" b="1">
                <a:solidFill>
                  <a:srgbClr val="222222"/>
                </a:solidFill>
                <a:latin typeface="Arial"/>
                <a:ea typeface="Arial"/>
                <a:cs typeface="Arial"/>
                <a:sym typeface="Arial"/>
              </a:rPr>
              <a:t>In certain cases, the diagnostic services of a physician or other health professional may be required if the child’s suspected disability is medically related — and as a result the child needs special education. [34 C.F.R. Secs. 300.34(a), (c)(5).]”*</a:t>
            </a:r>
            <a:endParaRPr sz="1800">
              <a:solidFill>
                <a:srgbClr val="222222"/>
              </a:solidFill>
              <a:latin typeface="Arial"/>
              <a:ea typeface="Arial"/>
              <a:cs typeface="Arial"/>
              <a:sym typeface="Arial"/>
            </a:endParaRPr>
          </a:p>
          <a:p>
            <a:pPr marL="0" lvl="0" indent="0" rtl="0">
              <a:spcBef>
                <a:spcPts val="1600"/>
              </a:spcBef>
              <a:spcAft>
                <a:spcPts val="0"/>
              </a:spcAft>
              <a:buNone/>
            </a:pPr>
            <a:r>
              <a:rPr lang="en" sz="1000" i="1"/>
              <a:t>*From the SPECIAL EDUCATION RIGHTS AND RESPONSIBILITIES handbook, Community Alliance for Special Education (CASE) and Protection and Advocacy, Inc. (PAI) Copyright © 1992 by CASE and PAI, Ninth Edition, November 2005</a:t>
            </a:r>
            <a:endParaRPr sz="1000" i="1"/>
          </a:p>
          <a:p>
            <a:pPr marL="0" lvl="0" indent="0" rtl="0">
              <a:spcBef>
                <a:spcPts val="1600"/>
              </a:spcBef>
              <a:spcAft>
                <a:spcPts val="1600"/>
              </a:spcAft>
              <a:buNone/>
            </a:pPr>
            <a:endParaRPr sz="10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idx="4294967295"/>
          </p:nvPr>
        </p:nvSpPr>
        <p:spPr>
          <a:xfrm>
            <a:off x="390300" y="297550"/>
            <a:ext cx="6021300" cy="768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a:solidFill>
                  <a:schemeClr val="dk1"/>
                </a:solidFill>
              </a:rPr>
              <a:t>Incredibly Excessive </a:t>
            </a:r>
            <a:endParaRPr sz="3600">
              <a:solidFill>
                <a:schemeClr val="dk1"/>
              </a:solidFill>
            </a:endParaRPr>
          </a:p>
          <a:p>
            <a:pPr marL="0" lvl="0" indent="0" rtl="0">
              <a:spcBef>
                <a:spcPts val="1600"/>
              </a:spcBef>
              <a:spcAft>
                <a:spcPts val="1600"/>
              </a:spcAft>
              <a:buNone/>
            </a:pPr>
            <a:r>
              <a:rPr lang="en" sz="3600">
                <a:solidFill>
                  <a:schemeClr val="dk1"/>
                </a:solidFill>
              </a:rPr>
              <a:t>Paperwork</a:t>
            </a:r>
            <a:endParaRPr sz="2400"/>
          </a:p>
        </p:txBody>
      </p:sp>
      <p:sp>
        <p:nvSpPr>
          <p:cNvPr id="208" name="Shape 208"/>
          <p:cNvSpPr txBox="1">
            <a:spLocks noGrp="1"/>
          </p:cNvSpPr>
          <p:nvPr>
            <p:ph type="title" idx="4294967295"/>
          </p:nvPr>
        </p:nvSpPr>
        <p:spPr>
          <a:xfrm>
            <a:off x="496500" y="2032475"/>
            <a:ext cx="5197200" cy="2240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200">
                <a:latin typeface="Lato"/>
                <a:ea typeface="Lato"/>
                <a:cs typeface="Lato"/>
                <a:sym typeface="Lato"/>
              </a:rPr>
              <a:t>You’re Not Crazy</a:t>
            </a:r>
            <a:endParaRPr sz="1200">
              <a:latin typeface="Lato"/>
              <a:ea typeface="Lato"/>
              <a:cs typeface="Lato"/>
              <a:sym typeface="Lato"/>
            </a:endParaRPr>
          </a:p>
          <a:p>
            <a:pPr marL="0" lvl="0" indent="0" rtl="0">
              <a:lnSpc>
                <a:spcPct val="115000"/>
              </a:lnSpc>
              <a:spcBef>
                <a:spcPts val="1600"/>
              </a:spcBef>
              <a:spcAft>
                <a:spcPts val="0"/>
              </a:spcAft>
              <a:buNone/>
            </a:pPr>
            <a:r>
              <a:rPr lang="en" sz="1200">
                <a:latin typeface="Lato"/>
                <a:ea typeface="Lato"/>
                <a:cs typeface="Lato"/>
                <a:sym typeface="Lato"/>
              </a:rPr>
              <a:t>Don’t Get Overwhelmed</a:t>
            </a:r>
            <a:endParaRPr sz="1200">
              <a:latin typeface="Lato"/>
              <a:ea typeface="Lato"/>
              <a:cs typeface="Lato"/>
              <a:sym typeface="Lato"/>
            </a:endParaRPr>
          </a:p>
          <a:p>
            <a:pPr marL="0" lvl="0" indent="0" rtl="0">
              <a:lnSpc>
                <a:spcPct val="115000"/>
              </a:lnSpc>
              <a:spcBef>
                <a:spcPts val="1600"/>
              </a:spcBef>
              <a:spcAft>
                <a:spcPts val="0"/>
              </a:spcAft>
              <a:buNone/>
            </a:pPr>
            <a:r>
              <a:rPr lang="en" sz="1200">
                <a:latin typeface="Lato"/>
                <a:ea typeface="Lato"/>
                <a:cs typeface="Lato"/>
                <a:sym typeface="Lato"/>
              </a:rPr>
              <a:t>Chunk Your Learning</a:t>
            </a:r>
            <a:endParaRPr sz="1200">
              <a:latin typeface="Lato"/>
              <a:ea typeface="Lato"/>
              <a:cs typeface="Lato"/>
              <a:sym typeface="Lato"/>
            </a:endParaRPr>
          </a:p>
          <a:p>
            <a:pPr marL="0" lvl="0" indent="0" rtl="0">
              <a:lnSpc>
                <a:spcPct val="115000"/>
              </a:lnSpc>
              <a:spcBef>
                <a:spcPts val="1600"/>
              </a:spcBef>
              <a:spcAft>
                <a:spcPts val="0"/>
              </a:spcAft>
              <a:buNone/>
            </a:pPr>
            <a:r>
              <a:rPr lang="en" sz="1200">
                <a:latin typeface="Lato"/>
                <a:ea typeface="Lato"/>
                <a:cs typeface="Lato"/>
                <a:sym typeface="Lato"/>
              </a:rPr>
              <a:t>This Stuff Is Difficult</a:t>
            </a:r>
            <a:endParaRPr sz="1200">
              <a:latin typeface="Lato"/>
              <a:ea typeface="Lato"/>
              <a:cs typeface="Lato"/>
              <a:sym typeface="Lato"/>
            </a:endParaRPr>
          </a:p>
          <a:p>
            <a:pPr marL="0" lvl="0" indent="0" rtl="0">
              <a:lnSpc>
                <a:spcPct val="115000"/>
              </a:lnSpc>
              <a:spcBef>
                <a:spcPts val="1600"/>
              </a:spcBef>
              <a:spcAft>
                <a:spcPts val="0"/>
              </a:spcAft>
              <a:buNone/>
            </a:pPr>
            <a:r>
              <a:rPr lang="en" sz="1200">
                <a:latin typeface="Lato"/>
                <a:ea typeface="Lato"/>
                <a:cs typeface="Lato"/>
                <a:sym typeface="Lato"/>
              </a:rPr>
              <a:t>IEPS Are Rarely Fixed In The Actual Meeting</a:t>
            </a:r>
            <a:endParaRPr sz="1200">
              <a:latin typeface="Lato"/>
              <a:ea typeface="Lato"/>
              <a:cs typeface="Lato"/>
              <a:sym typeface="Lato"/>
            </a:endParaRPr>
          </a:p>
          <a:p>
            <a:pPr marL="0" lvl="0" indent="0" rtl="0">
              <a:lnSpc>
                <a:spcPct val="115000"/>
              </a:lnSpc>
              <a:spcBef>
                <a:spcPts val="1600"/>
              </a:spcBef>
              <a:spcAft>
                <a:spcPts val="0"/>
              </a:spcAft>
              <a:buNone/>
            </a:pPr>
            <a:r>
              <a:rPr lang="en" sz="1200">
                <a:latin typeface="Lato"/>
                <a:ea typeface="Lato"/>
                <a:cs typeface="Lato"/>
                <a:sym typeface="Lato"/>
              </a:rPr>
              <a:t>Keep An Organized File</a:t>
            </a:r>
            <a:endParaRPr sz="1200">
              <a:latin typeface="Lato"/>
              <a:ea typeface="Lato"/>
              <a:cs typeface="Lato"/>
              <a:sym typeface="Lato"/>
            </a:endParaRPr>
          </a:p>
          <a:p>
            <a:pPr marL="0" lvl="0" indent="0" rtl="0">
              <a:lnSpc>
                <a:spcPct val="115000"/>
              </a:lnSpc>
              <a:spcBef>
                <a:spcPts val="1600"/>
              </a:spcBef>
              <a:spcAft>
                <a:spcPts val="1600"/>
              </a:spcAft>
              <a:buNone/>
            </a:pPr>
            <a:r>
              <a:rPr lang="en" sz="1200">
                <a:latin typeface="Lato"/>
                <a:ea typeface="Lato"/>
                <a:cs typeface="Lato"/>
                <a:sym typeface="Lato"/>
              </a:rPr>
              <a:t>If It Isn’t In Writing, It Didn’t Happen</a:t>
            </a:r>
            <a:endParaRPr sz="1200">
              <a:latin typeface="Lato"/>
              <a:ea typeface="Lato"/>
              <a:cs typeface="Lato"/>
              <a:sym typeface="Lato"/>
            </a:endParaRPr>
          </a:p>
        </p:txBody>
      </p:sp>
      <p:pic>
        <p:nvPicPr>
          <p:cNvPr id="209" name="Shape 209" descr="Overwhelmed Employee Free Stock Photo - Public Domain Pictures"/>
          <p:cNvPicPr preferRelativeResize="0"/>
          <p:nvPr/>
        </p:nvPicPr>
        <p:blipFill>
          <a:blip r:embed="rId3">
            <a:alphaModFix/>
          </a:blip>
          <a:stretch>
            <a:fillRect/>
          </a:stretch>
        </p:blipFill>
        <p:spPr>
          <a:xfrm>
            <a:off x="5999629" y="168875"/>
            <a:ext cx="3315125" cy="49746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What assessments are needed after brain surgery?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Psychoeducational (includes Educational / Academic Performance)</a:t>
            </a:r>
            <a:endParaRPr/>
          </a:p>
        </p:txBody>
      </p:sp>
      <p:sp>
        <p:nvSpPr>
          <p:cNvPr id="326" name="Shape 326"/>
          <p:cNvSpPr txBox="1"/>
          <p:nvPr/>
        </p:nvSpPr>
        <p:spPr>
          <a:xfrm>
            <a:off x="6733300" y="1826725"/>
            <a:ext cx="5985300" cy="698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327" name="Shape 327"/>
          <p:cNvPicPr preferRelativeResize="0"/>
          <p:nvPr/>
        </p:nvPicPr>
        <p:blipFill>
          <a:blip r:embed="rId3">
            <a:alphaModFix/>
          </a:blip>
          <a:stretch>
            <a:fillRect/>
          </a:stretch>
        </p:blipFill>
        <p:spPr>
          <a:xfrm>
            <a:off x="5312101" y="2187625"/>
            <a:ext cx="3472200" cy="2360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2"/>
              </a:buClr>
              <a:buSzPts val="1100"/>
              <a:buFont typeface="Arial"/>
              <a:buNone/>
            </a:pPr>
            <a:r>
              <a:rPr lang="en">
                <a:solidFill>
                  <a:srgbClr val="FFFFFF"/>
                </a:solidFill>
              </a:rPr>
              <a:t>Neuropsychological </a:t>
            </a:r>
            <a:endParaRPr>
              <a:solidFill>
                <a:srgbClr val="FFFFFF"/>
              </a:solidFill>
            </a:endParaRPr>
          </a:p>
          <a:p>
            <a:pPr marL="0" lvl="0" indent="0">
              <a:spcBef>
                <a:spcPts val="0"/>
              </a:spcBef>
              <a:spcAft>
                <a:spcPts val="0"/>
              </a:spcAft>
              <a:buNone/>
            </a:pPr>
            <a:endParaRPr/>
          </a:p>
        </p:txBody>
      </p:sp>
      <p:pic>
        <p:nvPicPr>
          <p:cNvPr id="333" name="Shape 333"/>
          <p:cNvPicPr preferRelativeResize="0"/>
          <p:nvPr/>
        </p:nvPicPr>
        <p:blipFill>
          <a:blip r:embed="rId3">
            <a:alphaModFix/>
          </a:blip>
          <a:stretch>
            <a:fillRect/>
          </a:stretch>
        </p:blipFill>
        <p:spPr>
          <a:xfrm>
            <a:off x="6596803" y="1282775"/>
            <a:ext cx="2311896" cy="20293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283100" y="323000"/>
            <a:ext cx="8226000" cy="2171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Reading (diagnostic reading assessment)</a:t>
            </a:r>
            <a:endParaRPr/>
          </a:p>
        </p:txBody>
      </p:sp>
      <p:sp>
        <p:nvSpPr>
          <p:cNvPr id="339" name="Shape 339"/>
          <p:cNvSpPr txBox="1"/>
          <p:nvPr/>
        </p:nvSpPr>
        <p:spPr>
          <a:xfrm>
            <a:off x="1506400" y="2494400"/>
            <a:ext cx="7125000" cy="2524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b="1">
                <a:solidFill>
                  <a:srgbClr val="FF9900"/>
                </a:solidFill>
                <a:latin typeface="Lato"/>
                <a:ea typeface="Lato"/>
                <a:cs typeface="Lato"/>
                <a:sym typeface="Lato"/>
              </a:rPr>
              <a:t>A comprehensive assessment should include measures of the 'essential components of reading’: phonemic awareness; phonics; vocabulary; reading fluency, including oral reading skills; and reading comprehension.</a:t>
            </a:r>
            <a:endParaRPr sz="2400" b="1">
              <a:solidFill>
                <a:srgbClr val="FF9900"/>
              </a:solidFill>
              <a:latin typeface="Lato"/>
              <a:ea typeface="Lato"/>
              <a:cs typeface="Lato"/>
              <a:sym typeface="Lato"/>
            </a:endParaRPr>
          </a:p>
          <a:p>
            <a:pPr marL="0" lvl="0" indent="0">
              <a:lnSpc>
                <a:spcPct val="115000"/>
              </a:lnSpc>
              <a:spcBef>
                <a:spcPts val="0"/>
              </a:spcBef>
              <a:spcAft>
                <a:spcPts val="0"/>
              </a:spcAft>
              <a:buNone/>
            </a:pPr>
            <a:endParaRPr sz="24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b="0">
                <a:solidFill>
                  <a:srgbClr val="000000"/>
                </a:solidFill>
              </a:rPr>
              <a:t>CIRCUITS - pathways </a:t>
            </a:r>
            <a:endParaRPr sz="2400"/>
          </a:p>
        </p:txBody>
      </p:sp>
      <p:sp>
        <p:nvSpPr>
          <p:cNvPr id="345" name="Shape 345"/>
          <p:cNvSpPr txBox="1">
            <a:spLocks noGrp="1"/>
          </p:cNvSpPr>
          <p:nvPr>
            <p:ph type="body" idx="1"/>
          </p:nvPr>
        </p:nvSpPr>
        <p:spPr>
          <a:xfrm>
            <a:off x="729450" y="1853850"/>
            <a:ext cx="7688700" cy="2814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solidFill>
                  <a:srgbClr val="000000"/>
                </a:solidFill>
              </a:rPr>
              <a:t>“The act of reading itself is anything but natural. Human brains weren’t designed to read: There is no “reading center” of the brain, and there are no “reading genes.” Instead, in order to read, each brain must fashion new circuits between parts originally designed to do other things, like retrieving the names for objects. These new circuits must not only combine many processes from different areas of the brain to form a specialized circuit just for reading -- in order to become a fluent reader, the circuit also needs to run lightning-fast, nearly automatic.”</a:t>
            </a:r>
            <a:endParaRPr sz="1400">
              <a:solidFill>
                <a:srgbClr val="000000"/>
              </a:solidFill>
            </a:endParaRPr>
          </a:p>
          <a:p>
            <a:pPr marL="0" lvl="0" indent="0" rtl="0">
              <a:spcBef>
                <a:spcPts val="1600"/>
              </a:spcBef>
              <a:spcAft>
                <a:spcPts val="0"/>
              </a:spcAft>
              <a:buNone/>
            </a:pPr>
            <a:endParaRPr sz="1400">
              <a:solidFill>
                <a:srgbClr val="000000"/>
              </a:solidFill>
            </a:endParaRPr>
          </a:p>
          <a:p>
            <a:pPr marL="0" lvl="0" indent="0" rtl="0">
              <a:spcBef>
                <a:spcPts val="1600"/>
              </a:spcBef>
              <a:spcAft>
                <a:spcPts val="0"/>
              </a:spcAft>
              <a:buNone/>
            </a:pPr>
            <a:r>
              <a:rPr lang="en" sz="1100"/>
              <a:t>Understanding Dyslexia and the Reading Brain in Kids.  Holly Korbey. KQED MINDSHIFT. Oct. 1, 2015. https://www.kqed.org/mindshift/41845/understanding-dyslexia-and-the-reading-brain-in-kids?utm_source=facebook.com&amp;utm_medium=social&amp;utm_campaign=npr&amp;utm_term=nprnews&amp;utm_content=202503</a:t>
            </a:r>
            <a:endParaRPr sz="1100"/>
          </a:p>
          <a:p>
            <a:pPr marL="0" lvl="0" indent="0" rtl="0">
              <a:spcBef>
                <a:spcPts val="1600"/>
              </a:spcBef>
              <a:spcAft>
                <a:spcPts val="0"/>
              </a:spcAft>
              <a:buNone/>
            </a:pPr>
            <a:r>
              <a:rPr lang="en" sz="1100">
                <a:solidFill>
                  <a:srgbClr val="000000"/>
                </a:solidFill>
              </a:rPr>
              <a:t>	</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rtl="0">
              <a:spcBef>
                <a:spcPts val="160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Shape 350" descr="Etc-9da32dc0767223d5b2f8ee631ff5c1b61.gif"/>
          <p:cNvPicPr preferRelativeResize="0"/>
          <p:nvPr/>
        </p:nvPicPr>
        <p:blipFill>
          <a:blip r:embed="rId3">
            <a:alphaModFix/>
          </a:blip>
          <a:stretch>
            <a:fillRect/>
          </a:stretch>
        </p:blipFill>
        <p:spPr>
          <a:xfrm>
            <a:off x="430725" y="298286"/>
            <a:ext cx="8119525" cy="4546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VISION</a:t>
            </a:r>
            <a:endParaRPr/>
          </a:p>
        </p:txBody>
      </p:sp>
      <p:sp>
        <p:nvSpPr>
          <p:cNvPr id="356" name="Shape 356"/>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txBox="1">
            <a:spLocks noGrp="1"/>
          </p:cNvSpPr>
          <p:nvPr>
            <p:ph type="title"/>
          </p:nvPr>
        </p:nvSpPr>
        <p:spPr>
          <a:xfrm>
            <a:off x="447975" y="1989000"/>
            <a:ext cx="2481600" cy="2078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Acuity</a:t>
            </a:r>
            <a:endParaRPr sz="2100"/>
          </a:p>
          <a:p>
            <a:pPr marL="0" lvl="0" indent="0" rtl="0">
              <a:spcBef>
                <a:spcPts val="1200"/>
              </a:spcBef>
              <a:spcAft>
                <a:spcPts val="0"/>
              </a:spcAft>
              <a:buNone/>
            </a:pPr>
            <a:r>
              <a:rPr lang="en" sz="1400" b="0"/>
              <a:t>How </a:t>
            </a:r>
            <a:r>
              <a:rPr lang="en" sz="1400" b="0" i="1"/>
              <a:t>sharp </a:t>
            </a:r>
            <a:r>
              <a:rPr lang="en" sz="1400" b="0"/>
              <a:t>is the child’s vision?</a:t>
            </a:r>
            <a:endParaRPr sz="1400" b="0"/>
          </a:p>
          <a:p>
            <a:pPr marL="0" lvl="0" indent="0" rtl="0">
              <a:spcBef>
                <a:spcPts val="1200"/>
              </a:spcBef>
              <a:spcAft>
                <a:spcPts val="0"/>
              </a:spcAft>
              <a:buNone/>
            </a:pPr>
            <a:r>
              <a:rPr lang="en" sz="1400" b="0" i="1"/>
              <a:t>School assessor</a:t>
            </a:r>
            <a:endParaRPr sz="1400" b="0" i="1"/>
          </a:p>
          <a:p>
            <a:pPr marL="0" lvl="0" indent="0" rtl="0">
              <a:spcBef>
                <a:spcPts val="1200"/>
              </a:spcBef>
              <a:spcAft>
                <a:spcPts val="0"/>
              </a:spcAft>
              <a:buNone/>
            </a:pPr>
            <a:r>
              <a:rPr lang="en" sz="1400" b="0" i="1"/>
              <a:t>Optometrist (must have this evalaution privately)</a:t>
            </a:r>
            <a:endParaRPr sz="1400" b="0" i="1"/>
          </a:p>
          <a:p>
            <a:pPr marL="0" lvl="0" indent="0" rtl="0">
              <a:spcBef>
                <a:spcPts val="1200"/>
              </a:spcBef>
              <a:spcAft>
                <a:spcPts val="1200"/>
              </a:spcAft>
              <a:buNone/>
            </a:pPr>
            <a:endParaRPr sz="1400" b="0" i="1"/>
          </a:p>
        </p:txBody>
      </p:sp>
      <p:sp>
        <p:nvSpPr>
          <p:cNvPr id="359" name="Shape 359"/>
          <p:cNvSpPr txBox="1">
            <a:spLocks noGrp="1"/>
          </p:cNvSpPr>
          <p:nvPr>
            <p:ph type="title"/>
          </p:nvPr>
        </p:nvSpPr>
        <p:spPr>
          <a:xfrm>
            <a:off x="3286625" y="1989000"/>
            <a:ext cx="2481600" cy="2078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Visual Field</a:t>
            </a:r>
            <a:endParaRPr sz="2100">
              <a:solidFill>
                <a:schemeClr val="lt1"/>
              </a:solidFill>
            </a:endParaRPr>
          </a:p>
          <a:p>
            <a:pPr marL="0" lvl="0" indent="0" rtl="0">
              <a:spcBef>
                <a:spcPts val="1200"/>
              </a:spcBef>
              <a:spcAft>
                <a:spcPts val="0"/>
              </a:spcAft>
              <a:buClr>
                <a:schemeClr val="dk2"/>
              </a:buClr>
              <a:buSzPts val="1100"/>
              <a:buFont typeface="Arial"/>
              <a:buNone/>
            </a:pPr>
            <a:r>
              <a:rPr lang="en" sz="1400" b="0"/>
              <a:t>Perimetry test</a:t>
            </a:r>
            <a:endParaRPr sz="1400" b="0"/>
          </a:p>
          <a:p>
            <a:pPr marL="0" lvl="0" indent="0" rtl="0">
              <a:spcBef>
                <a:spcPts val="1200"/>
              </a:spcBef>
              <a:spcAft>
                <a:spcPts val="0"/>
              </a:spcAft>
              <a:buClr>
                <a:schemeClr val="dk2"/>
              </a:buClr>
              <a:buSzPts val="1100"/>
              <a:buFont typeface="Arial"/>
              <a:buNone/>
            </a:pPr>
            <a:r>
              <a:rPr lang="en" sz="1400" b="0" i="1"/>
              <a:t>Neuro-ophthalmologist</a:t>
            </a:r>
            <a:endParaRPr sz="1400" b="0" i="1"/>
          </a:p>
          <a:p>
            <a:pPr marL="0" lvl="0" indent="0" rtl="0">
              <a:spcBef>
                <a:spcPts val="1200"/>
              </a:spcBef>
              <a:spcAft>
                <a:spcPts val="0"/>
              </a:spcAft>
              <a:buClr>
                <a:schemeClr val="dk2"/>
              </a:buClr>
              <a:buSzPts val="1100"/>
              <a:buFont typeface="Arial"/>
              <a:buNone/>
            </a:pPr>
            <a:r>
              <a:rPr lang="en" sz="1400" b="0" i="1"/>
              <a:t>Developmental Optometrist</a:t>
            </a:r>
            <a:endParaRPr sz="1400" b="0" i="1"/>
          </a:p>
          <a:p>
            <a:pPr marL="0" lvl="0" indent="0" rtl="0">
              <a:spcBef>
                <a:spcPts val="1200"/>
              </a:spcBef>
              <a:spcAft>
                <a:spcPts val="1200"/>
              </a:spcAft>
              <a:buNone/>
            </a:pPr>
            <a:endParaRPr sz="1400" b="0"/>
          </a:p>
        </p:txBody>
      </p:sp>
      <p:sp>
        <p:nvSpPr>
          <p:cNvPr id="360" name="Shape 360"/>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
        <p:nvSpPr>
          <p:cNvPr id="361" name="Shape 361"/>
          <p:cNvSpPr/>
          <p:nvPr/>
        </p:nvSpPr>
        <p:spPr>
          <a:xfrm>
            <a:off x="6049082" y="1988900"/>
            <a:ext cx="2629500" cy="22449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txBox="1">
            <a:spLocks noGrp="1"/>
          </p:cNvSpPr>
          <p:nvPr>
            <p:ph type="title"/>
          </p:nvPr>
        </p:nvSpPr>
        <p:spPr>
          <a:xfrm>
            <a:off x="6120775" y="1988900"/>
            <a:ext cx="2481600" cy="2244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Functional Vision</a:t>
            </a:r>
            <a:endParaRPr sz="2100" b="0">
              <a:latin typeface="Arial"/>
              <a:ea typeface="Arial"/>
              <a:cs typeface="Arial"/>
              <a:sym typeface="Arial"/>
            </a:endParaRPr>
          </a:p>
          <a:p>
            <a:pPr marL="0" lvl="0" indent="0" rtl="0">
              <a:spcBef>
                <a:spcPts val="1200"/>
              </a:spcBef>
              <a:spcAft>
                <a:spcPts val="0"/>
              </a:spcAft>
              <a:buNone/>
            </a:pPr>
            <a:r>
              <a:rPr lang="en" sz="1400" b="0">
                <a:latin typeface="Arial"/>
                <a:ea typeface="Arial"/>
                <a:cs typeface="Arial"/>
                <a:sym typeface="Arial"/>
              </a:rPr>
              <a:t>How does the child use his/her vision?</a:t>
            </a:r>
            <a:endParaRPr sz="1400" b="0">
              <a:latin typeface="Arial"/>
              <a:ea typeface="Arial"/>
              <a:cs typeface="Arial"/>
              <a:sym typeface="Arial"/>
            </a:endParaRPr>
          </a:p>
          <a:p>
            <a:pPr marL="0" lvl="0" indent="0" rtl="0">
              <a:spcBef>
                <a:spcPts val="1200"/>
              </a:spcBef>
              <a:spcAft>
                <a:spcPts val="0"/>
              </a:spcAft>
              <a:buNone/>
            </a:pPr>
            <a:r>
              <a:rPr lang="en" sz="1400" b="0" i="1">
                <a:latin typeface="Arial"/>
                <a:ea typeface="Arial"/>
                <a:cs typeface="Arial"/>
                <a:sym typeface="Arial"/>
              </a:rPr>
              <a:t>Teacher of the Visually Impaired</a:t>
            </a:r>
            <a:endParaRPr sz="1400" b="0" i="1">
              <a:latin typeface="Arial"/>
              <a:ea typeface="Arial"/>
              <a:cs typeface="Arial"/>
              <a:sym typeface="Arial"/>
            </a:endParaRPr>
          </a:p>
          <a:p>
            <a:pPr marL="0" lvl="0" indent="0" rtl="0">
              <a:spcBef>
                <a:spcPts val="1200"/>
              </a:spcBef>
              <a:spcAft>
                <a:spcPts val="0"/>
              </a:spcAft>
              <a:buNone/>
            </a:pPr>
            <a:r>
              <a:rPr lang="en" sz="1400" b="0" i="1">
                <a:latin typeface="Arial"/>
                <a:ea typeface="Arial"/>
                <a:cs typeface="Arial"/>
                <a:sym typeface="Arial"/>
              </a:rPr>
              <a:t>Orientation and Mobility Specialist</a:t>
            </a:r>
            <a:endParaRPr sz="1400" b="0" i="1">
              <a:latin typeface="Arial"/>
              <a:ea typeface="Arial"/>
              <a:cs typeface="Arial"/>
              <a:sym typeface="Arial"/>
            </a:endParaRPr>
          </a:p>
          <a:p>
            <a:pPr marL="0" lvl="0" indent="0" rtl="0">
              <a:spcBef>
                <a:spcPts val="1200"/>
              </a:spcBef>
              <a:spcAft>
                <a:spcPts val="0"/>
              </a:spcAft>
              <a:buNone/>
            </a:pPr>
            <a:endParaRPr sz="1400" b="0" i="1">
              <a:latin typeface="Arial"/>
              <a:ea typeface="Arial"/>
              <a:cs typeface="Arial"/>
              <a:sym typeface="Arial"/>
            </a:endParaRPr>
          </a:p>
          <a:p>
            <a:pPr marL="0" lvl="0" indent="0" rtl="0">
              <a:spcBef>
                <a:spcPts val="1200"/>
              </a:spcBef>
              <a:spcAft>
                <a:spcPts val="0"/>
              </a:spcAft>
              <a:buNone/>
            </a:pPr>
            <a:endParaRPr sz="1400" b="0">
              <a:solidFill>
                <a:srgbClr val="000000"/>
              </a:solidFill>
              <a:latin typeface="Arial"/>
              <a:ea typeface="Arial"/>
              <a:cs typeface="Arial"/>
              <a:sym typeface="Arial"/>
            </a:endParaRPr>
          </a:p>
          <a:p>
            <a:pPr marL="0" lvl="0" indent="0" rtl="0">
              <a:spcBef>
                <a:spcPts val="1200"/>
              </a:spcBef>
              <a:spcAft>
                <a:spcPts val="0"/>
              </a:spcAft>
              <a:buNone/>
            </a:pPr>
            <a:endParaRPr sz="1400" b="0" i="1">
              <a:solidFill>
                <a:srgbClr val="000000"/>
              </a:solidFill>
              <a:latin typeface="Arial"/>
              <a:ea typeface="Arial"/>
              <a:cs typeface="Arial"/>
              <a:sym typeface="Arial"/>
            </a:endParaRPr>
          </a:p>
          <a:p>
            <a:pPr marL="0" lvl="0" indent="0" rtl="0">
              <a:spcBef>
                <a:spcPts val="1200"/>
              </a:spcBef>
              <a:spcAft>
                <a:spcPts val="0"/>
              </a:spcAft>
              <a:buNone/>
            </a:pPr>
            <a:endParaRPr sz="1400" b="0"/>
          </a:p>
          <a:p>
            <a:pPr marL="0" lvl="0" indent="0" rtl="0">
              <a:spcBef>
                <a:spcPts val="1200"/>
              </a:spcBef>
              <a:spcAft>
                <a:spcPts val="1200"/>
              </a:spcAft>
              <a:buNone/>
            </a:pPr>
            <a:endParaRPr sz="1400" b="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Shape 367" descr="File:1420 Optical Fields.jpg - Wikimedia Commons"/>
          <p:cNvPicPr preferRelativeResize="0"/>
          <p:nvPr/>
        </p:nvPicPr>
        <p:blipFill>
          <a:blip r:embed="rId3">
            <a:alphaModFix/>
          </a:blip>
          <a:stretch>
            <a:fillRect/>
          </a:stretch>
        </p:blipFill>
        <p:spPr>
          <a:xfrm>
            <a:off x="2199025" y="152400"/>
            <a:ext cx="4620019"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VISUAL PROCESSING</a:t>
            </a:r>
            <a:endParaRPr/>
          </a:p>
        </p:txBody>
      </p:sp>
      <p:sp>
        <p:nvSpPr>
          <p:cNvPr id="373" name="Shape 373"/>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txBox="1">
            <a:spLocks noGrp="1"/>
          </p:cNvSpPr>
          <p:nvPr>
            <p:ph type="title"/>
          </p:nvPr>
        </p:nvSpPr>
        <p:spPr>
          <a:xfrm>
            <a:off x="3286625" y="1989000"/>
            <a:ext cx="2481600" cy="2078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Visual Processing</a:t>
            </a:r>
            <a:endParaRPr sz="2100">
              <a:solidFill>
                <a:schemeClr val="lt1"/>
              </a:solidFill>
            </a:endParaRPr>
          </a:p>
          <a:p>
            <a:pPr marL="0" lvl="0" indent="0" rtl="0">
              <a:spcBef>
                <a:spcPts val="1200"/>
              </a:spcBef>
              <a:spcAft>
                <a:spcPts val="0"/>
              </a:spcAft>
              <a:buClr>
                <a:schemeClr val="dk2"/>
              </a:buClr>
              <a:buSzPts val="1100"/>
              <a:buFont typeface="Arial"/>
              <a:buNone/>
            </a:pPr>
            <a:endParaRPr sz="1400" b="0"/>
          </a:p>
          <a:p>
            <a:pPr marL="0" lvl="0" indent="0" rtl="0">
              <a:spcBef>
                <a:spcPts val="1200"/>
              </a:spcBef>
              <a:spcAft>
                <a:spcPts val="0"/>
              </a:spcAft>
              <a:buClr>
                <a:schemeClr val="dk2"/>
              </a:buClr>
              <a:buSzPts val="1100"/>
              <a:buFont typeface="Arial"/>
              <a:buNone/>
            </a:pPr>
            <a:r>
              <a:rPr lang="en" sz="1400" b="0" i="1"/>
              <a:t>Neuropsychologist</a:t>
            </a:r>
            <a:endParaRPr sz="1400" b="0" i="1"/>
          </a:p>
          <a:p>
            <a:pPr marL="0" lvl="0" indent="0" rtl="0">
              <a:spcBef>
                <a:spcPts val="1200"/>
              </a:spcBef>
              <a:spcAft>
                <a:spcPts val="0"/>
              </a:spcAft>
              <a:buClr>
                <a:schemeClr val="dk2"/>
              </a:buClr>
              <a:buSzPts val="1100"/>
              <a:buFont typeface="Arial"/>
              <a:buNone/>
            </a:pPr>
            <a:r>
              <a:rPr lang="en" sz="1400" b="0" i="1"/>
              <a:t>Neuro-ophthalmologist</a:t>
            </a:r>
            <a:endParaRPr sz="1400" b="0" i="1"/>
          </a:p>
          <a:p>
            <a:pPr marL="0" lvl="0" indent="0" rtl="0">
              <a:spcBef>
                <a:spcPts val="1200"/>
              </a:spcBef>
              <a:spcAft>
                <a:spcPts val="0"/>
              </a:spcAft>
              <a:buClr>
                <a:schemeClr val="dk2"/>
              </a:buClr>
              <a:buSzPts val="1100"/>
              <a:buFont typeface="Arial"/>
              <a:buNone/>
            </a:pPr>
            <a:r>
              <a:rPr lang="en" sz="1400" b="0" i="1"/>
              <a:t>Developmental Optometrist</a:t>
            </a:r>
            <a:endParaRPr sz="1400" b="0" i="1"/>
          </a:p>
          <a:p>
            <a:pPr marL="0" lvl="0" indent="0" rtl="0">
              <a:spcBef>
                <a:spcPts val="1200"/>
              </a:spcBef>
              <a:spcAft>
                <a:spcPts val="1200"/>
              </a:spcAft>
              <a:buNone/>
            </a:pPr>
            <a:endParaRPr sz="1400" b="0"/>
          </a:p>
        </p:txBody>
      </p:sp>
      <p:sp>
        <p:nvSpPr>
          <p:cNvPr id="375" name="Shape 375"/>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descr="screen_shot_2015-04-15_at_105439_am-14CBD936CDC554FA766.png"/>
          <p:cNvPicPr preferRelativeResize="0"/>
          <p:nvPr/>
        </p:nvPicPr>
        <p:blipFill>
          <a:blip r:embed="rId3">
            <a:alphaModFix/>
          </a:blip>
          <a:stretch>
            <a:fillRect/>
          </a:stretch>
        </p:blipFill>
        <p:spPr>
          <a:xfrm>
            <a:off x="1416375" y="252525"/>
            <a:ext cx="6534150" cy="449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283100" y="712150"/>
            <a:ext cx="8631600" cy="383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KNOWLEDGE IS POWER</a:t>
            </a:r>
            <a:endParaRPr/>
          </a:p>
          <a:p>
            <a:pPr marL="0" lvl="0" indent="0" rtl="0">
              <a:spcBef>
                <a:spcPts val="0"/>
              </a:spcBef>
              <a:spcAft>
                <a:spcPts val="0"/>
              </a:spcAft>
              <a:buNone/>
            </a:pPr>
            <a:r>
              <a:rPr lang="en">
                <a:solidFill>
                  <a:schemeClr val="accent5"/>
                </a:solidFill>
              </a:rPr>
              <a:t>If you’re going to advocate for something for your child, you must understand it.</a:t>
            </a:r>
            <a:endParaRPr>
              <a:solidFill>
                <a:schemeClr val="accent5"/>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descr="Functions+of+the+Dorsal+and+Ventral+Streams.jpg"/>
          <p:cNvPicPr preferRelativeResize="0"/>
          <p:nvPr/>
        </p:nvPicPr>
        <p:blipFill rotWithShape="1">
          <a:blip r:embed="rId3">
            <a:alphaModFix/>
          </a:blip>
          <a:srcRect l="18581" t="26864" r="18023" b="6143"/>
          <a:stretch/>
        </p:blipFill>
        <p:spPr>
          <a:xfrm>
            <a:off x="972975" y="180688"/>
            <a:ext cx="6743950" cy="4782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Shape 390"/>
          <p:cNvPicPr preferRelativeResize="0"/>
          <p:nvPr/>
        </p:nvPicPr>
        <p:blipFill>
          <a:blip r:embed="rId3">
            <a:alphaModFix/>
          </a:blip>
          <a:stretch>
            <a:fillRect/>
          </a:stretch>
        </p:blipFill>
        <p:spPr>
          <a:xfrm>
            <a:off x="152400" y="152400"/>
            <a:ext cx="7741920"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ORIENTATION AND MOBILITY</a:t>
            </a:r>
            <a:endParaRPr/>
          </a:p>
        </p:txBody>
      </p:sp>
      <p:sp>
        <p:nvSpPr>
          <p:cNvPr id="396" name="Shape 396"/>
          <p:cNvSpPr/>
          <p:nvPr/>
        </p:nvSpPr>
        <p:spPr>
          <a:xfrm>
            <a:off x="374025" y="2279675"/>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txBox="1">
            <a:spLocks noGrp="1"/>
          </p:cNvSpPr>
          <p:nvPr>
            <p:ph type="title"/>
          </p:nvPr>
        </p:nvSpPr>
        <p:spPr>
          <a:xfrm>
            <a:off x="447975" y="2518775"/>
            <a:ext cx="2481600" cy="2005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200"/>
              </a:spcAft>
              <a:buNone/>
            </a:pPr>
            <a:r>
              <a:rPr lang="en" sz="2400" b="0"/>
              <a:t>Static, Dynamic, Familiar, Unfamiliar Environments</a:t>
            </a:r>
            <a:endParaRPr sz="2400" b="0"/>
          </a:p>
        </p:txBody>
      </p:sp>
      <p:sp>
        <p:nvSpPr>
          <p:cNvPr id="398" name="Shape 398"/>
          <p:cNvSpPr txBox="1">
            <a:spLocks noGrp="1"/>
          </p:cNvSpPr>
          <p:nvPr>
            <p:ph type="title"/>
          </p:nvPr>
        </p:nvSpPr>
        <p:spPr>
          <a:xfrm>
            <a:off x="3284375" y="2399225"/>
            <a:ext cx="2481600" cy="200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400" b="0"/>
          </a:p>
          <a:p>
            <a:pPr marL="0" lvl="0" indent="0" rtl="0">
              <a:spcBef>
                <a:spcPts val="1200"/>
              </a:spcBef>
              <a:spcAft>
                <a:spcPts val="1200"/>
              </a:spcAft>
              <a:buNone/>
            </a:pPr>
            <a:endParaRPr sz="1400" b="0"/>
          </a:p>
        </p:txBody>
      </p:sp>
      <p:sp>
        <p:nvSpPr>
          <p:cNvPr id="399" name="Shape 399"/>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pic>
        <p:nvPicPr>
          <p:cNvPr id="400" name="Shape 400"/>
          <p:cNvPicPr preferRelativeResize="0"/>
          <p:nvPr/>
        </p:nvPicPr>
        <p:blipFill>
          <a:blip r:embed="rId3">
            <a:alphaModFix/>
          </a:blip>
          <a:stretch>
            <a:fillRect/>
          </a:stretch>
        </p:blipFill>
        <p:spPr>
          <a:xfrm>
            <a:off x="7165950" y="308925"/>
            <a:ext cx="1643175" cy="1643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HEARING &amp; LISTENING</a:t>
            </a:r>
            <a:endParaRPr/>
          </a:p>
        </p:txBody>
      </p:sp>
      <p:sp>
        <p:nvSpPr>
          <p:cNvPr id="406" name="Shape 406"/>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txBox="1">
            <a:spLocks noGrp="1"/>
          </p:cNvSpPr>
          <p:nvPr>
            <p:ph type="title"/>
          </p:nvPr>
        </p:nvSpPr>
        <p:spPr>
          <a:xfrm>
            <a:off x="447975" y="2312513"/>
            <a:ext cx="2481600" cy="1755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Acuity</a:t>
            </a:r>
            <a:endParaRPr sz="2100"/>
          </a:p>
          <a:p>
            <a:pPr marL="0" lvl="0" indent="0" rtl="0">
              <a:spcBef>
                <a:spcPts val="1200"/>
              </a:spcBef>
              <a:spcAft>
                <a:spcPts val="1200"/>
              </a:spcAft>
              <a:buNone/>
            </a:pPr>
            <a:r>
              <a:rPr lang="en" sz="1800" b="0"/>
              <a:t>Audiometer - hearing sensitivity</a:t>
            </a:r>
            <a:endParaRPr sz="1800"/>
          </a:p>
        </p:txBody>
      </p:sp>
      <p:sp>
        <p:nvSpPr>
          <p:cNvPr id="409" name="Shape 409"/>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100"/>
              <a:t>Auditory Processing</a:t>
            </a:r>
            <a:endParaRPr sz="2100"/>
          </a:p>
          <a:p>
            <a:pPr marL="0" lvl="0" indent="0" rtl="0">
              <a:spcBef>
                <a:spcPts val="1200"/>
              </a:spcBef>
              <a:spcAft>
                <a:spcPts val="0"/>
              </a:spcAft>
              <a:buNone/>
            </a:pPr>
            <a:r>
              <a:rPr lang="en" sz="1800" b="0"/>
              <a:t>What the brain hears</a:t>
            </a:r>
            <a:endParaRPr sz="1800" b="0"/>
          </a:p>
          <a:p>
            <a:pPr marL="0" lvl="0" indent="0" rtl="0">
              <a:spcBef>
                <a:spcPts val="1200"/>
              </a:spcBef>
              <a:spcAft>
                <a:spcPts val="1200"/>
              </a:spcAft>
              <a:buNone/>
            </a:pPr>
            <a:endParaRPr sz="1800" b="0"/>
          </a:p>
        </p:txBody>
      </p:sp>
      <p:sp>
        <p:nvSpPr>
          <p:cNvPr id="410" name="Shape 410"/>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Auditory Processing</a:t>
            </a:r>
            <a:endParaRPr/>
          </a:p>
        </p:txBody>
      </p:sp>
      <p:sp>
        <p:nvSpPr>
          <p:cNvPr id="416" name="Shape 416"/>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How the brain processes what the ears hear</a:t>
            </a:r>
            <a:endParaRPr/>
          </a:p>
        </p:txBody>
      </p:sp>
      <p:sp>
        <p:nvSpPr>
          <p:cNvPr id="417" name="Shape 41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Dichotic listening</a:t>
            </a:r>
            <a:endParaRPr/>
          </a:p>
          <a:p>
            <a:pPr marL="0" lvl="0" indent="0">
              <a:spcBef>
                <a:spcPts val="1600"/>
              </a:spcBef>
              <a:spcAft>
                <a:spcPts val="0"/>
              </a:spcAft>
              <a:buNone/>
            </a:pPr>
            <a:r>
              <a:rPr lang="en"/>
              <a:t>Sound localization</a:t>
            </a:r>
            <a:endParaRPr/>
          </a:p>
          <a:p>
            <a:pPr marL="0" lvl="0" indent="0">
              <a:spcBef>
                <a:spcPts val="1600"/>
              </a:spcBef>
              <a:spcAft>
                <a:spcPts val="0"/>
              </a:spcAft>
              <a:buNone/>
            </a:pPr>
            <a:r>
              <a:rPr lang="en"/>
              <a:t>Sound lateralization</a:t>
            </a:r>
            <a:endParaRPr/>
          </a:p>
          <a:p>
            <a:pPr marL="0" lvl="0" indent="0">
              <a:spcBef>
                <a:spcPts val="1600"/>
              </a:spcBef>
              <a:spcAft>
                <a:spcPts val="0"/>
              </a:spcAft>
              <a:buNone/>
            </a:pPr>
            <a:r>
              <a:rPr lang="en"/>
              <a:t>Acoustic scene</a:t>
            </a:r>
            <a:endParaRPr/>
          </a:p>
          <a:p>
            <a:pPr marL="0" lvl="0" indent="0">
              <a:spcBef>
                <a:spcPts val="1600"/>
              </a:spcBef>
              <a:spcAft>
                <a:spcPts val="1600"/>
              </a:spcAft>
              <a:buNone/>
            </a:pPr>
            <a:r>
              <a:rPr lang="en"/>
              <a:t>Testing - at least age 7, normal IQ</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p:cNvPicPr preferRelativeResize="0"/>
          <p:nvPr/>
        </p:nvPicPr>
        <p:blipFill>
          <a:blip r:embed="rId3">
            <a:alphaModFix/>
          </a:blip>
          <a:stretch>
            <a:fillRect/>
          </a:stretch>
        </p:blipFill>
        <p:spPr>
          <a:xfrm>
            <a:off x="2008250" y="49925"/>
            <a:ext cx="5325000" cy="50310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Shape 427" descr="File:Interhemxfer2.png - Wikimedia Commons"/>
          <p:cNvPicPr preferRelativeResize="0"/>
          <p:nvPr/>
        </p:nvPicPr>
        <p:blipFill>
          <a:blip r:embed="rId3">
            <a:alphaModFix/>
          </a:blip>
          <a:stretch>
            <a:fillRect/>
          </a:stretch>
        </p:blipFill>
        <p:spPr>
          <a:xfrm>
            <a:off x="749000" y="494375"/>
            <a:ext cx="7585850" cy="42318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384337" y="1301182"/>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GROSS MOTOR SKILLS</a:t>
            </a:r>
            <a:endParaRPr/>
          </a:p>
        </p:txBody>
      </p:sp>
      <p:sp>
        <p:nvSpPr>
          <p:cNvPr id="433" name="Shape 433"/>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
        <p:nvSpPr>
          <p:cNvPr id="434" name="Shape 434"/>
          <p:cNvSpPr/>
          <p:nvPr/>
        </p:nvSpPr>
        <p:spPr>
          <a:xfrm>
            <a:off x="3210432" y="2279675"/>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rgbClr val="FFFFFF"/>
                </a:solidFill>
                <a:latin typeface="Lato"/>
                <a:ea typeface="Lato"/>
                <a:cs typeface="Lato"/>
                <a:sym typeface="Lato"/>
              </a:rPr>
              <a:t>Balance,</a:t>
            </a:r>
            <a:endParaRPr sz="240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a:solidFill>
                  <a:srgbClr val="FFFFFF"/>
                </a:solidFill>
                <a:latin typeface="Lato"/>
                <a:ea typeface="Lato"/>
                <a:cs typeface="Lato"/>
                <a:sym typeface="Lato"/>
              </a:rPr>
              <a:t>Coordination,</a:t>
            </a:r>
            <a:endParaRPr sz="240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a:solidFill>
                  <a:srgbClr val="FFFFFF"/>
                </a:solidFill>
                <a:latin typeface="Lato"/>
                <a:ea typeface="Lato"/>
                <a:cs typeface="Lato"/>
                <a:sym typeface="Lato"/>
              </a:rPr>
              <a:t>Ambulation</a:t>
            </a:r>
            <a:endParaRPr sz="2400">
              <a:solidFill>
                <a:srgbClr val="FFFFFF"/>
              </a:solidFill>
              <a:latin typeface="Lato"/>
              <a:ea typeface="Lato"/>
              <a:cs typeface="Lato"/>
              <a:sym typeface="Lato"/>
            </a:endParaRPr>
          </a:p>
        </p:txBody>
      </p:sp>
      <p:sp>
        <p:nvSpPr>
          <p:cNvPr id="435" name="Shape 435"/>
          <p:cNvSpPr/>
          <p:nvPr/>
        </p:nvSpPr>
        <p:spPr>
          <a:xfrm>
            <a:off x="6062682" y="2279675"/>
            <a:ext cx="2629500" cy="22449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rgbClr val="FFFFFF"/>
                </a:solidFill>
                <a:latin typeface="Lato"/>
                <a:ea typeface="Lato"/>
                <a:cs typeface="Lato"/>
                <a:sym typeface="Lato"/>
              </a:rPr>
              <a:t>Core strength and postural control,</a:t>
            </a:r>
            <a:endParaRPr sz="2400">
              <a:solidFill>
                <a:srgbClr val="FFFFFF"/>
              </a:solidFill>
              <a:latin typeface="Lato"/>
              <a:ea typeface="Lato"/>
              <a:cs typeface="Lato"/>
              <a:sym typeface="Lato"/>
            </a:endParaRPr>
          </a:p>
          <a:p>
            <a:pPr marL="0" lvl="0" indent="0" rtl="0">
              <a:lnSpc>
                <a:spcPct val="115000"/>
              </a:lnSpc>
              <a:spcBef>
                <a:spcPts val="0"/>
              </a:spcBef>
              <a:spcAft>
                <a:spcPts val="0"/>
              </a:spcAft>
              <a:buClr>
                <a:schemeClr val="dk2"/>
              </a:buClr>
              <a:buSzPts val="1100"/>
              <a:buFont typeface="Arial"/>
              <a:buNone/>
            </a:pPr>
            <a:r>
              <a:rPr lang="en" sz="2400">
                <a:solidFill>
                  <a:srgbClr val="FFFFFF"/>
                </a:solidFill>
                <a:latin typeface="Lato"/>
                <a:ea typeface="Lato"/>
                <a:cs typeface="Lato"/>
                <a:sym typeface="Lato"/>
              </a:rPr>
              <a:t>Transfers</a:t>
            </a:r>
            <a:endParaRPr sz="2400">
              <a:solidFill>
                <a:srgbClr val="FFFFFF"/>
              </a:solidFill>
              <a:latin typeface="Lato"/>
              <a:ea typeface="Lato"/>
              <a:cs typeface="Lato"/>
              <a:sym typeface="Lato"/>
            </a:endParaRPr>
          </a:p>
        </p:txBody>
      </p:sp>
      <p:sp>
        <p:nvSpPr>
          <p:cNvPr id="436" name="Shape 436"/>
          <p:cNvSpPr/>
          <p:nvPr/>
        </p:nvSpPr>
        <p:spPr>
          <a:xfrm>
            <a:off x="358175" y="2279675"/>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Clr>
                <a:schemeClr val="dk2"/>
              </a:buClr>
              <a:buSzPts val="1100"/>
              <a:buFont typeface="Arial"/>
              <a:buNone/>
            </a:pPr>
            <a:r>
              <a:rPr lang="en" sz="2400">
                <a:solidFill>
                  <a:srgbClr val="FFFFFF"/>
                </a:solidFill>
                <a:latin typeface="Lato"/>
                <a:ea typeface="Lato"/>
                <a:cs typeface="Lato"/>
                <a:sym typeface="Lato"/>
              </a:rPr>
              <a:t>Mobility and functional abilities</a:t>
            </a:r>
            <a:endParaRPr sz="2400">
              <a:solidFill>
                <a:srgbClr val="FFFFF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283100" y="71215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ADAPTED PE</a:t>
            </a:r>
            <a:endParaRPr/>
          </a:p>
        </p:txBody>
      </p:sp>
      <p:sp>
        <p:nvSpPr>
          <p:cNvPr id="442" name="Shape 442"/>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
        <p:nvSpPr>
          <p:cNvPr id="443" name="Shape 443"/>
          <p:cNvSpPr/>
          <p:nvPr/>
        </p:nvSpPr>
        <p:spPr>
          <a:xfrm>
            <a:off x="6049082" y="1988900"/>
            <a:ext cx="2629500" cy="22449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txBox="1">
            <a:spLocks noGrp="1"/>
          </p:cNvSpPr>
          <p:nvPr>
            <p:ph type="title"/>
          </p:nvPr>
        </p:nvSpPr>
        <p:spPr>
          <a:xfrm>
            <a:off x="6120775" y="1988900"/>
            <a:ext cx="2481600" cy="1197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b="0">
                <a:solidFill>
                  <a:srgbClr val="FFFFFF"/>
                </a:solidFill>
                <a:latin typeface="Lato"/>
                <a:ea typeface="Lato"/>
                <a:cs typeface="Lato"/>
                <a:sym typeface="Lato"/>
              </a:rPr>
              <a:t>Rhythm and timing,</a:t>
            </a:r>
            <a:endParaRPr sz="2400" b="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b="0">
                <a:solidFill>
                  <a:srgbClr val="FFFFFF"/>
                </a:solidFill>
                <a:latin typeface="Lato"/>
                <a:ea typeface="Lato"/>
                <a:cs typeface="Lato"/>
                <a:sym typeface="Lato"/>
              </a:rPr>
              <a:t>Gross motor play skills</a:t>
            </a:r>
            <a:endParaRPr sz="2400" b="0">
              <a:solidFill>
                <a:srgbClr val="FFFFFF"/>
              </a:solidFill>
              <a:latin typeface="Lato"/>
              <a:ea typeface="Lato"/>
              <a:cs typeface="Lato"/>
              <a:sym typeface="Lato"/>
            </a:endParaRPr>
          </a:p>
          <a:p>
            <a:pPr marL="0" lvl="0" indent="0" rtl="0">
              <a:lnSpc>
                <a:spcPct val="115000"/>
              </a:lnSpc>
              <a:spcBef>
                <a:spcPts val="0"/>
              </a:spcBef>
              <a:spcAft>
                <a:spcPts val="0"/>
              </a:spcAft>
              <a:buNone/>
            </a:pPr>
            <a:endParaRPr sz="2400" b="0" i="1">
              <a:latin typeface="Lato"/>
              <a:ea typeface="Lato"/>
              <a:cs typeface="Lato"/>
              <a:sym typeface="Lato"/>
            </a:endParaRPr>
          </a:p>
          <a:p>
            <a:pPr marL="0" lvl="0" indent="0" rtl="0">
              <a:spcBef>
                <a:spcPts val="1200"/>
              </a:spcBef>
              <a:spcAft>
                <a:spcPts val="0"/>
              </a:spcAft>
              <a:buNone/>
            </a:pPr>
            <a:endParaRPr sz="1400" b="0">
              <a:solidFill>
                <a:srgbClr val="000000"/>
              </a:solidFill>
              <a:latin typeface="Arial"/>
              <a:ea typeface="Arial"/>
              <a:cs typeface="Arial"/>
              <a:sym typeface="Arial"/>
            </a:endParaRPr>
          </a:p>
          <a:p>
            <a:pPr marL="0" lvl="0" indent="0" rtl="0">
              <a:spcBef>
                <a:spcPts val="1200"/>
              </a:spcBef>
              <a:spcAft>
                <a:spcPts val="0"/>
              </a:spcAft>
              <a:buNone/>
            </a:pPr>
            <a:endParaRPr sz="1400" b="0" i="1">
              <a:solidFill>
                <a:srgbClr val="000000"/>
              </a:solidFill>
              <a:latin typeface="Arial"/>
              <a:ea typeface="Arial"/>
              <a:cs typeface="Arial"/>
              <a:sym typeface="Arial"/>
            </a:endParaRPr>
          </a:p>
          <a:p>
            <a:pPr marL="0" lvl="0" indent="0" rtl="0">
              <a:spcBef>
                <a:spcPts val="1200"/>
              </a:spcBef>
              <a:spcAft>
                <a:spcPts val="0"/>
              </a:spcAft>
              <a:buNone/>
            </a:pPr>
            <a:endParaRPr sz="1400" b="0"/>
          </a:p>
          <a:p>
            <a:pPr marL="0" lvl="0" indent="0" rtl="0">
              <a:spcBef>
                <a:spcPts val="1200"/>
              </a:spcBef>
              <a:spcAft>
                <a:spcPts val="1200"/>
              </a:spcAft>
              <a:buNone/>
            </a:pPr>
            <a:endParaRPr sz="1400" b="0"/>
          </a:p>
        </p:txBody>
      </p:sp>
      <p:pic>
        <p:nvPicPr>
          <p:cNvPr id="445" name="Shape 445" descr="Free photo Kicking Child Kick Soccer Kid Kids Boy - Max Pixel"/>
          <p:cNvPicPr preferRelativeResize="0"/>
          <p:nvPr/>
        </p:nvPicPr>
        <p:blipFill>
          <a:blip r:embed="rId3">
            <a:alphaModFix/>
          </a:blip>
          <a:stretch>
            <a:fillRect/>
          </a:stretch>
        </p:blipFill>
        <p:spPr>
          <a:xfrm>
            <a:off x="339400" y="1653425"/>
            <a:ext cx="4927370" cy="3259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283100" y="238472"/>
            <a:ext cx="6244200" cy="2661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OCCUPATIONAL THERAPY</a:t>
            </a:r>
            <a:endParaRPr/>
          </a:p>
        </p:txBody>
      </p:sp>
      <p:sp>
        <p:nvSpPr>
          <p:cNvPr id="451" name="Shape 451"/>
          <p:cNvSpPr/>
          <p:nvPr/>
        </p:nvSpPr>
        <p:spPr>
          <a:xfrm>
            <a:off x="283100" y="2444425"/>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nSpc>
                <a:spcPct val="115000"/>
              </a:lnSpc>
              <a:spcBef>
                <a:spcPts val="0"/>
              </a:spcBef>
              <a:spcAft>
                <a:spcPts val="0"/>
              </a:spcAft>
              <a:buNone/>
            </a:pPr>
            <a:r>
              <a:rPr lang="en" sz="2400">
                <a:solidFill>
                  <a:srgbClr val="FFFFFF"/>
                </a:solidFill>
                <a:latin typeface="Lato"/>
                <a:ea typeface="Lato"/>
                <a:cs typeface="Lato"/>
                <a:sym typeface="Lato"/>
              </a:rPr>
              <a:t>Sensory processing, Proprioception, Self-regulation</a:t>
            </a:r>
            <a:endParaRPr sz="2400">
              <a:solidFill>
                <a:srgbClr val="FFFFFF"/>
              </a:solidFill>
              <a:latin typeface="Lato"/>
              <a:ea typeface="Lato"/>
              <a:cs typeface="Lato"/>
              <a:sym typeface="Lato"/>
            </a:endParaRPr>
          </a:p>
        </p:txBody>
      </p:sp>
      <p:sp>
        <p:nvSpPr>
          <p:cNvPr id="452" name="Shape 452"/>
          <p:cNvSpPr/>
          <p:nvPr/>
        </p:nvSpPr>
        <p:spPr>
          <a:xfrm>
            <a:off x="3119507" y="2444425"/>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rgbClr val="FFFFFF"/>
                </a:solidFill>
                <a:latin typeface="Lato"/>
                <a:ea typeface="Lato"/>
                <a:cs typeface="Lato"/>
                <a:sym typeface="Lato"/>
              </a:rPr>
              <a:t>Gross motor skills,</a:t>
            </a:r>
            <a:endParaRPr sz="240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a:solidFill>
                  <a:srgbClr val="FFFFFF"/>
                </a:solidFill>
                <a:latin typeface="Lato"/>
                <a:ea typeface="Lato"/>
                <a:cs typeface="Lato"/>
                <a:sym typeface="Lato"/>
              </a:rPr>
              <a:t>Balance,</a:t>
            </a:r>
            <a:endParaRPr sz="240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a:solidFill>
                  <a:srgbClr val="FFFFFF"/>
                </a:solidFill>
                <a:latin typeface="Lato"/>
                <a:ea typeface="Lato"/>
                <a:cs typeface="Lato"/>
                <a:sym typeface="Lato"/>
              </a:rPr>
              <a:t>Vestibular,</a:t>
            </a:r>
            <a:endParaRPr sz="2400">
              <a:solidFill>
                <a:srgbClr val="FFFFFF"/>
              </a:solidFill>
              <a:latin typeface="Lato"/>
              <a:ea typeface="Lato"/>
              <a:cs typeface="Lato"/>
              <a:sym typeface="Lato"/>
            </a:endParaRPr>
          </a:p>
          <a:p>
            <a:pPr marL="0" lvl="0" indent="0" rtl="0">
              <a:lnSpc>
                <a:spcPct val="115000"/>
              </a:lnSpc>
              <a:spcBef>
                <a:spcPts val="0"/>
              </a:spcBef>
              <a:spcAft>
                <a:spcPts val="0"/>
              </a:spcAft>
              <a:buClr>
                <a:schemeClr val="dk2"/>
              </a:buClr>
              <a:buSzPts val="1100"/>
              <a:buFont typeface="Arial"/>
              <a:buNone/>
            </a:pPr>
            <a:r>
              <a:rPr lang="en" sz="2400">
                <a:solidFill>
                  <a:srgbClr val="FFFFFF"/>
                </a:solidFill>
                <a:latin typeface="Lato"/>
                <a:ea typeface="Lato"/>
                <a:cs typeface="Lato"/>
                <a:sym typeface="Lato"/>
              </a:rPr>
              <a:t>Coordination	</a:t>
            </a:r>
            <a:endParaRPr sz="2400">
              <a:solidFill>
                <a:srgbClr val="FFFFFF"/>
              </a:solidFill>
              <a:latin typeface="Lato"/>
              <a:ea typeface="Lato"/>
              <a:cs typeface="Lato"/>
              <a:sym typeface="Lato"/>
            </a:endParaRPr>
          </a:p>
        </p:txBody>
      </p:sp>
      <p:sp>
        <p:nvSpPr>
          <p:cNvPr id="453" name="Shape 453"/>
          <p:cNvSpPr/>
          <p:nvPr/>
        </p:nvSpPr>
        <p:spPr>
          <a:xfrm>
            <a:off x="5955907" y="2444425"/>
            <a:ext cx="2629500" cy="22449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2400">
                <a:solidFill>
                  <a:srgbClr val="FFFFFF"/>
                </a:solidFill>
                <a:latin typeface="Lato"/>
                <a:ea typeface="Lato"/>
                <a:cs typeface="Lato"/>
                <a:sym typeface="Lato"/>
              </a:rPr>
              <a:t>Functional Fine &amp; </a:t>
            </a:r>
            <a:endParaRPr sz="2400">
              <a:solidFill>
                <a:srgbClr val="FFFFFF"/>
              </a:solidFill>
              <a:latin typeface="Lato"/>
              <a:ea typeface="Lato"/>
              <a:cs typeface="Lato"/>
              <a:sym typeface="Lato"/>
            </a:endParaRPr>
          </a:p>
          <a:p>
            <a:pPr marL="0" lvl="0" indent="0" rtl="0">
              <a:lnSpc>
                <a:spcPct val="115000"/>
              </a:lnSpc>
              <a:spcBef>
                <a:spcPts val="0"/>
              </a:spcBef>
              <a:spcAft>
                <a:spcPts val="0"/>
              </a:spcAft>
              <a:buNone/>
            </a:pPr>
            <a:r>
              <a:rPr lang="en" sz="2400">
                <a:solidFill>
                  <a:srgbClr val="FFFFFF"/>
                </a:solidFill>
                <a:latin typeface="Lato"/>
                <a:ea typeface="Lato"/>
                <a:cs typeface="Lato"/>
                <a:sym typeface="Lato"/>
              </a:rPr>
              <a:t>visual-motor skills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Brain</a:t>
            </a:r>
            <a:endParaRPr/>
          </a:p>
          <a:p>
            <a:pPr marL="0" lvl="0" indent="0" rtl="0">
              <a:spcBef>
                <a:spcPts val="1600"/>
              </a:spcBef>
              <a:spcAft>
                <a:spcPts val="0"/>
              </a:spcAft>
              <a:buNone/>
            </a:pPr>
            <a:r>
              <a:rPr lang="en"/>
              <a:t>The Child’s Surgery, Its Effects</a:t>
            </a:r>
            <a:endParaRPr/>
          </a:p>
          <a:p>
            <a:pPr marL="0" lvl="0" indent="0" rtl="0">
              <a:spcBef>
                <a:spcPts val="1600"/>
              </a:spcBef>
              <a:spcAft>
                <a:spcPts val="0"/>
              </a:spcAft>
              <a:buNone/>
            </a:pPr>
            <a:r>
              <a:rPr lang="en"/>
              <a:t>The Child’s Disabilities</a:t>
            </a:r>
            <a:endParaRPr/>
          </a:p>
          <a:p>
            <a:pPr marL="0" lvl="0" indent="0">
              <a:spcBef>
                <a:spcPts val="1600"/>
              </a:spcBef>
              <a:spcAft>
                <a:spcPts val="0"/>
              </a:spcAft>
              <a:buNone/>
            </a:pPr>
            <a:r>
              <a:rPr lang="en"/>
              <a:t>The IEP Process</a:t>
            </a:r>
            <a:endParaRPr/>
          </a:p>
          <a:p>
            <a:pPr marL="0" lvl="0" indent="0" rtl="0">
              <a:spcBef>
                <a:spcPts val="1600"/>
              </a:spcBef>
              <a:spcAft>
                <a:spcPts val="0"/>
              </a:spcAft>
              <a:buNone/>
            </a:pPr>
            <a:r>
              <a:rPr lang="en"/>
              <a:t>Interventions/Teaching Strategies</a:t>
            </a:r>
            <a:endParaRPr/>
          </a:p>
          <a:p>
            <a:pPr marL="0" lvl="0" indent="0" rtl="0">
              <a:spcBef>
                <a:spcPts val="1600"/>
              </a:spcBef>
              <a:spcAft>
                <a:spcPts val="0"/>
              </a:spcAft>
              <a:buNone/>
            </a:pPr>
            <a:endParaRPr/>
          </a:p>
          <a:p>
            <a:pPr marL="0" lvl="0" indent="0">
              <a:spcBef>
                <a:spcPts val="1600"/>
              </a:spcBef>
              <a:spcAft>
                <a:spcPts val="1600"/>
              </a:spcAft>
              <a:buNone/>
            </a:pPr>
            <a:endParaRPr/>
          </a:p>
        </p:txBody>
      </p:sp>
      <p:sp>
        <p:nvSpPr>
          <p:cNvPr id="220" name="Shape 22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KNOW</a:t>
            </a:r>
            <a:endParaRPr/>
          </a:p>
        </p:txBody>
      </p:sp>
      <p:pic>
        <p:nvPicPr>
          <p:cNvPr id="221" name="Shape 221"/>
          <p:cNvPicPr preferRelativeResize="0"/>
          <p:nvPr/>
        </p:nvPicPr>
        <p:blipFill>
          <a:blip r:embed="rId3">
            <a:alphaModFix/>
          </a:blip>
          <a:stretch>
            <a:fillRect/>
          </a:stretch>
        </p:blipFill>
        <p:spPr>
          <a:xfrm>
            <a:off x="6016324" y="1525237"/>
            <a:ext cx="3127675" cy="2093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283100" y="1476220"/>
            <a:ext cx="8620500" cy="101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SPEECH &amp; LANGUAGE</a:t>
            </a:r>
            <a:endParaRPr/>
          </a:p>
        </p:txBody>
      </p:sp>
      <p:sp>
        <p:nvSpPr>
          <p:cNvPr id="459" name="Shape 459"/>
          <p:cNvSpPr txBox="1"/>
          <p:nvPr/>
        </p:nvSpPr>
        <p:spPr>
          <a:xfrm>
            <a:off x="283100" y="4654975"/>
            <a:ext cx="6244200" cy="257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200" i="1">
              <a:solidFill>
                <a:schemeClr val="accent5"/>
              </a:solidFill>
              <a:latin typeface="Lato"/>
              <a:ea typeface="Lato"/>
              <a:cs typeface="Lato"/>
              <a:sym typeface="Lato"/>
            </a:endParaRPr>
          </a:p>
        </p:txBody>
      </p:sp>
      <p:sp>
        <p:nvSpPr>
          <p:cNvPr id="460" name="Shape 460"/>
          <p:cNvSpPr/>
          <p:nvPr/>
        </p:nvSpPr>
        <p:spPr>
          <a:xfrm>
            <a:off x="375775" y="25577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Clr>
                <a:schemeClr val="dk2"/>
              </a:buClr>
              <a:buSzPts val="1100"/>
              <a:buFont typeface="Arial"/>
              <a:buNone/>
            </a:pPr>
            <a:r>
              <a:rPr lang="en" sz="2400">
                <a:solidFill>
                  <a:srgbClr val="FFFFFF"/>
                </a:solidFill>
                <a:latin typeface="Raleway"/>
                <a:ea typeface="Raleway"/>
                <a:cs typeface="Raleway"/>
                <a:sym typeface="Raleway"/>
              </a:rPr>
              <a:t>speech, language, cognitive-communication</a:t>
            </a:r>
            <a:endParaRPr sz="2400">
              <a:solidFill>
                <a:srgbClr val="FFFFFF"/>
              </a:solidFill>
              <a:latin typeface="Raleway"/>
              <a:ea typeface="Raleway"/>
              <a:cs typeface="Raleway"/>
              <a:sym typeface="Raleway"/>
            </a:endParaRPr>
          </a:p>
          <a:p>
            <a:pPr marL="0" lvl="0" indent="0">
              <a:spcBef>
                <a:spcPts val="0"/>
              </a:spcBef>
              <a:spcAft>
                <a:spcPts val="0"/>
              </a:spcAft>
              <a:buNone/>
            </a:pPr>
            <a:endParaRPr/>
          </a:p>
        </p:txBody>
      </p:sp>
      <p:sp>
        <p:nvSpPr>
          <p:cNvPr id="461" name="Shape 461"/>
          <p:cNvSpPr/>
          <p:nvPr/>
        </p:nvSpPr>
        <p:spPr>
          <a:xfrm>
            <a:off x="3109207" y="25577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Clr>
                <a:schemeClr val="dk2"/>
              </a:buClr>
              <a:buSzPts val="1100"/>
              <a:buFont typeface="Arial"/>
              <a:buNone/>
            </a:pPr>
            <a:r>
              <a:rPr lang="en" sz="2400">
                <a:solidFill>
                  <a:srgbClr val="FFFFFF"/>
                </a:solidFill>
                <a:latin typeface="Raleway"/>
                <a:ea typeface="Raleway"/>
                <a:cs typeface="Raleway"/>
                <a:sym typeface="Raleway"/>
              </a:rPr>
              <a:t>nonverbal comprehension, social/pragmatic skills	</a:t>
            </a:r>
            <a:endParaRPr sz="2400">
              <a:solidFill>
                <a:srgbClr val="FFFFFF"/>
              </a:solidFill>
              <a:latin typeface="Raleway"/>
              <a:ea typeface="Raleway"/>
              <a:cs typeface="Raleway"/>
              <a:sym typeface="Raleway"/>
            </a:endParaRPr>
          </a:p>
        </p:txBody>
      </p:sp>
      <p:sp>
        <p:nvSpPr>
          <p:cNvPr id="462" name="Shape 462"/>
          <p:cNvSpPr/>
          <p:nvPr/>
        </p:nvSpPr>
        <p:spPr>
          <a:xfrm>
            <a:off x="5955907" y="2557700"/>
            <a:ext cx="2629500" cy="2244900"/>
          </a:xfrm>
          <a:prstGeom prst="wedgeRectCallout">
            <a:avLst>
              <a:gd name="adj1" fmla="val -20833"/>
              <a:gd name="adj2" fmla="val 62500"/>
            </a:avLst>
          </a:prstGeom>
          <a:solidFill>
            <a:srgbClr val="9FC5E8"/>
          </a:solid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1800">
                <a:solidFill>
                  <a:srgbClr val="FFFFFF"/>
                </a:solidFill>
                <a:latin typeface="Raleway"/>
                <a:ea typeface="Raleway"/>
                <a:cs typeface="Raleway"/>
                <a:sym typeface="Raleway"/>
              </a:rPr>
              <a:t>phonology, syntax, and morphology, </a:t>
            </a:r>
            <a:endParaRPr sz="1800">
              <a:solidFill>
                <a:srgbClr val="FFFFFF"/>
              </a:solidFill>
              <a:latin typeface="Raleway"/>
              <a:ea typeface="Raleway"/>
              <a:cs typeface="Raleway"/>
              <a:sym typeface="Raleway"/>
            </a:endParaRPr>
          </a:p>
          <a:p>
            <a:pPr marL="0" lvl="0" indent="0" rtl="0">
              <a:lnSpc>
                <a:spcPct val="115000"/>
              </a:lnSpc>
              <a:spcBef>
                <a:spcPts val="0"/>
              </a:spcBef>
              <a:spcAft>
                <a:spcPts val="0"/>
              </a:spcAft>
              <a:buNone/>
            </a:pPr>
            <a:r>
              <a:rPr lang="en" sz="1800">
                <a:solidFill>
                  <a:srgbClr val="FFFFFF"/>
                </a:solidFill>
                <a:latin typeface="Raleway"/>
                <a:ea typeface="Raleway"/>
                <a:cs typeface="Raleway"/>
                <a:sym typeface="Raleway"/>
              </a:rPr>
              <a:t>language meaning, language in context</a:t>
            </a:r>
            <a:endParaRPr sz="1800">
              <a:solidFill>
                <a:srgbClr val="FFFFFF"/>
              </a:solidFill>
              <a:latin typeface="Ralew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Augmentative Assistive </a:t>
            </a:r>
            <a:r>
              <a:rPr lang="en">
                <a:solidFill>
                  <a:srgbClr val="FF9900"/>
                </a:solidFill>
              </a:rPr>
              <a:t>Communication</a:t>
            </a:r>
            <a:endParaRPr>
              <a:solidFill>
                <a:srgbClr val="FF9900"/>
              </a:solidFill>
            </a:endParaRPr>
          </a:p>
        </p:txBody>
      </p:sp>
      <p:pic>
        <p:nvPicPr>
          <p:cNvPr id="468" name="Shape 468"/>
          <p:cNvPicPr preferRelativeResize="0"/>
          <p:nvPr/>
        </p:nvPicPr>
        <p:blipFill>
          <a:blip r:embed="rId3">
            <a:alphaModFix/>
          </a:blip>
          <a:stretch>
            <a:fillRect/>
          </a:stretch>
        </p:blipFill>
        <p:spPr>
          <a:xfrm>
            <a:off x="6170378" y="1470838"/>
            <a:ext cx="2311897" cy="231812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Assistive </a:t>
            </a:r>
            <a:r>
              <a:rPr lang="en">
                <a:solidFill>
                  <a:srgbClr val="FF9900"/>
                </a:solidFill>
              </a:rPr>
              <a:t>Technology</a:t>
            </a:r>
            <a:endParaRPr>
              <a:solidFill>
                <a:srgbClr val="FF9900"/>
              </a:solidFill>
            </a:endParaRPr>
          </a:p>
        </p:txBody>
      </p:sp>
      <p:pic>
        <p:nvPicPr>
          <p:cNvPr id="474" name="Shape 474"/>
          <p:cNvPicPr preferRelativeResize="0"/>
          <p:nvPr/>
        </p:nvPicPr>
        <p:blipFill>
          <a:blip r:embed="rId3">
            <a:alphaModFix/>
          </a:blip>
          <a:stretch>
            <a:fillRect/>
          </a:stretch>
        </p:blipFill>
        <p:spPr>
          <a:xfrm>
            <a:off x="5035427" y="712150"/>
            <a:ext cx="3292575" cy="3730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solidFill>
                  <a:srgbClr val="FF9900"/>
                </a:solidFill>
              </a:rPr>
              <a:t>Functional</a:t>
            </a:r>
            <a:r>
              <a:rPr lang="en"/>
              <a:t> Behavior</a:t>
            </a:r>
            <a:endParaRPr/>
          </a:p>
        </p:txBody>
      </p:sp>
      <p:pic>
        <p:nvPicPr>
          <p:cNvPr id="480" name="Shape 480"/>
          <p:cNvPicPr preferRelativeResize="0"/>
          <p:nvPr/>
        </p:nvPicPr>
        <p:blipFill>
          <a:blip r:embed="rId3">
            <a:alphaModFix/>
          </a:blip>
          <a:stretch>
            <a:fillRect/>
          </a:stretch>
        </p:blipFill>
        <p:spPr>
          <a:xfrm>
            <a:off x="6644178" y="976088"/>
            <a:ext cx="2311896" cy="33076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Mental </a:t>
            </a:r>
            <a:r>
              <a:rPr lang="en">
                <a:solidFill>
                  <a:srgbClr val="FF9900"/>
                </a:solidFill>
              </a:rPr>
              <a:t>Health</a:t>
            </a:r>
            <a:r>
              <a:rPr lang="en"/>
              <a:t>	</a:t>
            </a:r>
            <a:endParaRPr/>
          </a:p>
        </p:txBody>
      </p:sp>
      <p:pic>
        <p:nvPicPr>
          <p:cNvPr id="486" name="Shape 486"/>
          <p:cNvPicPr preferRelativeResize="0"/>
          <p:nvPr/>
        </p:nvPicPr>
        <p:blipFill>
          <a:blip r:embed="rId3">
            <a:alphaModFix/>
          </a:blip>
          <a:stretch>
            <a:fillRect/>
          </a:stretch>
        </p:blipFill>
        <p:spPr>
          <a:xfrm>
            <a:off x="5542628" y="1048800"/>
            <a:ext cx="2311897" cy="31621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p>
            <a:pPr marL="0" lvl="0" indent="0">
              <a:spcBef>
                <a:spcPts val="0"/>
              </a:spcBef>
              <a:spcAft>
                <a:spcPts val="0"/>
              </a:spcAft>
              <a:buClr>
                <a:schemeClr val="dk2"/>
              </a:buClr>
              <a:buSzPts val="1100"/>
              <a:buFont typeface="Arial"/>
              <a:buNone/>
            </a:pPr>
            <a:r>
              <a:rPr lang="en">
                <a:solidFill>
                  <a:srgbClr val="FF9900"/>
                </a:solidFill>
              </a:rPr>
              <a:t>Health</a:t>
            </a:r>
            <a:r>
              <a:rPr lang="en"/>
              <a:t> / Medical</a:t>
            </a:r>
            <a:endParaRPr/>
          </a:p>
        </p:txBody>
      </p:sp>
      <p:pic>
        <p:nvPicPr>
          <p:cNvPr id="492" name="Shape 492"/>
          <p:cNvPicPr preferRelativeResize="0"/>
          <p:nvPr/>
        </p:nvPicPr>
        <p:blipFill>
          <a:blip r:embed="rId3">
            <a:alphaModFix/>
          </a:blip>
          <a:stretch>
            <a:fillRect/>
          </a:stretch>
        </p:blipFill>
        <p:spPr>
          <a:xfrm>
            <a:off x="6134850" y="1203100"/>
            <a:ext cx="2762449" cy="276244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descr="Free picture: seven, people, meeting, office"/>
          <p:cNvPicPr preferRelativeResize="0"/>
          <p:nvPr/>
        </p:nvPicPr>
        <p:blipFill rotWithShape="1">
          <a:blip r:embed="rId3">
            <a:alphaModFix amt="29000"/>
          </a:blip>
          <a:srcRect l="377" r="387"/>
          <a:stretch/>
        </p:blipFill>
        <p:spPr>
          <a:xfrm>
            <a:off x="0" y="0"/>
            <a:ext cx="9144001" cy="5143501"/>
          </a:xfrm>
          <a:prstGeom prst="rect">
            <a:avLst/>
          </a:prstGeom>
          <a:noFill/>
          <a:ln>
            <a:noFill/>
          </a:ln>
        </p:spPr>
      </p:pic>
      <p:sp>
        <p:nvSpPr>
          <p:cNvPr id="498" name="Shape 498"/>
          <p:cNvSpPr txBox="1">
            <a:spLocks noGrp="1"/>
          </p:cNvSpPr>
          <p:nvPr>
            <p:ph type="title"/>
          </p:nvPr>
        </p:nvSpPr>
        <p:spPr>
          <a:xfrm>
            <a:off x="283099" y="712150"/>
            <a:ext cx="8622300" cy="3835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HOW TO ASK FOR AN INDEPENDENT EDUCATIONAL EVALUATION</a:t>
            </a:r>
            <a:endParaRPr/>
          </a:p>
        </p:txBody>
      </p:sp>
      <p:sp>
        <p:nvSpPr>
          <p:cNvPr id="499" name="Shape 499"/>
          <p:cNvSpPr txBox="1"/>
          <p:nvPr/>
        </p:nvSpPr>
        <p:spPr>
          <a:xfrm>
            <a:off x="6922913" y="2752897"/>
            <a:ext cx="1929000" cy="2004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800"/>
              </a:spcAft>
              <a:buNone/>
            </a:pPr>
            <a:endParaRPr b="1">
              <a:solidFill>
                <a:schemeClr val="dk1"/>
              </a:solidFill>
              <a:latin typeface="Ralew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idx="4294967295"/>
          </p:nvPr>
        </p:nvSpPr>
        <p:spPr>
          <a:xfrm>
            <a:off x="1017800" y="855950"/>
            <a:ext cx="4045200" cy="363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0">
                <a:solidFill>
                  <a:schemeClr val="lt2"/>
                </a:solidFill>
              </a:rPr>
              <a:t>Remember an evaluation = many </a:t>
            </a:r>
            <a:r>
              <a:rPr lang="en" sz="2400" b="0" i="1">
                <a:solidFill>
                  <a:schemeClr val="lt2"/>
                </a:solidFill>
              </a:rPr>
              <a:t>different </a:t>
            </a:r>
            <a:r>
              <a:rPr lang="en" sz="2400" b="0">
                <a:solidFill>
                  <a:schemeClr val="lt2"/>
                </a:solidFill>
              </a:rPr>
              <a:t>assessments</a:t>
            </a:r>
            <a:endParaRPr sz="2400" b="0">
              <a:solidFill>
                <a:schemeClr val="lt2"/>
              </a:solidFill>
            </a:endParaRPr>
          </a:p>
          <a:p>
            <a:pPr marL="0" lvl="0" indent="0" algn="l" rtl="0">
              <a:spcBef>
                <a:spcPts val="0"/>
              </a:spcBef>
              <a:spcAft>
                <a:spcPts val="0"/>
              </a:spcAft>
              <a:buNone/>
            </a:pPr>
            <a:endParaRPr sz="1800">
              <a:solidFill>
                <a:schemeClr val="lt2"/>
              </a:solidFill>
            </a:endParaRPr>
          </a:p>
          <a:p>
            <a:pPr marL="0" lvl="0" indent="0" algn="l" rtl="0">
              <a:spcBef>
                <a:spcPts val="0"/>
              </a:spcBef>
              <a:spcAft>
                <a:spcPts val="0"/>
              </a:spcAft>
              <a:buNone/>
            </a:pPr>
            <a:endParaRPr sz="2500">
              <a:solidFill>
                <a:schemeClr val="lt2"/>
              </a:solidFill>
            </a:endParaRPr>
          </a:p>
          <a:p>
            <a:pPr marL="0" lvl="0" indent="0" algn="l" rtl="0">
              <a:spcBef>
                <a:spcPts val="0"/>
              </a:spcBef>
              <a:spcAft>
                <a:spcPts val="0"/>
              </a:spcAft>
              <a:buNone/>
            </a:pPr>
            <a:r>
              <a:rPr lang="en" sz="2500">
                <a:solidFill>
                  <a:schemeClr val="lt2"/>
                </a:solidFill>
              </a:rPr>
              <a:t>IF YOU DISAGREE WITH EVEN ONE ASSESSMENT, YOU’RE ENTITLED TO AN “INDEPENDENT EDUCATIONAL EVALUATION “</a:t>
            </a:r>
            <a:endParaRPr sz="3400">
              <a:solidFill>
                <a:schemeClr val="lt2"/>
              </a:solidFill>
            </a:endParaRPr>
          </a:p>
        </p:txBody>
      </p:sp>
      <p:pic>
        <p:nvPicPr>
          <p:cNvPr id="505" name="Shape 505" descr="File:Adhesive bandage drawing nevit.svg - Wikimedia Commons"/>
          <p:cNvPicPr preferRelativeResize="0"/>
          <p:nvPr/>
        </p:nvPicPr>
        <p:blipFill>
          <a:blip r:embed="rId3">
            <a:alphaModFix/>
          </a:blip>
          <a:stretch>
            <a:fillRect/>
          </a:stretch>
        </p:blipFill>
        <p:spPr>
          <a:xfrm rot="1432198">
            <a:off x="5348873" y="1868268"/>
            <a:ext cx="3648276" cy="99416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793600" y="703199"/>
            <a:ext cx="6244200" cy="1632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4200">
              <a:solidFill>
                <a:schemeClr val="accent5"/>
              </a:solidFill>
            </a:endParaRPr>
          </a:p>
          <a:p>
            <a:pPr marL="0" lvl="0" indent="0" rtl="0">
              <a:lnSpc>
                <a:spcPct val="115000"/>
              </a:lnSpc>
              <a:spcBef>
                <a:spcPts val="1000"/>
              </a:spcBef>
              <a:spcAft>
                <a:spcPts val="1000"/>
              </a:spcAft>
              <a:buNone/>
            </a:pPr>
            <a:endParaRPr sz="2400" u="sng">
              <a:solidFill>
                <a:schemeClr val="accent5"/>
              </a:solidFill>
            </a:endParaRPr>
          </a:p>
        </p:txBody>
      </p:sp>
      <p:pic>
        <p:nvPicPr>
          <p:cNvPr id="511" name="Shape 511"/>
          <p:cNvPicPr preferRelativeResize="0"/>
          <p:nvPr/>
        </p:nvPicPr>
        <p:blipFill>
          <a:blip r:embed="rId3">
            <a:alphaModFix/>
          </a:blip>
          <a:stretch>
            <a:fillRect/>
          </a:stretch>
        </p:blipFill>
        <p:spPr>
          <a:xfrm>
            <a:off x="1271775" y="58525"/>
            <a:ext cx="5884050" cy="49325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pic>
        <p:nvPicPr>
          <p:cNvPr id="516" name="Shape 516" descr="Free photo: Dr, Massage, Massage Therapist - Free Image on Pixabay ..."/>
          <p:cNvPicPr preferRelativeResize="0"/>
          <p:nvPr/>
        </p:nvPicPr>
        <p:blipFill rotWithShape="1">
          <a:blip r:embed="rId3">
            <a:alphaModFix amt="86000"/>
          </a:blip>
          <a:srcRect t="12785" b="12793"/>
          <a:stretch/>
        </p:blipFill>
        <p:spPr>
          <a:xfrm>
            <a:off x="4513825" y="0"/>
            <a:ext cx="4674574" cy="5143498"/>
          </a:xfrm>
          <a:prstGeom prst="rect">
            <a:avLst/>
          </a:prstGeom>
          <a:noFill/>
          <a:ln>
            <a:noFill/>
          </a:ln>
        </p:spPr>
      </p:pic>
      <p:sp>
        <p:nvSpPr>
          <p:cNvPr id="517" name="Shape 517"/>
          <p:cNvSpPr txBox="1">
            <a:spLocks noGrp="1"/>
          </p:cNvSpPr>
          <p:nvPr>
            <p:ph type="body" idx="1"/>
          </p:nvPr>
        </p:nvSpPr>
        <p:spPr>
          <a:xfrm>
            <a:off x="453850" y="933275"/>
            <a:ext cx="3630000" cy="1670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b="1">
                <a:solidFill>
                  <a:schemeClr val="dk1"/>
                </a:solidFill>
              </a:rPr>
              <a:t>QUALIFICATIONS OF ASSESSOR</a:t>
            </a:r>
            <a:endParaRPr sz="3000" b="1">
              <a:solidFill>
                <a:schemeClr val="dk1"/>
              </a:solidFill>
            </a:endParaRPr>
          </a:p>
          <a:p>
            <a:pPr marL="0" lvl="0" indent="0" rtl="0">
              <a:spcBef>
                <a:spcPts val="1600"/>
              </a:spcBef>
              <a:spcAft>
                <a:spcPts val="1600"/>
              </a:spcAft>
              <a:buNone/>
            </a:pPr>
            <a:endParaRPr sz="3000" b="1">
              <a:solidFill>
                <a:schemeClr val="dk1"/>
              </a:solidFill>
            </a:endParaRPr>
          </a:p>
        </p:txBody>
      </p:sp>
      <p:sp>
        <p:nvSpPr>
          <p:cNvPr id="518" name="Shape 518"/>
          <p:cNvSpPr txBox="1"/>
          <p:nvPr/>
        </p:nvSpPr>
        <p:spPr>
          <a:xfrm>
            <a:off x="217150" y="1924400"/>
            <a:ext cx="3962700" cy="30672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SzPts val="2400"/>
              <a:buFont typeface="Lato"/>
              <a:buChar char="-"/>
            </a:pPr>
            <a:r>
              <a:rPr lang="en" sz="2400">
                <a:latin typeface="Lato"/>
                <a:ea typeface="Lato"/>
                <a:cs typeface="Lato"/>
                <a:sym typeface="Lato"/>
              </a:rPr>
              <a:t>Check requirements in state regulations</a:t>
            </a:r>
            <a:endParaRPr sz="2400">
              <a:latin typeface="Lato"/>
              <a:ea typeface="Lato"/>
              <a:cs typeface="Lato"/>
              <a:sym typeface="Lato"/>
            </a:endParaRPr>
          </a:p>
          <a:p>
            <a:pPr marL="457200" lvl="0" indent="-381000" rtl="0">
              <a:lnSpc>
                <a:spcPct val="115000"/>
              </a:lnSpc>
              <a:spcBef>
                <a:spcPts val="0"/>
              </a:spcBef>
              <a:spcAft>
                <a:spcPts val="0"/>
              </a:spcAft>
              <a:buSzPts val="2400"/>
              <a:buFont typeface="Lato"/>
              <a:buChar char="-"/>
            </a:pPr>
            <a:r>
              <a:rPr lang="en" sz="2400">
                <a:latin typeface="Lato"/>
                <a:ea typeface="Lato"/>
                <a:cs typeface="Lato"/>
                <a:sym typeface="Lato"/>
              </a:rPr>
              <a:t>Check assessment company requirements</a:t>
            </a:r>
            <a:endParaRPr sz="2400">
              <a:latin typeface="Lato"/>
              <a:ea typeface="Lato"/>
              <a:cs typeface="Lato"/>
              <a:sym typeface="Lato"/>
            </a:endParaRPr>
          </a:p>
          <a:p>
            <a:pPr marL="457200" lvl="0" indent="-381000">
              <a:lnSpc>
                <a:spcPct val="115000"/>
              </a:lnSpc>
              <a:spcBef>
                <a:spcPts val="0"/>
              </a:spcBef>
              <a:spcAft>
                <a:spcPts val="0"/>
              </a:spcAft>
              <a:buSzPts val="2400"/>
              <a:buFont typeface="Lato"/>
              <a:buChar char="-"/>
            </a:pPr>
            <a:r>
              <a:rPr lang="en" sz="2400">
                <a:latin typeface="Lato"/>
                <a:ea typeface="Lato"/>
                <a:cs typeface="Lato"/>
                <a:sym typeface="Lato"/>
              </a:rPr>
              <a:t>Check ethics rules of professional organization</a:t>
            </a:r>
            <a:endParaRPr sz="24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accent5"/>
                </a:solidFill>
              </a:rPr>
              <a:t>Letter from the neurosurgeon</a:t>
            </a:r>
            <a:endParaRPr>
              <a:solidFill>
                <a:schemeClr val="accent5"/>
              </a:solidFill>
            </a:endParaRPr>
          </a:p>
        </p:txBody>
      </p:sp>
      <p:sp>
        <p:nvSpPr>
          <p:cNvPr id="227" name="Shape 227"/>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Clr>
                <a:srgbClr val="FFFFFF"/>
              </a:buClr>
              <a:buSzPts val="1800"/>
              <a:buChar char="-"/>
            </a:pPr>
            <a:r>
              <a:rPr lang="en">
                <a:solidFill>
                  <a:srgbClr val="FFFFFF"/>
                </a:solidFill>
              </a:rPr>
              <a:t>Describe etiology</a:t>
            </a:r>
            <a:endParaRPr>
              <a:solidFill>
                <a:srgbClr val="FFFFFF"/>
              </a:solidFill>
            </a:endParaRPr>
          </a:p>
          <a:p>
            <a:pPr marL="457200" lvl="0" indent="-342900">
              <a:spcBef>
                <a:spcPts val="0"/>
              </a:spcBef>
              <a:spcAft>
                <a:spcPts val="0"/>
              </a:spcAft>
              <a:buClr>
                <a:srgbClr val="FFFFFF"/>
              </a:buClr>
              <a:buSzPts val="1800"/>
              <a:buChar char="-"/>
            </a:pPr>
            <a:r>
              <a:rPr lang="en">
                <a:solidFill>
                  <a:srgbClr val="FFFFFF"/>
                </a:solidFill>
              </a:rPr>
              <a:t>Describe procedure(s)</a:t>
            </a:r>
            <a:endParaRPr>
              <a:solidFill>
                <a:srgbClr val="FFFFFF"/>
              </a:solidFill>
            </a:endParaRPr>
          </a:p>
          <a:p>
            <a:pPr marL="457200" lvl="0" indent="-342900" rtl="0">
              <a:spcBef>
                <a:spcPts val="0"/>
              </a:spcBef>
              <a:spcAft>
                <a:spcPts val="0"/>
              </a:spcAft>
              <a:buClr>
                <a:srgbClr val="FFFFFF"/>
              </a:buClr>
              <a:buSzPts val="1800"/>
              <a:buChar char="-"/>
            </a:pPr>
            <a:r>
              <a:rPr lang="en">
                <a:solidFill>
                  <a:srgbClr val="FFFFFF"/>
                </a:solidFill>
              </a:rPr>
              <a:t>List effects of the disconnection/removal of specific lobes of the brain (i.e. temporal / auditory impairment, occipital / vision impairment, frontal / motor impairment), </a:t>
            </a:r>
            <a:endParaRPr>
              <a:solidFill>
                <a:srgbClr val="FFFFFF"/>
              </a:solidFill>
            </a:endParaRPr>
          </a:p>
          <a:p>
            <a:pPr marL="457200" lvl="0" indent="-342900">
              <a:spcBef>
                <a:spcPts val="0"/>
              </a:spcBef>
              <a:spcAft>
                <a:spcPts val="0"/>
              </a:spcAft>
              <a:buClr>
                <a:srgbClr val="FFFFFF"/>
              </a:buClr>
              <a:buSzPts val="1800"/>
              <a:buChar char="-"/>
            </a:pPr>
            <a:r>
              <a:rPr lang="en">
                <a:solidFill>
                  <a:srgbClr val="FFFFFF"/>
                </a:solidFill>
              </a:rPr>
              <a:t>List suspected effects (Other Health Impairments) such as fatigue, hydrocephalus, ADHD, autism, SLD, ID, behavior, etc.)</a:t>
            </a:r>
            <a:endParaRPr>
              <a:solidFill>
                <a:srgbClr val="FFFFFF"/>
              </a:solidFill>
            </a:endParaRPr>
          </a:p>
        </p:txBody>
      </p:sp>
      <p:pic>
        <p:nvPicPr>
          <p:cNvPr id="228" name="Shape 228"/>
          <p:cNvPicPr preferRelativeResize="0"/>
          <p:nvPr/>
        </p:nvPicPr>
        <p:blipFill>
          <a:blip r:embed="rId3">
            <a:alphaModFix/>
          </a:blip>
          <a:stretch>
            <a:fillRect/>
          </a:stretch>
        </p:blipFill>
        <p:spPr>
          <a:xfrm>
            <a:off x="220650" y="405225"/>
            <a:ext cx="1968800" cy="13071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pic>
        <p:nvPicPr>
          <p:cNvPr id="523" name="Shape 523" descr="Manas Airmen help support disabled children in Kyrgyzstan &amp;gt; U.S. ..."/>
          <p:cNvPicPr preferRelativeResize="0"/>
          <p:nvPr/>
        </p:nvPicPr>
        <p:blipFill rotWithShape="1">
          <a:blip r:embed="rId3">
            <a:alphaModFix/>
          </a:blip>
          <a:srcRect l="18205" t="-2440" r="19427" b="2439"/>
          <a:stretch/>
        </p:blipFill>
        <p:spPr>
          <a:xfrm>
            <a:off x="4486875" y="-163275"/>
            <a:ext cx="4567201" cy="5226175"/>
          </a:xfrm>
          <a:prstGeom prst="rect">
            <a:avLst/>
          </a:prstGeom>
          <a:noFill/>
          <a:ln>
            <a:noFill/>
          </a:ln>
        </p:spPr>
      </p:pic>
      <p:sp>
        <p:nvSpPr>
          <p:cNvPr id="524" name="Shape 524"/>
          <p:cNvSpPr txBox="1">
            <a:spLocks noGrp="1"/>
          </p:cNvSpPr>
          <p:nvPr>
            <p:ph type="body" idx="1"/>
          </p:nvPr>
        </p:nvSpPr>
        <p:spPr>
          <a:xfrm>
            <a:off x="453850" y="933277"/>
            <a:ext cx="2808000" cy="1670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b="1">
                <a:solidFill>
                  <a:schemeClr val="dk1"/>
                </a:solidFill>
              </a:rPr>
              <a:t>DIAGNOSTICS</a:t>
            </a:r>
            <a:endParaRPr sz="3000" b="1">
              <a:solidFill>
                <a:schemeClr val="dk1"/>
              </a:solidFill>
            </a:endParaRPr>
          </a:p>
          <a:p>
            <a:pPr marL="0" lvl="0" indent="0" rtl="0">
              <a:spcBef>
                <a:spcPts val="1600"/>
              </a:spcBef>
              <a:spcAft>
                <a:spcPts val="1600"/>
              </a:spcAft>
              <a:buNone/>
            </a:pPr>
            <a:endParaRPr sz="3000" b="1">
              <a:solidFill>
                <a:schemeClr val="dk1"/>
              </a:solidFill>
            </a:endParaRPr>
          </a:p>
        </p:txBody>
      </p:sp>
      <p:sp>
        <p:nvSpPr>
          <p:cNvPr id="525" name="Shape 525"/>
          <p:cNvSpPr txBox="1"/>
          <p:nvPr/>
        </p:nvSpPr>
        <p:spPr>
          <a:xfrm>
            <a:off x="453850" y="1638100"/>
            <a:ext cx="3728100" cy="24717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SzPts val="2400"/>
              <a:buFont typeface="Lato"/>
              <a:buChar char="-"/>
            </a:pPr>
            <a:r>
              <a:rPr lang="en" sz="2400">
                <a:latin typeface="Lato"/>
                <a:ea typeface="Lato"/>
                <a:cs typeface="Lato"/>
                <a:sym typeface="Lato"/>
              </a:rPr>
              <a:t>What tests did they use?</a:t>
            </a:r>
            <a:endParaRPr sz="2400">
              <a:latin typeface="Lato"/>
              <a:ea typeface="Lato"/>
              <a:cs typeface="Lato"/>
              <a:sym typeface="Lato"/>
            </a:endParaRPr>
          </a:p>
          <a:p>
            <a:pPr marL="0" lvl="0" indent="0" rtl="0">
              <a:lnSpc>
                <a:spcPct val="115000"/>
              </a:lnSpc>
              <a:spcBef>
                <a:spcPts val="0"/>
              </a:spcBef>
              <a:spcAft>
                <a:spcPts val="0"/>
              </a:spcAft>
              <a:buNone/>
            </a:pPr>
            <a:endParaRPr sz="2400">
              <a:latin typeface="Lato"/>
              <a:ea typeface="Lato"/>
              <a:cs typeface="Lato"/>
              <a:sym typeface="Lato"/>
            </a:endParaRPr>
          </a:p>
          <a:p>
            <a:pPr marL="457200" lvl="0" indent="-381000" rtl="0">
              <a:lnSpc>
                <a:spcPct val="115000"/>
              </a:lnSpc>
              <a:spcBef>
                <a:spcPts val="0"/>
              </a:spcBef>
              <a:spcAft>
                <a:spcPts val="0"/>
              </a:spcAft>
              <a:buSzPts val="2400"/>
              <a:buFont typeface="Lato"/>
              <a:buChar char="-"/>
            </a:pPr>
            <a:r>
              <a:rPr lang="en" sz="2400">
                <a:latin typeface="Lato"/>
                <a:ea typeface="Lato"/>
                <a:cs typeface="Lato"/>
                <a:sym typeface="Lato"/>
              </a:rPr>
              <a:t>Are they appropriate for a child with multiple disabilities?</a:t>
            </a:r>
            <a:endParaRPr sz="2400">
              <a:latin typeface="Lato"/>
              <a:ea typeface="Lato"/>
              <a:cs typeface="Lato"/>
              <a:sym typeface="Lato"/>
            </a:endParaRPr>
          </a:p>
          <a:p>
            <a:pPr marL="0" lvl="0" indent="0"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9"/>
        <p:cNvGrpSpPr/>
        <p:nvPr/>
      </p:nvGrpSpPr>
      <p:grpSpPr>
        <a:xfrm>
          <a:off x="0" y="0"/>
          <a:ext cx="0" cy="0"/>
          <a:chOff x="0" y="0"/>
          <a:chExt cx="0" cy="0"/>
        </a:xfrm>
      </p:grpSpPr>
      <p:pic>
        <p:nvPicPr>
          <p:cNvPr id="530" name="Shape 530" descr="Screen Shot 2015-11-19 at 11.46.25 PM.png"/>
          <p:cNvPicPr preferRelativeResize="0"/>
          <p:nvPr/>
        </p:nvPicPr>
        <p:blipFill rotWithShape="1">
          <a:blip r:embed="rId3">
            <a:alphaModFix/>
          </a:blip>
          <a:srcRect l="26143" r="26148"/>
          <a:stretch/>
        </p:blipFill>
        <p:spPr>
          <a:xfrm>
            <a:off x="4486874" y="-80600"/>
            <a:ext cx="4567200" cy="5143499"/>
          </a:xfrm>
          <a:prstGeom prst="rect">
            <a:avLst/>
          </a:prstGeom>
          <a:noFill/>
          <a:ln>
            <a:noFill/>
          </a:ln>
        </p:spPr>
      </p:pic>
      <p:sp>
        <p:nvSpPr>
          <p:cNvPr id="531" name="Shape 531"/>
          <p:cNvSpPr txBox="1">
            <a:spLocks noGrp="1"/>
          </p:cNvSpPr>
          <p:nvPr>
            <p:ph type="body" idx="1"/>
          </p:nvPr>
        </p:nvSpPr>
        <p:spPr>
          <a:xfrm>
            <a:off x="268725" y="933275"/>
            <a:ext cx="4119600" cy="1670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b="1">
                <a:solidFill>
                  <a:schemeClr val="dk1"/>
                </a:solidFill>
              </a:rPr>
              <a:t>RECOMMENDATIONS</a:t>
            </a:r>
            <a:endParaRPr sz="3000" b="1">
              <a:solidFill>
                <a:schemeClr val="dk1"/>
              </a:solidFill>
            </a:endParaRPr>
          </a:p>
          <a:p>
            <a:pPr marL="0" lvl="0" indent="0" rtl="0">
              <a:spcBef>
                <a:spcPts val="1600"/>
              </a:spcBef>
              <a:spcAft>
                <a:spcPts val="1600"/>
              </a:spcAft>
              <a:buNone/>
            </a:pPr>
            <a:endParaRPr sz="3000" b="1">
              <a:solidFill>
                <a:schemeClr val="dk1"/>
              </a:solidFill>
            </a:endParaRPr>
          </a:p>
        </p:txBody>
      </p:sp>
      <p:sp>
        <p:nvSpPr>
          <p:cNvPr id="532" name="Shape 532"/>
          <p:cNvSpPr txBox="1"/>
          <p:nvPr/>
        </p:nvSpPr>
        <p:spPr>
          <a:xfrm>
            <a:off x="403050" y="1690975"/>
            <a:ext cx="3842100" cy="3223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latin typeface="Lato"/>
                <a:ea typeface="Lato"/>
                <a:cs typeface="Lato"/>
                <a:sym typeface="Lato"/>
              </a:rPr>
              <a:t>The school’s assessments may not include recommendations, this is why it’s imperative that you hire your own assessor, so robust recommendations are given.</a:t>
            </a:r>
            <a:endParaRPr sz="2400">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pic>
        <p:nvPicPr>
          <p:cNvPr id="537" name="Shape 537" descr="School, Boy - Free images on Pixabay"/>
          <p:cNvPicPr preferRelativeResize="0"/>
          <p:nvPr/>
        </p:nvPicPr>
        <p:blipFill rotWithShape="1">
          <a:blip r:embed="rId3">
            <a:alphaModFix/>
          </a:blip>
          <a:srcRect l="11899" t="-2225" r="29452" b="3770"/>
          <a:stretch/>
        </p:blipFill>
        <p:spPr>
          <a:xfrm>
            <a:off x="4486875" y="-145350"/>
            <a:ext cx="4567200" cy="5288850"/>
          </a:xfrm>
          <a:prstGeom prst="rect">
            <a:avLst/>
          </a:prstGeom>
          <a:noFill/>
          <a:ln>
            <a:noFill/>
          </a:ln>
        </p:spPr>
      </p:pic>
      <p:sp>
        <p:nvSpPr>
          <p:cNvPr id="538" name="Shape 538"/>
          <p:cNvSpPr txBox="1">
            <a:spLocks noGrp="1"/>
          </p:cNvSpPr>
          <p:nvPr>
            <p:ph type="body" idx="1"/>
          </p:nvPr>
        </p:nvSpPr>
        <p:spPr>
          <a:xfrm>
            <a:off x="268725" y="933275"/>
            <a:ext cx="4119600" cy="1670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000" b="1">
                <a:solidFill>
                  <a:schemeClr val="dk1"/>
                </a:solidFill>
              </a:rPr>
              <a:t>PROBLEMS WITH EVALUATIONS</a:t>
            </a:r>
            <a:endParaRPr sz="3000" b="1">
              <a:solidFill>
                <a:schemeClr val="dk1"/>
              </a:solidFill>
            </a:endParaRPr>
          </a:p>
          <a:p>
            <a:pPr marL="0" lvl="0" indent="0" rtl="0">
              <a:spcBef>
                <a:spcPts val="1600"/>
              </a:spcBef>
              <a:spcAft>
                <a:spcPts val="1600"/>
              </a:spcAft>
              <a:buNone/>
            </a:pPr>
            <a:endParaRPr sz="3000" b="1">
              <a:solidFill>
                <a:schemeClr val="dk1"/>
              </a:solidFill>
            </a:endParaRPr>
          </a:p>
        </p:txBody>
      </p:sp>
      <p:sp>
        <p:nvSpPr>
          <p:cNvPr id="539" name="Shape 539"/>
          <p:cNvSpPr txBox="1"/>
          <p:nvPr/>
        </p:nvSpPr>
        <p:spPr>
          <a:xfrm>
            <a:off x="268725" y="1861975"/>
            <a:ext cx="3976500" cy="30525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Assessor unfamiliar with the disability</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Evaluation is not comprehensive</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Not enough assessments</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Assessments incomplete (e.g. child did not finish)</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Wrong facts</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Wrong conclusions</a:t>
            </a:r>
            <a:endParaRPr sz="1800">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727650" y="490800"/>
            <a:ext cx="7688700" cy="53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Must independent evaluations be considered?</a:t>
            </a:r>
            <a:endParaRPr/>
          </a:p>
        </p:txBody>
      </p:sp>
      <p:sp>
        <p:nvSpPr>
          <p:cNvPr id="545" name="Shape 545"/>
          <p:cNvSpPr txBox="1">
            <a:spLocks noGrp="1"/>
          </p:cNvSpPr>
          <p:nvPr>
            <p:ph type="body" idx="1"/>
          </p:nvPr>
        </p:nvSpPr>
        <p:spPr>
          <a:xfrm>
            <a:off x="141000" y="770850"/>
            <a:ext cx="8862000" cy="4057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400">
              <a:solidFill>
                <a:srgbClr val="222222"/>
              </a:solidFill>
              <a:latin typeface="Arial"/>
              <a:ea typeface="Arial"/>
              <a:cs typeface="Arial"/>
              <a:sym typeface="Arial"/>
            </a:endParaRPr>
          </a:p>
          <a:p>
            <a:pPr marL="0" lvl="0" indent="0" rtl="0">
              <a:spcBef>
                <a:spcPts val="1600"/>
              </a:spcBef>
              <a:spcAft>
                <a:spcPts val="0"/>
              </a:spcAft>
              <a:buNone/>
            </a:pPr>
            <a:r>
              <a:rPr lang="en" sz="1800">
                <a:solidFill>
                  <a:srgbClr val="222222"/>
                </a:solidFill>
                <a:latin typeface="Arial"/>
                <a:ea typeface="Arial"/>
                <a:cs typeface="Arial"/>
                <a:sym typeface="Arial"/>
              </a:rPr>
              <a:t>“Various professional reports that you may have received on your child from other sources — such as a regional center or doctors — would help the assessment process. For example, speech and language, occupational and physical therapy, neurological or ophthalmological reports; current teachers’ observations (from preschool or a different district); respite, recreational or camp personnel observations; and special medical reports are often useful. School districts generally ask you to share the other professional reports with them to assist in determining your child’s needs. </a:t>
            </a:r>
            <a:r>
              <a:rPr lang="en" sz="1800" b="1">
                <a:solidFill>
                  <a:srgbClr val="222222"/>
                </a:solidFill>
                <a:latin typeface="Arial"/>
                <a:ea typeface="Arial"/>
                <a:cs typeface="Arial"/>
                <a:sym typeface="Arial"/>
              </a:rPr>
              <a:t>In fact, any independent evaluation provided to the school district by the parent must be considered in any decision related to the student’s programming and services. [34 C.F.R. Sec. 300.305(a)(1)(i);</a:t>
            </a:r>
            <a:r>
              <a:rPr lang="en" sz="1800">
                <a:solidFill>
                  <a:srgbClr val="222222"/>
                </a:solidFill>
                <a:latin typeface="Arial"/>
                <a:ea typeface="Arial"/>
                <a:cs typeface="Arial"/>
                <a:sym typeface="Arial"/>
              </a:rPr>
              <a:t> Cal. Ed. Code Sec. 56329(c).]”*</a:t>
            </a:r>
            <a:r>
              <a:rPr lang="en" sz="1000" i="1"/>
              <a:t>*From the SPECIAL EDUCATION RIGHTS AND RESPONSIBILITIES handbook, Community Alliance for Special Education (CASE) and Protection and Advocacy, Inc. (PAI) Copyright © 1992 by CASE and PAI, Ninth Edition, November 2005</a:t>
            </a:r>
            <a:endParaRPr sz="1000" i="1"/>
          </a:p>
          <a:p>
            <a:pPr marL="0" lvl="0" indent="0" rtl="0">
              <a:spcBef>
                <a:spcPts val="1600"/>
              </a:spcBef>
              <a:spcAft>
                <a:spcPts val="0"/>
              </a:spcAft>
              <a:buNone/>
            </a:pPr>
            <a:endParaRPr sz="1000">
              <a:solidFill>
                <a:srgbClr val="222222"/>
              </a:solidFill>
              <a:latin typeface="Arial"/>
              <a:ea typeface="Arial"/>
              <a:cs typeface="Arial"/>
              <a:sym typeface="Arial"/>
            </a:endParaRPr>
          </a:p>
          <a:p>
            <a:pPr marL="0" lvl="0" indent="0" rtl="0">
              <a:spcBef>
                <a:spcPts val="1600"/>
              </a:spcBef>
              <a:spcAft>
                <a:spcPts val="1600"/>
              </a:spcAft>
              <a:buNone/>
            </a:pPr>
            <a:endParaRPr sz="1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551" name="Shape 55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2" name="Shape 55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a:solidFill>
                  <a:srgbClr val="FFFFFF"/>
                </a:solidFill>
              </a:rPr>
              <a:t>Educational Advocacy After Brain Surgery Part 2</a:t>
            </a:r>
            <a:endParaRPr b="1">
              <a:solidFill>
                <a:srgbClr val="FFFFFF"/>
              </a:solidFill>
            </a:endParaRPr>
          </a:p>
          <a:p>
            <a:pPr marL="0" lvl="0" indent="0" rtl="0">
              <a:spcBef>
                <a:spcPts val="0"/>
              </a:spcBef>
              <a:spcAft>
                <a:spcPts val="0"/>
              </a:spcAft>
              <a:buClr>
                <a:schemeClr val="dk2"/>
              </a:buClr>
              <a:buSzPts val="1100"/>
              <a:buFont typeface="Arial"/>
              <a:buNone/>
            </a:pPr>
            <a:endParaRPr b="1">
              <a:solidFill>
                <a:srgbClr val="FFFFFF"/>
              </a:solidFill>
            </a:endParaRPr>
          </a:p>
          <a:p>
            <a:pPr marL="0" lvl="0" indent="0" rtl="0">
              <a:spcBef>
                <a:spcPts val="0"/>
              </a:spcBef>
              <a:spcAft>
                <a:spcPts val="0"/>
              </a:spcAft>
              <a:buNone/>
            </a:pPr>
            <a:r>
              <a:rPr lang="en" b="1">
                <a:solidFill>
                  <a:srgbClr val="FFFFFF"/>
                </a:solidFill>
              </a:rPr>
              <a:t>June 6, 2018 12:00 PM PDT</a:t>
            </a:r>
            <a:endParaRPr b="1">
              <a:solidFill>
                <a:srgbClr val="FFFFFF"/>
              </a:solidFill>
            </a:endParaRPr>
          </a:p>
          <a:p>
            <a:pPr marL="0" lvl="0" indent="0" rtl="0">
              <a:spcBef>
                <a:spcPts val="0"/>
              </a:spcBef>
              <a:spcAft>
                <a:spcPts val="0"/>
              </a:spcAft>
              <a:buClr>
                <a:schemeClr val="dk2"/>
              </a:buClr>
              <a:buSzPts val="1100"/>
              <a:buFont typeface="Arial"/>
              <a:buNone/>
            </a:pPr>
            <a:endParaRPr b="1">
              <a:solidFill>
                <a:srgbClr val="FFFFFF"/>
              </a:solidFill>
            </a:endParaRPr>
          </a:p>
          <a:p>
            <a:pPr marL="0" lvl="0" indent="0" rtl="0">
              <a:spcBef>
                <a:spcPts val="0"/>
              </a:spcBef>
              <a:spcAft>
                <a:spcPts val="0"/>
              </a:spcAft>
              <a:buClr>
                <a:schemeClr val="dk2"/>
              </a:buClr>
              <a:buSzPts val="1100"/>
              <a:buFont typeface="Arial"/>
              <a:buNone/>
            </a:pPr>
            <a:r>
              <a:rPr lang="en" b="1">
                <a:solidFill>
                  <a:srgbClr val="FFFFFF"/>
                </a:solidFill>
              </a:rPr>
              <a:t>Register here: </a:t>
            </a:r>
            <a:r>
              <a:rPr lang="en" u="sng">
                <a:solidFill>
                  <a:srgbClr val="FFFFFF"/>
                </a:solidFill>
                <a:hlinkClick r:id="rId3"/>
              </a:rPr>
              <a:t>https://register.gotowebinar.com/register/6771045882500817409</a:t>
            </a:r>
            <a:endParaRPr u="sng">
              <a:solidFill>
                <a:srgbClr val="FFFFFF"/>
              </a:solidFill>
              <a:hlinkClick r:id="rId3"/>
            </a:endParaRPr>
          </a:p>
          <a:p>
            <a:pPr marL="0" lvl="0" indent="0" rtl="0">
              <a:spcBef>
                <a:spcPts val="0"/>
              </a:spcBef>
              <a:spcAft>
                <a:spcPts val="0"/>
              </a:spcAft>
              <a:buClr>
                <a:schemeClr val="dk2"/>
              </a:buClr>
              <a:buSzPts val="1100"/>
              <a:buFont typeface="Arial"/>
              <a:buNone/>
            </a:pPr>
            <a:r>
              <a:rPr lang="en" b="1">
                <a:solidFill>
                  <a:srgbClr val="FFFFFF"/>
                </a:solidFill>
              </a:rPr>
              <a:t> </a:t>
            </a:r>
            <a:endParaRPr>
              <a:solidFill>
                <a:srgbClr val="FFFFFF"/>
              </a:solidFill>
            </a:endParaRPr>
          </a:p>
        </p:txBody>
      </p:sp>
      <p:pic>
        <p:nvPicPr>
          <p:cNvPr id="553" name="Shape 553"/>
          <p:cNvPicPr preferRelativeResize="0"/>
          <p:nvPr/>
        </p:nvPicPr>
        <p:blipFill>
          <a:blip r:embed="rId4">
            <a:alphaModFix/>
          </a:blip>
          <a:stretch>
            <a:fillRect/>
          </a:stretch>
        </p:blipFill>
        <p:spPr>
          <a:xfrm>
            <a:off x="337598" y="0"/>
            <a:ext cx="3973103" cy="51434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Shape 558" descr="Free vector graphic: Kiss, Kissing, Lips - Free Image on Pixabay ..."/>
          <p:cNvPicPr preferRelativeResize="0"/>
          <p:nvPr/>
        </p:nvPicPr>
        <p:blipFill>
          <a:blip r:embed="rId3">
            <a:alphaModFix/>
          </a:blip>
          <a:stretch>
            <a:fillRect/>
          </a:stretch>
        </p:blipFill>
        <p:spPr>
          <a:xfrm>
            <a:off x="186625" y="1367250"/>
            <a:ext cx="4047374" cy="2175475"/>
          </a:xfrm>
          <a:prstGeom prst="rect">
            <a:avLst/>
          </a:prstGeom>
          <a:noFill/>
          <a:ln>
            <a:noFill/>
          </a:ln>
        </p:spPr>
      </p:pic>
      <p:sp>
        <p:nvSpPr>
          <p:cNvPr id="559" name="Shape 55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“KISS”</a:t>
            </a:r>
            <a:endParaRPr/>
          </a:p>
          <a:p>
            <a:pPr marL="0" lvl="0" indent="0">
              <a:spcBef>
                <a:spcPts val="1600"/>
              </a:spcBef>
              <a:spcAft>
                <a:spcPts val="0"/>
              </a:spcAft>
              <a:buNone/>
            </a:pPr>
            <a:r>
              <a:rPr lang="en"/>
              <a:t>KEEP IT SIMPLE STUPID</a:t>
            </a:r>
            <a:endParaRPr/>
          </a:p>
          <a:p>
            <a:pPr marL="0" lvl="0" indent="0">
              <a:spcBef>
                <a:spcPts val="1600"/>
              </a:spcBef>
              <a:spcAft>
                <a:spcPts val="1600"/>
              </a:spcAft>
              <a:buNone/>
            </a:pPr>
            <a:r>
              <a:rPr lang="en"/>
              <a:t>A long list of complaints that you have against the school won’t be heard. What are the top few things that you want?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265500" y="269475"/>
            <a:ext cx="4045200" cy="1104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Thank You!</a:t>
            </a:r>
            <a:endParaRPr/>
          </a:p>
        </p:txBody>
      </p:sp>
      <p:sp>
        <p:nvSpPr>
          <p:cNvPr id="565" name="Shape 565"/>
          <p:cNvSpPr txBox="1">
            <a:spLocks noGrp="1"/>
          </p:cNvSpPr>
          <p:nvPr>
            <p:ph type="body" idx="2"/>
          </p:nvPr>
        </p:nvSpPr>
        <p:spPr>
          <a:xfrm>
            <a:off x="4715950" y="269475"/>
            <a:ext cx="4268700" cy="3027600"/>
          </a:xfrm>
          <a:prstGeom prst="rect">
            <a:avLst/>
          </a:prstGeom>
        </p:spPr>
        <p:txBody>
          <a:bodyPr spcFirstLastPara="1" wrap="square" lIns="91425" tIns="91425" rIns="91425" bIns="91425" anchor="ctr" anchorCtr="0">
            <a:noAutofit/>
          </a:bodyPr>
          <a:lstStyle/>
          <a:p>
            <a:pPr marL="0" lvl="0" indent="0" rtl="0">
              <a:spcBef>
                <a:spcPts val="1600"/>
              </a:spcBef>
              <a:spcAft>
                <a:spcPts val="0"/>
              </a:spcAft>
              <a:buNone/>
            </a:pPr>
            <a:r>
              <a:rPr lang="en">
                <a:solidFill>
                  <a:srgbClr val="FFFFFF"/>
                </a:solidFill>
              </a:rPr>
              <a:t>Audrey Vernick</a:t>
            </a:r>
            <a:endParaRPr>
              <a:solidFill>
                <a:srgbClr val="FFFFFF"/>
              </a:solidFill>
            </a:endParaRPr>
          </a:p>
          <a:p>
            <a:pPr marL="0" lvl="0" indent="0" rtl="0">
              <a:spcBef>
                <a:spcPts val="200"/>
              </a:spcBef>
              <a:spcAft>
                <a:spcPts val="0"/>
              </a:spcAft>
              <a:buNone/>
            </a:pPr>
            <a:r>
              <a:rPr lang="en">
                <a:solidFill>
                  <a:srgbClr val="FFFFFF"/>
                </a:solidFill>
              </a:rPr>
              <a:t>Director of Educational </a:t>
            </a:r>
            <a:endParaRPr>
              <a:solidFill>
                <a:srgbClr val="FFFFFF"/>
              </a:solidFill>
            </a:endParaRPr>
          </a:p>
          <a:p>
            <a:pPr marL="0" lvl="0" indent="0" rtl="0">
              <a:spcBef>
                <a:spcPts val="200"/>
              </a:spcBef>
              <a:spcAft>
                <a:spcPts val="0"/>
              </a:spcAft>
              <a:buNone/>
            </a:pPr>
            <a:r>
              <a:rPr lang="en">
                <a:solidFill>
                  <a:srgbClr val="FFFFFF"/>
                </a:solidFill>
              </a:rPr>
              <a:t>Advocacy and Training </a:t>
            </a:r>
            <a:endParaRPr>
              <a:solidFill>
                <a:srgbClr val="FFFFFF"/>
              </a:solidFill>
            </a:endParaRPr>
          </a:p>
          <a:p>
            <a:pPr marL="0" lvl="0" indent="0" rtl="0">
              <a:spcBef>
                <a:spcPts val="200"/>
              </a:spcBef>
              <a:spcAft>
                <a:spcPts val="0"/>
              </a:spcAft>
              <a:buClr>
                <a:srgbClr val="595959"/>
              </a:buClr>
              <a:buSzPts val="1400"/>
              <a:buFont typeface="Lato"/>
              <a:buNone/>
            </a:pPr>
            <a:endParaRPr>
              <a:solidFill>
                <a:srgbClr val="FFFFFF"/>
              </a:solidFill>
            </a:endParaRPr>
          </a:p>
          <a:p>
            <a:pPr marL="0" lvl="0" indent="0" rtl="0">
              <a:spcBef>
                <a:spcPts val="200"/>
              </a:spcBef>
              <a:spcAft>
                <a:spcPts val="0"/>
              </a:spcAft>
              <a:buNone/>
            </a:pPr>
            <a:r>
              <a:rPr lang="en">
                <a:solidFill>
                  <a:srgbClr val="FFFFFF"/>
                </a:solidFill>
              </a:rPr>
              <a:t>avernick@brainrecoveryproject.org</a:t>
            </a:r>
            <a:endParaRPr>
              <a:solidFill>
                <a:srgbClr val="FFFFFF"/>
              </a:solidFill>
            </a:endParaRPr>
          </a:p>
          <a:p>
            <a:pPr marL="0" lvl="0" indent="0" rtl="0">
              <a:spcBef>
                <a:spcPts val="200"/>
              </a:spcBef>
              <a:spcAft>
                <a:spcPts val="0"/>
              </a:spcAft>
              <a:buClr>
                <a:srgbClr val="595959"/>
              </a:buClr>
              <a:buSzPts val="1400"/>
              <a:buFont typeface="Lato"/>
              <a:buNone/>
            </a:pPr>
            <a:r>
              <a:rPr lang="en">
                <a:solidFill>
                  <a:srgbClr val="FFFFFF"/>
                </a:solidFill>
              </a:rPr>
              <a:t>www.brainrecoveryporject.org</a:t>
            </a:r>
            <a:endParaRPr>
              <a:solidFill>
                <a:srgbClr val="FFFFFF"/>
              </a:solidFill>
            </a:endParaRPr>
          </a:p>
          <a:p>
            <a:pPr marL="0" lvl="0" indent="0" rtl="0">
              <a:spcBef>
                <a:spcPts val="200"/>
              </a:spcBef>
              <a:spcAft>
                <a:spcPts val="0"/>
              </a:spcAft>
              <a:buClr>
                <a:srgbClr val="595959"/>
              </a:buClr>
              <a:buSzPts val="1300"/>
              <a:buFont typeface="Lato"/>
              <a:buNone/>
            </a:pPr>
            <a:endParaRPr>
              <a:solidFill>
                <a:srgbClr val="FFFFFF"/>
              </a:solidFill>
            </a:endParaRPr>
          </a:p>
          <a:p>
            <a:pPr marL="0" lvl="0" indent="0">
              <a:spcBef>
                <a:spcPts val="0"/>
              </a:spcBef>
              <a:spcAft>
                <a:spcPts val="1600"/>
              </a:spcAft>
              <a:buNone/>
            </a:pPr>
            <a:endParaRPr/>
          </a:p>
        </p:txBody>
      </p:sp>
      <p:pic>
        <p:nvPicPr>
          <p:cNvPr id="566" name="Shape 566"/>
          <p:cNvPicPr preferRelativeResize="0"/>
          <p:nvPr/>
        </p:nvPicPr>
        <p:blipFill>
          <a:blip r:embed="rId3">
            <a:alphaModFix/>
          </a:blip>
          <a:stretch>
            <a:fillRect/>
          </a:stretch>
        </p:blipFill>
        <p:spPr>
          <a:xfrm>
            <a:off x="0" y="3447702"/>
            <a:ext cx="9144003" cy="169579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06425" y="350650"/>
            <a:ext cx="8296800" cy="4590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b="0" i="1">
              <a:solidFill>
                <a:srgbClr val="FFFFFF"/>
              </a:solidFill>
              <a:latin typeface="Lato"/>
              <a:ea typeface="Lato"/>
              <a:cs typeface="Lato"/>
              <a:sym typeface="Lato"/>
            </a:endParaRPr>
          </a:p>
          <a:p>
            <a:pPr marL="0" lvl="0" indent="0" algn="l" rtl="0">
              <a:lnSpc>
                <a:spcPct val="115000"/>
              </a:lnSpc>
              <a:spcBef>
                <a:spcPts val="0"/>
              </a:spcBef>
              <a:spcAft>
                <a:spcPts val="0"/>
              </a:spcAft>
              <a:buNone/>
            </a:pPr>
            <a:endParaRPr sz="1200" b="0" i="1">
              <a:solidFill>
                <a:srgbClr val="FFFFFF"/>
              </a:solidFill>
              <a:latin typeface="Lato"/>
              <a:ea typeface="Lato"/>
              <a:cs typeface="Lato"/>
              <a:sym typeface="Lato"/>
            </a:endParaRPr>
          </a:p>
          <a:p>
            <a:pPr marL="0" lvl="0" indent="0" algn="l" rtl="0">
              <a:lnSpc>
                <a:spcPct val="115000"/>
              </a:lnSpc>
              <a:spcBef>
                <a:spcPts val="0"/>
              </a:spcBef>
              <a:spcAft>
                <a:spcPts val="0"/>
              </a:spcAft>
              <a:buNone/>
            </a:pPr>
            <a:endParaRPr sz="1200" b="0" i="1">
              <a:solidFill>
                <a:srgbClr val="FFFFFF"/>
              </a:solidFill>
              <a:latin typeface="Lato"/>
              <a:ea typeface="Lato"/>
              <a:cs typeface="Lato"/>
              <a:sym typeface="Lato"/>
            </a:endParaRPr>
          </a:p>
          <a:p>
            <a:pPr marL="0" lvl="0" indent="0" algn="l" rtl="0">
              <a:lnSpc>
                <a:spcPct val="115000"/>
              </a:lnSpc>
              <a:spcBef>
                <a:spcPts val="0"/>
              </a:spcBef>
              <a:spcAft>
                <a:spcPts val="0"/>
              </a:spcAft>
              <a:buNone/>
            </a:pPr>
            <a:r>
              <a:rPr lang="en" sz="1400" b="0" i="1">
                <a:solidFill>
                  <a:srgbClr val="FFFFFF"/>
                </a:solidFill>
                <a:latin typeface="Lato"/>
                <a:ea typeface="Lato"/>
                <a:cs typeface="Lato"/>
                <a:sym typeface="Lato"/>
              </a:rPr>
              <a:t>Invisible disabilities have that extra burden of "proof" needed to pass that litmus test to demonstrate "need."  (She looks so "normal").  This is where data, documentation and specific communication to advocate for our children are so needed.  </a:t>
            </a:r>
            <a:endParaRPr sz="1400" b="0" i="1">
              <a:solidFill>
                <a:srgbClr val="FFFFFF"/>
              </a:solidFill>
              <a:latin typeface="Lato"/>
              <a:ea typeface="Lato"/>
              <a:cs typeface="Lato"/>
              <a:sym typeface="Lato"/>
            </a:endParaRPr>
          </a:p>
          <a:p>
            <a:pPr marL="0" lvl="0" indent="0" algn="l" rtl="0">
              <a:lnSpc>
                <a:spcPct val="115000"/>
              </a:lnSpc>
              <a:spcBef>
                <a:spcPts val="0"/>
              </a:spcBef>
              <a:spcAft>
                <a:spcPts val="0"/>
              </a:spcAft>
              <a:buNone/>
            </a:pPr>
            <a:endParaRPr sz="1400" b="0" i="1">
              <a:solidFill>
                <a:srgbClr val="FFFFFF"/>
              </a:solidFill>
              <a:latin typeface="Lato"/>
              <a:ea typeface="Lato"/>
              <a:cs typeface="Lato"/>
              <a:sym typeface="Lato"/>
            </a:endParaRPr>
          </a:p>
          <a:p>
            <a:pPr marL="0" lvl="0" indent="0" algn="l" rtl="0">
              <a:lnSpc>
                <a:spcPct val="115000"/>
              </a:lnSpc>
              <a:spcBef>
                <a:spcPts val="0"/>
              </a:spcBef>
              <a:spcAft>
                <a:spcPts val="0"/>
              </a:spcAft>
              <a:buClr>
                <a:srgbClr val="595959"/>
              </a:buClr>
              <a:buSzPts val="1000"/>
              <a:buFont typeface="Lato"/>
              <a:buNone/>
            </a:pPr>
            <a:r>
              <a:rPr lang="en" sz="1400" b="0" i="1">
                <a:solidFill>
                  <a:srgbClr val="FFFFFF"/>
                </a:solidFill>
                <a:latin typeface="Lato"/>
                <a:ea typeface="Lato"/>
                <a:cs typeface="Lato"/>
                <a:sym typeface="Lato"/>
              </a:rPr>
              <a:t>I'll never forget my daughter's high school advisor say to me (after brain surgery): "Is she fixed now?" </a:t>
            </a:r>
            <a:endParaRPr sz="1400" b="0">
              <a:solidFill>
                <a:srgbClr val="FFFFFF"/>
              </a:solidFill>
              <a:latin typeface="Lato"/>
              <a:ea typeface="Lato"/>
              <a:cs typeface="Lato"/>
              <a:sym typeface="Lato"/>
            </a:endParaRPr>
          </a:p>
          <a:p>
            <a:pPr marL="0" lvl="0" indent="0" algn="l" rtl="0">
              <a:lnSpc>
                <a:spcPct val="115000"/>
              </a:lnSpc>
              <a:spcBef>
                <a:spcPts val="1600"/>
              </a:spcBef>
              <a:spcAft>
                <a:spcPts val="0"/>
              </a:spcAft>
              <a:buClr>
                <a:srgbClr val="595959"/>
              </a:buClr>
              <a:buSzPts val="1000"/>
              <a:buFont typeface="Lato"/>
              <a:buNone/>
            </a:pPr>
            <a:r>
              <a:rPr lang="en" sz="1400" b="0" i="1">
                <a:solidFill>
                  <a:srgbClr val="FFFFFF"/>
                </a:solidFill>
                <a:latin typeface="Lato"/>
                <a:ea typeface="Lato"/>
                <a:cs typeface="Lato"/>
                <a:sym typeface="Lato"/>
              </a:rPr>
              <a:t>I had a (former!) doctor ask me if I was "willing to hire an attorney" so my child could attend school with a 1:1 nurse. Turns out insurance would cover with no issue based on her million diagnoses.  KNOW your state and know the programs available.</a:t>
            </a:r>
            <a:endParaRPr sz="1400" b="0">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sz="1400" b="0" i="1">
                <a:solidFill>
                  <a:srgbClr val="FFFFFF"/>
                </a:solidFill>
                <a:latin typeface="Lato"/>
                <a:ea typeface="Lato"/>
                <a:cs typeface="Lato"/>
                <a:sym typeface="Lato"/>
              </a:rPr>
              <a:t>Medical practitioners are taught to use logic and if trained at a good school, empathy. These tools are not that helpful in the IEP setting. </a:t>
            </a:r>
            <a:endParaRPr sz="1400" b="0" i="1">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sz="1400" b="0" i="1">
                <a:solidFill>
                  <a:srgbClr val="FFFFFF"/>
                </a:solidFill>
                <a:latin typeface="Lato"/>
                <a:ea typeface="Lato"/>
                <a:cs typeface="Lato"/>
                <a:sym typeface="Lato"/>
              </a:rPr>
              <a:t>It would be helpful to have info graphics to help us explain our kids conditions, especially when there are multiple diagnoses or one thing is sequelae to another, but not a primary diagnosis. </a:t>
            </a:r>
            <a:endParaRPr sz="1400" b="0" i="1">
              <a:solidFill>
                <a:srgbClr val="FFFFFF"/>
              </a:solidFill>
              <a:latin typeface="Lato"/>
              <a:ea typeface="Lato"/>
              <a:cs typeface="Lato"/>
              <a:sym typeface="Lato"/>
            </a:endParaRPr>
          </a:p>
          <a:p>
            <a:pPr marL="0" lvl="0" indent="0" algn="l" rtl="0">
              <a:lnSpc>
                <a:spcPct val="115000"/>
              </a:lnSpc>
              <a:spcBef>
                <a:spcPts val="1600"/>
              </a:spcBef>
              <a:spcAft>
                <a:spcPts val="0"/>
              </a:spcAft>
              <a:buClr>
                <a:srgbClr val="595959"/>
              </a:buClr>
              <a:buSzPts val="1000"/>
              <a:buFont typeface="Lato"/>
              <a:buNone/>
            </a:pPr>
            <a:r>
              <a:rPr lang="en" sz="1400" b="0" i="1">
                <a:solidFill>
                  <a:srgbClr val="FFFFFF"/>
                </a:solidFill>
                <a:latin typeface="Lato"/>
                <a:ea typeface="Lato"/>
                <a:cs typeface="Lato"/>
                <a:sym typeface="Lato"/>
              </a:rPr>
              <a:t>Have a neuropsychological evaluation done.  That report was our tool for communicating to the school what our kiddo's IEP should entail.  We learned how to teach him based on how how his brain functions.</a:t>
            </a:r>
            <a:endParaRPr sz="1400" b="0">
              <a:solidFill>
                <a:srgbClr val="FFFFFF"/>
              </a:solidFill>
              <a:latin typeface="Lato"/>
              <a:ea typeface="Lato"/>
              <a:cs typeface="Lato"/>
              <a:sym typeface="Lato"/>
            </a:endParaRPr>
          </a:p>
          <a:p>
            <a:pPr marL="0" lvl="0" indent="0" algn="l">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a:t>The Cortex</a:t>
            </a:r>
            <a:endParaRPr sz="3600"/>
          </a:p>
        </p:txBody>
      </p:sp>
      <p:sp>
        <p:nvSpPr>
          <p:cNvPr id="234" name="Shape 234"/>
          <p:cNvSpPr txBox="1">
            <a:spLocks noGrp="1"/>
          </p:cNvSpPr>
          <p:nvPr>
            <p:ph type="body" idx="1"/>
          </p:nvPr>
        </p:nvSpPr>
        <p:spPr>
          <a:xfrm>
            <a:off x="311700" y="1396375"/>
            <a:ext cx="3053100" cy="3172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t>The familiar part of the brain with multiple folds and lobes.</a:t>
            </a:r>
            <a:endParaRPr sz="2400"/>
          </a:p>
          <a:p>
            <a:pPr marL="0" lvl="0" indent="0" rtl="0">
              <a:spcBef>
                <a:spcPts val="1600"/>
              </a:spcBef>
              <a:spcAft>
                <a:spcPts val="1600"/>
              </a:spcAft>
              <a:buNone/>
            </a:pPr>
            <a:r>
              <a:rPr lang="en" sz="2400"/>
              <a:t>“Cortical”</a:t>
            </a:r>
            <a:endParaRPr sz="2400"/>
          </a:p>
        </p:txBody>
      </p:sp>
      <p:pic>
        <p:nvPicPr>
          <p:cNvPr id="235" name="Shape 235" descr="cerebralcortex.jpg"/>
          <p:cNvPicPr preferRelativeResize="0"/>
          <p:nvPr/>
        </p:nvPicPr>
        <p:blipFill>
          <a:blip r:embed="rId3">
            <a:alphaModFix/>
          </a:blip>
          <a:stretch>
            <a:fillRect/>
          </a:stretch>
        </p:blipFill>
        <p:spPr>
          <a:xfrm>
            <a:off x="4144700" y="1342950"/>
            <a:ext cx="4498550" cy="2914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9"/>
        <p:cNvGrpSpPr/>
        <p:nvPr/>
      </p:nvGrpSpPr>
      <p:grpSpPr>
        <a:xfrm>
          <a:off x="0" y="0"/>
          <a:ext cx="0" cy="0"/>
          <a:chOff x="0" y="0"/>
          <a:chExt cx="0" cy="0"/>
        </a:xfrm>
      </p:grpSpPr>
      <p:pic>
        <p:nvPicPr>
          <p:cNvPr id="240" name="Shape 240" descr="http://www.neuroscapelab.com/projects/glass-brain | http://gazzaleylab.ucsf.edu | http://sccn.ucsd.edu&#10;&#10;This is an anatomically-realistic 3D brain visualization depicting real-time source-localized activity (power and &quot;effective&quot; connectivity) from EEG (electroencephalographic) signals. Each color represents source power and connectivity in a different frequency band (theta, alpha, beta, gamma) and the golden lines are white matter anatomical fiber tracts. Estimated information transfer between brain regions is visualized as pulses of light flowing along the fiber tracts connecting the regions.&#10;&#10;The modeling pipeline includes MRI (Magnetic Resonance Imaging) brain scanning to generate a high-resolution 3D model of an individual's brain, skull, and scalp tissue, DTI (Diffusion Tensor Imaging) for reconstructing white matter tracts, and BCILAB (http://sccn.ucsd.edu/wiki/BCILAB) / SIFT (http://sccn.ucsd.edu/wiki/SIFT) to remove artifacts and statistically reconstruct the locations and dynamics (amplitude and multivariate Granger-causal (http://www.scholarpedia.org/article/Granger_causality) interactions) of multiple sources of activity inside the brain from signals measured at electrodes on the scalp (in this demo, a 64-channel &quot;wet&quot; mobile system by Cognionics/BrainVision (http://www.cognionics.com)).&#10;&#10;The final visualization is done in Unity and allows the user to fly around and through the brain with a gamepad while seeing real-time live brain activity from someone wearing an EEG cap.&#10;&#10;Team:&#10;- Gazzaley Lab / Neuroscape lab, UCSF: Adam Gazzaley, Roger Anguera, Rajat Jain, David Ziegler, John Fesenko, Morgan Hough&#10;- Swartz Center for Computational Neuroscience, UCSD: Tim Mullen &amp; Christian Kothe&#10;&#10;- Matt Omernick, Oleg Konings" title="Glass brain flythrough - Gazzaleylab / SCCN / Neuroscapelab">
            <a:hlinkClick r:id="rId3"/>
          </p:cNvPr>
          <p:cNvPicPr preferRelativeResize="0"/>
          <p:nvPr/>
        </p:nvPicPr>
        <p:blipFill>
          <a:blip r:embed="rId4">
            <a:alphaModFix/>
          </a:blip>
          <a:stretch>
            <a:fillRect/>
          </a:stretch>
        </p:blipFill>
        <p:spPr>
          <a:xfrm>
            <a:off x="1223475" y="155688"/>
            <a:ext cx="6442825" cy="4832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0" y="1217000"/>
            <a:ext cx="4319400" cy="38532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800" b="0">
              <a:solidFill>
                <a:schemeClr val="dk2"/>
              </a:solidFill>
              <a:latin typeface="Lato"/>
              <a:ea typeface="Lato"/>
              <a:cs typeface="Lato"/>
              <a:sym typeface="Lato"/>
            </a:endParaRPr>
          </a:p>
          <a:p>
            <a:pPr marL="457200" lvl="0" indent="-342900" algn="l" rtl="0">
              <a:lnSpc>
                <a:spcPct val="115000"/>
              </a:lnSpc>
              <a:spcBef>
                <a:spcPts val="0"/>
              </a:spcBef>
              <a:spcAft>
                <a:spcPts val="0"/>
              </a:spcAft>
              <a:buClr>
                <a:schemeClr val="dk2"/>
              </a:buClr>
              <a:buSzPts val="1800"/>
              <a:buFont typeface="Lato"/>
              <a:buChar char="●"/>
            </a:pPr>
            <a:r>
              <a:rPr lang="en" sz="1800" b="0">
                <a:solidFill>
                  <a:schemeClr val="dk2"/>
                </a:solidFill>
                <a:latin typeface="Lato"/>
                <a:ea typeface="Lato"/>
                <a:cs typeface="Lato"/>
                <a:sym typeface="Lato"/>
              </a:rPr>
              <a:t>Individualized Education Program (IEP)</a:t>
            </a:r>
            <a:endParaRPr sz="1800" b="0">
              <a:solidFill>
                <a:schemeClr val="dk2"/>
              </a:solidFill>
              <a:latin typeface="Lato"/>
              <a:ea typeface="Lato"/>
              <a:cs typeface="Lato"/>
              <a:sym typeface="Lato"/>
            </a:endParaRPr>
          </a:p>
          <a:p>
            <a:pPr marL="457200" lvl="0" indent="-342900" algn="l" rtl="0">
              <a:lnSpc>
                <a:spcPct val="115000"/>
              </a:lnSpc>
              <a:spcBef>
                <a:spcPts val="0"/>
              </a:spcBef>
              <a:spcAft>
                <a:spcPts val="0"/>
              </a:spcAft>
              <a:buClr>
                <a:schemeClr val="dk2"/>
              </a:buClr>
              <a:buSzPts val="1800"/>
              <a:buFont typeface="Lato"/>
              <a:buChar char="●"/>
            </a:pPr>
            <a:r>
              <a:rPr lang="en" sz="1800" b="0">
                <a:solidFill>
                  <a:schemeClr val="dk2"/>
                </a:solidFill>
                <a:latin typeface="Lato"/>
                <a:ea typeface="Lato"/>
                <a:cs typeface="Lato"/>
                <a:sym typeface="Lato"/>
              </a:rPr>
              <a:t>Free and Appropriate Public Education (FAPE)</a:t>
            </a:r>
            <a:endParaRPr sz="1800" b="0">
              <a:solidFill>
                <a:schemeClr val="dk2"/>
              </a:solidFill>
              <a:latin typeface="Lato"/>
              <a:ea typeface="Lato"/>
              <a:cs typeface="Lato"/>
              <a:sym typeface="Lato"/>
            </a:endParaRPr>
          </a:p>
          <a:p>
            <a:pPr marL="457200" lvl="0" indent="-342900" algn="l" rtl="0">
              <a:lnSpc>
                <a:spcPct val="115000"/>
              </a:lnSpc>
              <a:spcBef>
                <a:spcPts val="0"/>
              </a:spcBef>
              <a:spcAft>
                <a:spcPts val="0"/>
              </a:spcAft>
              <a:buClr>
                <a:schemeClr val="dk2"/>
              </a:buClr>
              <a:buSzPts val="1800"/>
              <a:buFont typeface="Lato"/>
              <a:buChar char="●"/>
            </a:pPr>
            <a:r>
              <a:rPr lang="en" sz="1800" b="0">
                <a:solidFill>
                  <a:schemeClr val="dk2"/>
                </a:solidFill>
                <a:latin typeface="Lato"/>
                <a:ea typeface="Lato"/>
                <a:cs typeface="Lato"/>
                <a:sym typeface="Lato"/>
              </a:rPr>
              <a:t>Least Restrictive Environment (LRE)</a:t>
            </a:r>
            <a:endParaRPr sz="1800" b="0">
              <a:solidFill>
                <a:schemeClr val="dk2"/>
              </a:solidFill>
              <a:latin typeface="Lato"/>
              <a:ea typeface="Lato"/>
              <a:cs typeface="Lato"/>
              <a:sym typeface="Lato"/>
            </a:endParaRPr>
          </a:p>
          <a:p>
            <a:pPr marL="457200" lvl="0" indent="-342900" algn="l" rtl="0">
              <a:lnSpc>
                <a:spcPct val="115000"/>
              </a:lnSpc>
              <a:spcBef>
                <a:spcPts val="0"/>
              </a:spcBef>
              <a:spcAft>
                <a:spcPts val="0"/>
              </a:spcAft>
              <a:buClr>
                <a:srgbClr val="FF0000"/>
              </a:buClr>
              <a:buSzPts val="1800"/>
              <a:buFont typeface="Arial"/>
              <a:buChar char="●"/>
            </a:pPr>
            <a:r>
              <a:rPr lang="en" sz="1800">
                <a:solidFill>
                  <a:srgbClr val="FF0000"/>
                </a:solidFill>
                <a:latin typeface="Lato"/>
                <a:ea typeface="Lato"/>
                <a:cs typeface="Lato"/>
                <a:sym typeface="Lato"/>
              </a:rPr>
              <a:t>Appropriate Evaluation</a:t>
            </a:r>
            <a:endParaRPr sz="1800">
              <a:solidFill>
                <a:srgbClr val="FF0000"/>
              </a:solidFill>
              <a:latin typeface="Lato"/>
              <a:ea typeface="Lato"/>
              <a:cs typeface="Lato"/>
              <a:sym typeface="Lato"/>
            </a:endParaRPr>
          </a:p>
          <a:p>
            <a:pPr marL="457200" lvl="0" indent="-342900" algn="l" rtl="0">
              <a:lnSpc>
                <a:spcPct val="115000"/>
              </a:lnSpc>
              <a:spcBef>
                <a:spcPts val="0"/>
              </a:spcBef>
              <a:spcAft>
                <a:spcPts val="0"/>
              </a:spcAft>
              <a:buClr>
                <a:schemeClr val="dk2"/>
              </a:buClr>
              <a:buSzPts val="1800"/>
              <a:buFont typeface="Lato"/>
              <a:buChar char="●"/>
            </a:pPr>
            <a:r>
              <a:rPr lang="en" sz="1800" b="0">
                <a:solidFill>
                  <a:schemeClr val="dk2"/>
                </a:solidFill>
                <a:latin typeface="Lato"/>
                <a:ea typeface="Lato"/>
                <a:cs typeface="Lato"/>
                <a:sym typeface="Lato"/>
              </a:rPr>
              <a:t>Parent and Teacher Participation</a:t>
            </a:r>
            <a:endParaRPr sz="1800" b="0">
              <a:solidFill>
                <a:schemeClr val="dk2"/>
              </a:solidFill>
              <a:latin typeface="Lato"/>
              <a:ea typeface="Lato"/>
              <a:cs typeface="Lato"/>
              <a:sym typeface="Lato"/>
            </a:endParaRPr>
          </a:p>
          <a:p>
            <a:pPr marL="457200" lvl="0" indent="-342900" algn="l" rtl="0">
              <a:lnSpc>
                <a:spcPct val="115000"/>
              </a:lnSpc>
              <a:spcBef>
                <a:spcPts val="0"/>
              </a:spcBef>
              <a:spcAft>
                <a:spcPts val="0"/>
              </a:spcAft>
              <a:buClr>
                <a:schemeClr val="dk2"/>
              </a:buClr>
              <a:buSzPts val="1800"/>
              <a:buFont typeface="Lato"/>
              <a:buChar char="●"/>
            </a:pPr>
            <a:r>
              <a:rPr lang="en" sz="1800" b="0">
                <a:solidFill>
                  <a:schemeClr val="dk2"/>
                </a:solidFill>
                <a:latin typeface="Lato"/>
                <a:ea typeface="Lato"/>
                <a:cs typeface="Lato"/>
                <a:sym typeface="Lato"/>
              </a:rPr>
              <a:t>Procedural Safeguards</a:t>
            </a:r>
            <a:endParaRPr sz="1800" b="0">
              <a:solidFill>
                <a:schemeClr val="dk2"/>
              </a:solidFill>
              <a:latin typeface="Lato"/>
              <a:ea typeface="Lato"/>
              <a:cs typeface="Lato"/>
              <a:sym typeface="Lato"/>
            </a:endParaRPr>
          </a:p>
        </p:txBody>
      </p:sp>
      <p:pic>
        <p:nvPicPr>
          <p:cNvPr id="246" name="Shape 246" descr="File:Defense.gov News Photo 110302-N-9094S-060 - U.S. Navy Seaman ..."/>
          <p:cNvPicPr preferRelativeResize="0"/>
          <p:nvPr/>
        </p:nvPicPr>
        <p:blipFill rotWithShape="1">
          <a:blip r:embed="rId3">
            <a:alphaModFix/>
          </a:blip>
          <a:srcRect l="19833" r="19827"/>
          <a:stretch/>
        </p:blipFill>
        <p:spPr>
          <a:xfrm>
            <a:off x="4488725" y="0"/>
            <a:ext cx="4655273" cy="5143502"/>
          </a:xfrm>
          <a:prstGeom prst="rect">
            <a:avLst/>
          </a:prstGeom>
          <a:noFill/>
          <a:ln>
            <a:noFill/>
          </a:ln>
        </p:spPr>
      </p:pic>
      <p:sp>
        <p:nvSpPr>
          <p:cNvPr id="247" name="Shape 247"/>
          <p:cNvSpPr txBox="1"/>
          <p:nvPr/>
        </p:nvSpPr>
        <p:spPr>
          <a:xfrm>
            <a:off x="87175" y="362650"/>
            <a:ext cx="4232100" cy="1168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2"/>
              </a:buClr>
              <a:buSzPts val="1100"/>
              <a:buFont typeface="Arial"/>
              <a:buNone/>
            </a:pPr>
            <a:r>
              <a:rPr lang="en" sz="3600" b="1">
                <a:solidFill>
                  <a:schemeClr val="dk1"/>
                </a:solidFill>
                <a:latin typeface="Raleway"/>
                <a:ea typeface="Raleway"/>
                <a:cs typeface="Raleway"/>
                <a:sym typeface="Raleway"/>
              </a:rPr>
              <a:t>THE IDEA: </a:t>
            </a:r>
            <a:endParaRPr sz="3600" b="1">
              <a:solidFill>
                <a:schemeClr val="dk1"/>
              </a:solidFill>
              <a:latin typeface="Raleway"/>
              <a:ea typeface="Raleway"/>
              <a:cs typeface="Raleway"/>
              <a:sym typeface="Raleway"/>
            </a:endParaRPr>
          </a:p>
          <a:p>
            <a:pPr marL="0" lvl="0" indent="0" rtl="0">
              <a:spcBef>
                <a:spcPts val="0"/>
              </a:spcBef>
              <a:spcAft>
                <a:spcPts val="0"/>
              </a:spcAft>
              <a:buClr>
                <a:schemeClr val="dk2"/>
              </a:buClr>
              <a:buSzPts val="1100"/>
              <a:buFont typeface="Arial"/>
              <a:buNone/>
            </a:pPr>
            <a:r>
              <a:rPr lang="en" sz="2400">
                <a:solidFill>
                  <a:schemeClr val="dk1"/>
                </a:solidFill>
                <a:latin typeface="Raleway"/>
                <a:ea typeface="Raleway"/>
                <a:cs typeface="Raleway"/>
                <a:sym typeface="Raleway"/>
              </a:rPr>
              <a:t>Individuals with Disabilities Education Act</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471600" y="323675"/>
            <a:ext cx="8435400" cy="460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a:t>“Over 20 years of research has demonstrated that the education of children with disabilities can be made more effective by (A) having </a:t>
            </a:r>
            <a:r>
              <a:rPr lang="en" sz="3600" b="1"/>
              <a:t>high expectations</a:t>
            </a:r>
            <a:r>
              <a:rPr lang="en" sz="3600"/>
              <a:t> for such children and ensuring their </a:t>
            </a:r>
            <a:r>
              <a:rPr lang="en" sz="3600" b="1"/>
              <a:t>access </a:t>
            </a:r>
            <a:r>
              <a:rPr lang="en" sz="3600"/>
              <a:t>to the general education curriculum to the maximum extent possible”</a:t>
            </a:r>
            <a:endParaRPr sz="3600"/>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1773</Words>
  <Application>Microsoft Office PowerPoint</Application>
  <PresentationFormat>On-screen Show (16:9)</PresentationFormat>
  <Paragraphs>208</Paragraphs>
  <Slides>57</Slides>
  <Notes>57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57</vt:i4>
      </vt:variant>
    </vt:vector>
  </HeadingPairs>
  <TitlesOfParts>
    <vt:vector size="65" baseType="lpstr">
      <vt:lpstr>Raleway</vt:lpstr>
      <vt:lpstr>Roboto</vt:lpstr>
      <vt:lpstr>Lato</vt:lpstr>
      <vt:lpstr>Arial</vt:lpstr>
      <vt:lpstr>Trebuchet MS</vt:lpstr>
      <vt:lpstr>Swiss</vt:lpstr>
      <vt:lpstr>Swiss</vt:lpstr>
      <vt:lpstr>Streamline</vt:lpstr>
      <vt:lpstr>After Brain Surgery: Educational Advocacy   </vt:lpstr>
      <vt:lpstr>Incredibly Excessive  Paperwork</vt:lpstr>
      <vt:lpstr>KNOWLEDGE IS POWER If you’re going to advocate for something for your child, you must understand it.</vt:lpstr>
      <vt:lpstr>KNOW</vt:lpstr>
      <vt:lpstr>Letter from the neurosurgeon</vt:lpstr>
      <vt:lpstr>The Cortex</vt:lpstr>
      <vt:lpstr>PowerPoint Presentation</vt:lpstr>
      <vt:lpstr> Individualized Education Program (IEP) Free and Appropriate Public Education (FAPE) Least Restrictive Environment (LRE) Appropriate Evaluation Parent and Teacher Participation Procedural Safeguards</vt:lpstr>
      <vt:lpstr>PowerPoint Presentation</vt:lpstr>
      <vt:lpstr>PowerPoint Presentation</vt:lpstr>
      <vt:lpstr>STEP 1 - REFERRAL </vt:lpstr>
      <vt:lpstr>PowerPoint Presentation</vt:lpstr>
      <vt:lpstr>PowerPoint Presentation</vt:lpstr>
      <vt:lpstr>STEP 2 - ASSESSMENT</vt:lpstr>
      <vt:lpstr>PowerPoint Presentation</vt:lpstr>
      <vt:lpstr>PowerPoint Presentation</vt:lpstr>
      <vt:lpstr>PowerPoint Presentation</vt:lpstr>
      <vt:lpstr>PowerPoint Presentation</vt:lpstr>
      <vt:lpstr>That’s ‘medical’, we don’t need to do that...</vt:lpstr>
      <vt:lpstr>What assessments are needed after brain surgery?</vt:lpstr>
      <vt:lpstr>Psychoeducational (includes Educational / Academic Performance)</vt:lpstr>
      <vt:lpstr>Neuropsychological  </vt:lpstr>
      <vt:lpstr>Reading (diagnostic reading assessment)</vt:lpstr>
      <vt:lpstr>CIRCUITS - pathways </vt:lpstr>
      <vt:lpstr>PowerPoint Presentation</vt:lpstr>
      <vt:lpstr>VISION</vt:lpstr>
      <vt:lpstr>PowerPoint Presentation</vt:lpstr>
      <vt:lpstr>VISUAL PROCESSING</vt:lpstr>
      <vt:lpstr>PowerPoint Presentation</vt:lpstr>
      <vt:lpstr>PowerPoint Presentation</vt:lpstr>
      <vt:lpstr>PowerPoint Presentation</vt:lpstr>
      <vt:lpstr>ORIENTATION AND MOBILITY</vt:lpstr>
      <vt:lpstr>HEARING &amp; LISTENING</vt:lpstr>
      <vt:lpstr>Auditory Processing</vt:lpstr>
      <vt:lpstr>PowerPoint Presentation</vt:lpstr>
      <vt:lpstr>PowerPoint Presentation</vt:lpstr>
      <vt:lpstr>GROSS MOTOR SKILLS</vt:lpstr>
      <vt:lpstr>ADAPTED PE</vt:lpstr>
      <vt:lpstr>OCCUPATIONAL THERAPY</vt:lpstr>
      <vt:lpstr>SPEECH &amp; LANGUAGE</vt:lpstr>
      <vt:lpstr>Augmentative Assistive Communication</vt:lpstr>
      <vt:lpstr>Assistive Technology</vt:lpstr>
      <vt:lpstr>Functional Behavior</vt:lpstr>
      <vt:lpstr>Mental Health </vt:lpstr>
      <vt:lpstr>Health / Medical</vt:lpstr>
      <vt:lpstr>HOW TO ASK FOR AN INDEPENDENT EDUCATIONAL EVALUATION</vt:lpstr>
      <vt:lpstr>Remember an evaluation = many different assessments   IF YOU DISAGREE WITH EVEN ONE ASSESSMENT, YOU’RE ENTITLED TO AN “INDEPENDENT EDUCATIONAL EVALUATION “</vt:lpstr>
      <vt:lpstr> </vt:lpstr>
      <vt:lpstr>PowerPoint Presentation</vt:lpstr>
      <vt:lpstr>PowerPoint Presentation</vt:lpstr>
      <vt:lpstr>PowerPoint Presentation</vt:lpstr>
      <vt:lpstr>PowerPoint Presentation</vt:lpstr>
      <vt:lpstr>Must independent evaluations be considered?</vt:lpstr>
      <vt:lpstr>PowerPoint Presentation</vt:lpstr>
      <vt:lpstr>PowerPoint Presentation</vt:lpstr>
      <vt:lpstr>Thank You!</vt:lpstr>
      <vt:lpstr>   Invisible disabilities have that extra burden of "proof" needed to pass that litmus test to demonstrate "need."  (She looks so "normal").  This is where data, documentation and specific communication to advocate for our children are so needed.    I'll never forget my daughter's high school advisor say to me (after brain surgery): "Is she fixed now?"  I had a (former!) doctor ask me if I was "willing to hire an attorney" so my child could attend school with a 1:1 nurse. Turns out insurance would cover with no issue based on her million diagnoses.  KNOW your state and know the programs available. Medical practitioners are taught to use logic and if trained at a good school, empathy. These tools are not that helpful in the IEP setting.  It would be helpful to have info graphics to help us explain our kids conditions, especially when there are multiple diagnoses or one thing is sequelae to another, but not a primary diagnosis.  Have a neuropsychological evaluation done.  That report was our tool for communicating to the school what our kiddo's IEP should entail.  We learned how to teach him based on how how his brain functions.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After Brain Surgery: Educational Advocacy   </dc:title>
  <dc:creator>Pip Marks</dc:creator>
  <cp:lastModifiedBy>Pip Marks</cp:lastModifiedBy>
  <cp:revision>1</cp:revision>
  <dcterms:modified xsi:type="dcterms:W3CDTF">2018-05-30T18:52:57Z</dcterms:modified>
</cp:coreProperties>
</file>