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1"/>
  </p:notesMasterIdLst>
  <p:sldIdLst>
    <p:sldId id="256" r:id="rId2"/>
    <p:sldId id="267" r:id="rId3"/>
    <p:sldId id="278" r:id="rId4"/>
    <p:sldId id="275" r:id="rId5"/>
    <p:sldId id="257" r:id="rId6"/>
    <p:sldId id="289" r:id="rId7"/>
    <p:sldId id="290" r:id="rId8"/>
    <p:sldId id="291" r:id="rId9"/>
    <p:sldId id="270" r:id="rId10"/>
    <p:sldId id="292" r:id="rId11"/>
    <p:sldId id="293" r:id="rId12"/>
    <p:sldId id="294" r:id="rId13"/>
    <p:sldId id="295" r:id="rId14"/>
    <p:sldId id="296" r:id="rId15"/>
    <p:sldId id="299" r:id="rId16"/>
    <p:sldId id="303" r:id="rId17"/>
    <p:sldId id="302" r:id="rId18"/>
    <p:sldId id="305" r:id="rId19"/>
    <p:sldId id="306" r:id="rId20"/>
    <p:sldId id="309" r:id="rId21"/>
    <p:sldId id="310" r:id="rId22"/>
    <p:sldId id="308" r:id="rId23"/>
    <p:sldId id="258" r:id="rId24"/>
    <p:sldId id="260" r:id="rId25"/>
    <p:sldId id="274" r:id="rId26"/>
    <p:sldId id="259" r:id="rId27"/>
    <p:sldId id="261" r:id="rId28"/>
    <p:sldId id="276" r:id="rId29"/>
    <p:sldId id="283" r:id="rId30"/>
    <p:sldId id="286" r:id="rId31"/>
    <p:sldId id="279" r:id="rId32"/>
    <p:sldId id="307" r:id="rId33"/>
    <p:sldId id="282" r:id="rId34"/>
    <p:sldId id="285" r:id="rId35"/>
    <p:sldId id="280" r:id="rId36"/>
    <p:sldId id="266" r:id="rId37"/>
    <p:sldId id="265" r:id="rId38"/>
    <p:sldId id="271" r:id="rId39"/>
    <p:sldId id="2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2" autoAdjust="0"/>
  </p:normalViewPr>
  <p:slideViewPr>
    <p:cSldViewPr>
      <p:cViewPr varScale="1">
        <p:scale>
          <a:sx n="46" d="100"/>
          <a:sy n="46" d="100"/>
        </p:scale>
        <p:origin x="259" y="38"/>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3D21A-FCD9-41B5-8B2D-D8A15A9B5DD9}" type="datetimeFigureOut">
              <a:rPr lang="en-US" smtClean="0"/>
              <a:pPr/>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1873C-7E4E-4362-80DF-24F7F668EF31}" type="slidenum">
              <a:rPr lang="en-US" smtClean="0"/>
              <a:pPr/>
              <a:t>‹#›</a:t>
            </a:fld>
            <a:endParaRPr lang="en-US"/>
          </a:p>
        </p:txBody>
      </p:sp>
    </p:spTree>
    <p:extLst>
      <p:ext uri="{BB962C8B-B14F-4D97-AF65-F5344CB8AC3E}">
        <p14:creationId xmlns:p14="http://schemas.microsoft.com/office/powerpoint/2010/main" val="189379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1873C-7E4E-4362-80DF-24F7F668EF31}" type="slidenum">
              <a:rPr lang="en-US" smtClean="0"/>
              <a:pPr/>
              <a:t>1</a:t>
            </a:fld>
            <a:endParaRPr lang="en-US"/>
          </a:p>
        </p:txBody>
      </p:sp>
    </p:spTree>
    <p:extLst>
      <p:ext uri="{BB962C8B-B14F-4D97-AF65-F5344CB8AC3E}">
        <p14:creationId xmlns:p14="http://schemas.microsoft.com/office/powerpoint/2010/main" val="276874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US" sz="1400" baseline="0" dirty="0" smtClean="0"/>
              <a:t>A </a:t>
            </a:r>
            <a:r>
              <a:rPr lang="en-US" sz="1400" dirty="0" smtClean="0"/>
              <a:t>basic</a:t>
            </a:r>
            <a:r>
              <a:rPr lang="en-US" sz="1400" baseline="0" dirty="0" smtClean="0"/>
              <a:t> definition of advocacy relates to the etymology of the word.  Advocacy derives from the Latin </a:t>
            </a:r>
            <a:r>
              <a:rPr lang="en-US" sz="1400" kern="1200" dirty="0" smtClean="0">
                <a:solidFill>
                  <a:schemeClr val="tx1"/>
                </a:solidFill>
                <a:effectLst/>
                <a:latin typeface="+mn-lt"/>
                <a:ea typeface="+mn-ea"/>
                <a:cs typeface="+mn-cs"/>
              </a:rPr>
              <a:t>“advocare,” meaning “to call,” and is related to the word “vocem,” meaning “voice” (Oxford English Dictionary, 2011).  Advocacy, then, can be understood as using voice to speak up and speak out</a:t>
            </a:r>
            <a:r>
              <a:rPr lang="en-US" sz="1400"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D0039C3-27ED-8044-BD09-7EBF4F0B99DF}" type="slidenum">
              <a:rPr lang="en-US" smtClean="0"/>
              <a:pPr/>
              <a:t>9</a:t>
            </a:fld>
            <a:endParaRPr lang="en-US" dirty="0"/>
          </a:p>
        </p:txBody>
      </p:sp>
    </p:spTree>
    <p:extLst>
      <p:ext uri="{BB962C8B-B14F-4D97-AF65-F5344CB8AC3E}">
        <p14:creationId xmlns:p14="http://schemas.microsoft.com/office/powerpoint/2010/main" val="74168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41E0D1-5C84-4887-B065-2619E5305554}" type="slidenum">
              <a:rPr lang="en-US" smtClean="0"/>
              <a:pPr/>
              <a:t>16</a:t>
            </a:fld>
            <a:endParaRPr lang="en-US"/>
          </a:p>
        </p:txBody>
      </p:sp>
    </p:spTree>
    <p:extLst>
      <p:ext uri="{BB962C8B-B14F-4D97-AF65-F5344CB8AC3E}">
        <p14:creationId xmlns:p14="http://schemas.microsoft.com/office/powerpoint/2010/main" val="85609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Print</a:t>
            </a:r>
            <a:endParaRPr lang="en-US" dirty="0"/>
          </a:p>
        </p:txBody>
      </p:sp>
      <p:sp>
        <p:nvSpPr>
          <p:cNvPr id="4" name="Slide Number Placeholder 3"/>
          <p:cNvSpPr>
            <a:spLocks noGrp="1"/>
          </p:cNvSpPr>
          <p:nvPr>
            <p:ph type="sldNum" sz="quarter" idx="10"/>
          </p:nvPr>
        </p:nvSpPr>
        <p:spPr/>
        <p:txBody>
          <a:bodyPr/>
          <a:lstStyle/>
          <a:p>
            <a:fld id="{BBEED3C1-2D3A-4D03-B325-1E64E92CA9B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412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0039C3-27ED-8044-BD09-7EBF4F0B99D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1635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039C3-27ED-8044-BD09-7EBF4F0B99DF}" type="slidenum">
              <a:rPr lang="en-US" smtClean="0"/>
              <a:pPr/>
              <a:t>38</a:t>
            </a:fld>
            <a:endParaRPr lang="en-US" dirty="0"/>
          </a:p>
        </p:txBody>
      </p:sp>
    </p:spTree>
    <p:extLst>
      <p:ext uri="{BB962C8B-B14F-4D97-AF65-F5344CB8AC3E}">
        <p14:creationId xmlns:p14="http://schemas.microsoft.com/office/powerpoint/2010/main" val="186732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039C3-27ED-8044-BD09-7EBF4F0B99DF}" type="slidenum">
              <a:rPr lang="en-US" smtClean="0"/>
              <a:pPr/>
              <a:t>39</a:t>
            </a:fld>
            <a:endParaRPr lang="en-US" dirty="0"/>
          </a:p>
        </p:txBody>
      </p:sp>
    </p:spTree>
    <p:extLst>
      <p:ext uri="{BB962C8B-B14F-4D97-AF65-F5344CB8AC3E}">
        <p14:creationId xmlns:p14="http://schemas.microsoft.com/office/powerpoint/2010/main" val="186732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F30D4A-56B2-46ED-8D00-5013B07D7237}"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30D4A-56B2-46ED-8D00-5013B07D7237}"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30D4A-56B2-46ED-8D00-5013B07D7237}"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6F30D4A-56B2-46ED-8D00-5013B07D7237}"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30D4A-56B2-46ED-8D00-5013B07D7237}"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F30D4A-56B2-46ED-8D00-5013B07D7237}"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30D4A-56B2-46ED-8D00-5013B07D7237}"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30D4A-56B2-46ED-8D00-5013B07D7237}"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30D4A-56B2-46ED-8D00-5013B07D7237}"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30D4A-56B2-46ED-8D00-5013B07D7237}"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4A875-637F-4929-93EA-73D143AEF6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30D4A-56B2-46ED-8D00-5013B07D7237}"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4A875-637F-4929-93EA-73D143AEF679}"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6F30D4A-56B2-46ED-8D00-5013B07D7237}" type="datetimeFigureOut">
              <a:rPr lang="en-US" smtClean="0"/>
              <a:pPr/>
              <a:t>6/16/2015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BA4A875-637F-4929-93EA-73D143AEF679}"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ds.ca.gov/ConsumerCorner/LantermanActGuide.cfm" TargetMode="External"/><Relationship Id="rId2" Type="http://schemas.openxmlformats.org/officeDocument/2006/relationships/hyperlink" Target="http://dredf.org/" TargetMode="External"/><Relationship Id="rId1" Type="http://schemas.openxmlformats.org/officeDocument/2006/relationships/slideLayout" Target="../slideLayouts/slideLayout2.xml"/><Relationship Id="rId6" Type="http://schemas.openxmlformats.org/officeDocument/2006/relationships/hyperlink" Target="http://www.supportforfamilies.org/" TargetMode="External"/><Relationship Id="rId5" Type="http://schemas.openxmlformats.org/officeDocument/2006/relationships/hyperlink" Target="http://www.ggrc.org/" TargetMode="External"/><Relationship Id="rId4" Type="http://schemas.openxmlformats.org/officeDocument/2006/relationships/hyperlink" Target="http://www.rceb.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bu.edu/ssw/academic/msw/curriculum/macro/index.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patch.com/california/newark/developmental-disabilities-advocates-call-500-million-increased-state-funding-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fragilex.org/2014/advocacy/advocacy-day-posts/nfxfad14/national-fragile-x-advocacy-day-2014-not-even-the-winter-storm-could-stop-u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groups/FXFiles/" TargetMode="External"/><Relationship Id="rId2" Type="http://schemas.openxmlformats.org/officeDocument/2006/relationships/hyperlink" Target="https://sites.google.com/site/ebparentsofkidswspecialneed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sarah.taylor@csueastbay.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828800"/>
          </a:xfrm>
        </p:spPr>
        <p:txBody>
          <a:bodyPr/>
          <a:lstStyle/>
          <a:p>
            <a:r>
              <a:rPr lang="en-US" sz="3200" dirty="0" smtClean="0"/>
              <a:t>Resilience, Coffee, and Community: How Parents Advocate for Children with Special Needs</a:t>
            </a:r>
            <a:endParaRPr lang="en-US" sz="3200" dirty="0"/>
          </a:p>
        </p:txBody>
      </p:sp>
      <p:sp>
        <p:nvSpPr>
          <p:cNvPr id="3" name="Subtitle 2"/>
          <p:cNvSpPr>
            <a:spLocks noGrp="1"/>
          </p:cNvSpPr>
          <p:nvPr>
            <p:ph type="subTitle" idx="1"/>
          </p:nvPr>
        </p:nvSpPr>
        <p:spPr>
          <a:xfrm>
            <a:off x="381000" y="5257800"/>
            <a:ext cx="8610600" cy="1447800"/>
          </a:xfrm>
        </p:spPr>
        <p:txBody>
          <a:bodyPr>
            <a:normAutofit fontScale="92500" lnSpcReduction="20000"/>
          </a:bodyPr>
          <a:lstStyle/>
          <a:p>
            <a:pPr algn="ctr"/>
            <a:r>
              <a:rPr lang="en-US" dirty="0" smtClean="0"/>
              <a:t>Family Voices of California Parent Advocate Webinar</a:t>
            </a:r>
          </a:p>
          <a:p>
            <a:pPr algn="ctr"/>
            <a:r>
              <a:rPr lang="en-US" dirty="0" smtClean="0"/>
              <a:t>June 17, 2015</a:t>
            </a:r>
          </a:p>
          <a:p>
            <a:pPr algn="ctr"/>
            <a:r>
              <a:rPr lang="en-US" dirty="0" smtClean="0"/>
              <a:t>Sarah Taylor, MSW, PhD</a:t>
            </a:r>
          </a:p>
          <a:p>
            <a:pPr algn="ctr"/>
            <a:r>
              <a:rPr lang="en-US" dirty="0" smtClean="0"/>
              <a:t>Associate Professor, CSU East Bay </a:t>
            </a:r>
            <a:r>
              <a:rPr lang="en-US" dirty="0" err="1" smtClean="0"/>
              <a:t>Dept</a:t>
            </a:r>
            <a:r>
              <a:rPr lang="en-US" dirty="0" smtClean="0"/>
              <a:t> of Social Work</a:t>
            </a:r>
          </a:p>
        </p:txBody>
      </p:sp>
      <p:pic>
        <p:nvPicPr>
          <p:cNvPr id="1028" name="Picture 4" descr="https://scontent-b-sjc.xx.fbcdn.net/hphotos-xfp1/v/t1.0-9/10342992_10203643102291539_873392875680356952_n.jpg?oh=2014061265234263ee931531463695fa&amp;oe=54B8940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058" y="2286000"/>
            <a:ext cx="5215467"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5724"/>
            <a:ext cx="7753555" cy="924475"/>
          </a:xfrm>
        </p:spPr>
        <p:txBody>
          <a:bodyPr/>
          <a:lstStyle/>
          <a:p>
            <a:r>
              <a:rPr lang="en-US" dirty="0" smtClean="0"/>
              <a:t>Core Case Advocacy Strategies </a:t>
            </a:r>
            <a:endParaRPr lang="en-US" dirty="0"/>
          </a:p>
        </p:txBody>
      </p:sp>
      <p:sp>
        <p:nvSpPr>
          <p:cNvPr id="3" name="Content Placeholder 2"/>
          <p:cNvSpPr>
            <a:spLocks noGrp="1"/>
          </p:cNvSpPr>
          <p:nvPr>
            <p:ph sz="quarter" idx="1"/>
          </p:nvPr>
        </p:nvSpPr>
        <p:spPr/>
        <p:txBody>
          <a:bodyPr/>
          <a:lstStyle/>
          <a:p>
            <a:pPr>
              <a:buClr>
                <a:srgbClr val="D8670A"/>
              </a:buClr>
              <a:buSzPct val="80000"/>
              <a:buFont typeface="Wingdings 2" pitchFamily="18" charset="2"/>
              <a:buChar char=""/>
            </a:pPr>
            <a:r>
              <a:rPr lang="en-US" dirty="0" smtClean="0"/>
              <a:t>Self care</a:t>
            </a:r>
          </a:p>
          <a:p>
            <a:pPr>
              <a:buClr>
                <a:srgbClr val="D8670A"/>
              </a:buClr>
              <a:buSzPct val="80000"/>
              <a:buFont typeface="Wingdings 2" pitchFamily="18" charset="2"/>
              <a:buChar char=""/>
            </a:pPr>
            <a:r>
              <a:rPr lang="en-US" dirty="0" smtClean="0"/>
              <a:t>Knowledge</a:t>
            </a:r>
          </a:p>
          <a:p>
            <a:pPr>
              <a:buClr>
                <a:srgbClr val="D8670A"/>
              </a:buClr>
              <a:buSzPct val="80000"/>
              <a:buFont typeface="Wingdings 2" pitchFamily="18" charset="2"/>
              <a:buChar char=""/>
            </a:pPr>
            <a:r>
              <a:rPr lang="en-US" dirty="0" smtClean="0"/>
              <a:t>Networking</a:t>
            </a:r>
          </a:p>
          <a:p>
            <a:pPr>
              <a:buClr>
                <a:srgbClr val="D8670A"/>
              </a:buClr>
              <a:buSzPct val="80000"/>
              <a:buFont typeface="Wingdings 2" pitchFamily="18" charset="2"/>
              <a:buChar char=""/>
            </a:pPr>
            <a:r>
              <a:rPr lang="en-US" dirty="0" smtClean="0"/>
              <a:t>Polite Persistence &amp; Patience</a:t>
            </a:r>
          </a:p>
          <a:p>
            <a:pPr>
              <a:buClr>
                <a:srgbClr val="D8670A"/>
              </a:buClr>
              <a:buSzPct val="80000"/>
              <a:buFont typeface="Wingdings 2" pitchFamily="18" charset="2"/>
              <a:buChar char=""/>
            </a:pPr>
            <a:r>
              <a:rPr lang="en-US" dirty="0" smtClean="0"/>
              <a:t>Vigilance</a:t>
            </a:r>
          </a:p>
          <a:p>
            <a:pPr>
              <a:buClr>
                <a:srgbClr val="D8670A"/>
              </a:buClr>
              <a:buSzPct val="80000"/>
              <a:buFont typeface="Wingdings 2" pitchFamily="18" charset="2"/>
              <a:buChar char=""/>
            </a:pPr>
            <a:r>
              <a:rPr lang="en-US" dirty="0" smtClean="0"/>
              <a:t>Expertise &amp; Authority</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524958" cy="924475"/>
          </a:xfrm>
        </p:spPr>
        <p:txBody>
          <a:bodyPr/>
          <a:lstStyle/>
          <a:p>
            <a:r>
              <a:rPr lang="en-US" dirty="0" smtClean="0"/>
              <a:t>Self care – Effective advocacy begins with a well-rested advocate</a:t>
            </a:r>
            <a:endParaRPr lang="en-US" dirty="0"/>
          </a:p>
        </p:txBody>
      </p:sp>
      <p:sp>
        <p:nvSpPr>
          <p:cNvPr id="3" name="Content Placeholder 2"/>
          <p:cNvSpPr>
            <a:spLocks noGrp="1"/>
          </p:cNvSpPr>
          <p:nvPr>
            <p:ph sz="quarter" idx="1"/>
          </p:nvPr>
        </p:nvSpPr>
        <p:spPr>
          <a:xfrm>
            <a:off x="914400" y="1676400"/>
            <a:ext cx="7125112" cy="4051437"/>
          </a:xfrm>
        </p:spPr>
        <p:txBody>
          <a:bodyPr>
            <a:normAutofit fontScale="92500" lnSpcReduction="10000"/>
          </a:bodyPr>
          <a:lstStyle/>
          <a:p>
            <a:r>
              <a:rPr lang="en-US" dirty="0" smtClean="0"/>
              <a:t>First priority – Always</a:t>
            </a:r>
          </a:p>
          <a:p>
            <a:pPr lvl="1"/>
            <a:r>
              <a:rPr lang="en-US" dirty="0" smtClean="0"/>
              <a:t>Especially right after a diagnosis or major challenge</a:t>
            </a:r>
          </a:p>
          <a:p>
            <a:r>
              <a:rPr lang="en-US" dirty="0" smtClean="0"/>
              <a:t>Respite</a:t>
            </a:r>
          </a:p>
          <a:p>
            <a:r>
              <a:rPr lang="en-US" dirty="0" smtClean="0"/>
              <a:t>Support System</a:t>
            </a:r>
          </a:p>
          <a:p>
            <a:r>
              <a:rPr lang="en-US" dirty="0" smtClean="0"/>
              <a:t>Therapy/Support Groups</a:t>
            </a:r>
          </a:p>
          <a:p>
            <a:r>
              <a:rPr lang="en-US" dirty="0" smtClean="0"/>
              <a:t>Work-life balance</a:t>
            </a:r>
          </a:p>
          <a:p>
            <a:r>
              <a:rPr lang="en-US" dirty="0" smtClean="0"/>
              <a:t>Privacy</a:t>
            </a:r>
          </a:p>
          <a:p>
            <a:r>
              <a:rPr lang="en-US" dirty="0" smtClean="0"/>
              <a:t>Setting parenting priorities</a:t>
            </a:r>
          </a:p>
          <a:p>
            <a:pPr lvl="1"/>
            <a:r>
              <a:rPr lang="en-US" dirty="0" smtClean="0"/>
              <a:t>Parent first, fun first</a:t>
            </a:r>
          </a:p>
          <a:p>
            <a:r>
              <a:rPr lang="en-US" dirty="0" smtClean="0"/>
              <a:t>Culture</a:t>
            </a:r>
          </a:p>
          <a:p>
            <a:r>
              <a:rPr lang="en-US" dirty="0" smtClean="0"/>
              <a:t>Sense of humor</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125113" cy="924475"/>
          </a:xfrm>
        </p:spPr>
        <p:txBody>
          <a:bodyPr/>
          <a:lstStyle/>
          <a:p>
            <a:r>
              <a:rPr lang="en-US" dirty="0" smtClean="0"/>
              <a:t>Knowledge</a:t>
            </a:r>
            <a:endParaRPr lang="en-US" dirty="0"/>
          </a:p>
        </p:txBody>
      </p:sp>
      <p:sp>
        <p:nvSpPr>
          <p:cNvPr id="3" name="Content Placeholder 2"/>
          <p:cNvSpPr>
            <a:spLocks noGrp="1"/>
          </p:cNvSpPr>
          <p:nvPr>
            <p:ph sz="quarter" idx="1"/>
          </p:nvPr>
        </p:nvSpPr>
        <p:spPr>
          <a:xfrm>
            <a:off x="381000" y="990600"/>
            <a:ext cx="7696200" cy="4949952"/>
          </a:xfrm>
        </p:spPr>
        <p:txBody>
          <a:bodyPr>
            <a:normAutofit fontScale="92500" lnSpcReduction="10000"/>
          </a:bodyPr>
          <a:lstStyle/>
          <a:p>
            <a:r>
              <a:rPr lang="en-US" dirty="0" smtClean="0"/>
              <a:t>Vocabulary</a:t>
            </a:r>
          </a:p>
          <a:p>
            <a:pPr lvl="1"/>
            <a:r>
              <a:rPr lang="en-US" dirty="0" smtClean="0"/>
              <a:t>Person-first language</a:t>
            </a:r>
          </a:p>
          <a:p>
            <a:pPr lvl="1"/>
            <a:r>
              <a:rPr lang="en-US" dirty="0" smtClean="0"/>
              <a:t>ID, DD, </a:t>
            </a:r>
            <a:r>
              <a:rPr lang="en-US" strike="sngStrike" dirty="0" smtClean="0"/>
              <a:t>MR</a:t>
            </a:r>
            <a:endParaRPr lang="en-US" dirty="0" smtClean="0"/>
          </a:p>
          <a:p>
            <a:pPr lvl="1"/>
            <a:r>
              <a:rPr lang="en-US" dirty="0" smtClean="0"/>
              <a:t>Therapeutic/diagnostic language </a:t>
            </a:r>
            <a:endParaRPr lang="en-US" dirty="0"/>
          </a:p>
          <a:p>
            <a:pPr lvl="1"/>
            <a:r>
              <a:rPr lang="en-US" dirty="0" smtClean="0"/>
              <a:t>Example – using the language to make respite request</a:t>
            </a:r>
          </a:p>
          <a:p>
            <a:r>
              <a:rPr lang="en-US" dirty="0" smtClean="0"/>
              <a:t>Research</a:t>
            </a:r>
          </a:p>
          <a:p>
            <a:r>
              <a:rPr lang="en-US" dirty="0" smtClean="0"/>
              <a:t>Legal Rights</a:t>
            </a:r>
          </a:p>
          <a:p>
            <a:pPr lvl="1"/>
            <a:r>
              <a:rPr lang="en-US" dirty="0" smtClean="0"/>
              <a:t>Disability Research, Education, and Defense Fund:</a:t>
            </a:r>
            <a:r>
              <a:rPr lang="en-US" dirty="0"/>
              <a:t> </a:t>
            </a:r>
            <a:r>
              <a:rPr lang="en-US" dirty="0">
                <a:hlinkClick r:id="rId2"/>
              </a:rPr>
              <a:t>http://dredf.org</a:t>
            </a:r>
            <a:r>
              <a:rPr lang="en-US" dirty="0" smtClean="0">
                <a:hlinkClick r:id="rId2"/>
              </a:rPr>
              <a:t>/</a:t>
            </a:r>
            <a:endParaRPr lang="en-US" dirty="0" smtClean="0"/>
          </a:p>
          <a:p>
            <a:pPr lvl="1"/>
            <a:r>
              <a:rPr lang="en-US" dirty="0" smtClean="0"/>
              <a:t>Guide to the </a:t>
            </a:r>
            <a:r>
              <a:rPr lang="en-US" dirty="0" err="1" smtClean="0"/>
              <a:t>Lanterman</a:t>
            </a:r>
            <a:r>
              <a:rPr lang="en-US" dirty="0" smtClean="0"/>
              <a:t> Act: </a:t>
            </a:r>
            <a:r>
              <a:rPr lang="en-US" dirty="0" smtClean="0">
                <a:hlinkClick r:id="rId3"/>
              </a:rPr>
              <a:t>http://www.dds.ca.gov/ConsumerCorner/LantermanActGuide.cfm</a:t>
            </a:r>
            <a:r>
              <a:rPr lang="en-US" dirty="0" smtClean="0"/>
              <a:t> </a:t>
            </a:r>
          </a:p>
          <a:p>
            <a:r>
              <a:rPr lang="en-US" dirty="0" smtClean="0"/>
              <a:t>Resources</a:t>
            </a:r>
          </a:p>
          <a:p>
            <a:pPr lvl="1"/>
            <a:r>
              <a:rPr lang="en-US" dirty="0" smtClean="0"/>
              <a:t>East Bay </a:t>
            </a:r>
            <a:r>
              <a:rPr lang="en-US" dirty="0"/>
              <a:t>Regional Center: </a:t>
            </a:r>
            <a:r>
              <a:rPr lang="en-US" dirty="0">
                <a:hlinkClick r:id="rId4"/>
              </a:rPr>
              <a:t>http://www.rceb.org</a:t>
            </a:r>
            <a:r>
              <a:rPr lang="en-US" dirty="0" smtClean="0">
                <a:hlinkClick r:id="rId4"/>
              </a:rPr>
              <a:t>/</a:t>
            </a:r>
            <a:r>
              <a:rPr lang="en-US" dirty="0" smtClean="0"/>
              <a:t> </a:t>
            </a:r>
          </a:p>
          <a:p>
            <a:pPr lvl="1"/>
            <a:r>
              <a:rPr lang="en-US" dirty="0" smtClean="0"/>
              <a:t>Golden Gate Regional Center: </a:t>
            </a:r>
            <a:r>
              <a:rPr lang="en-US" dirty="0" smtClean="0">
                <a:hlinkClick r:id="rId5"/>
              </a:rPr>
              <a:t>http://www.ggrc.org/</a:t>
            </a:r>
            <a:endParaRPr lang="en-US" dirty="0" smtClean="0"/>
          </a:p>
          <a:p>
            <a:pPr lvl="1"/>
            <a:r>
              <a:rPr lang="en-US" dirty="0" smtClean="0"/>
              <a:t>Support for Families of Children with Disabilities: </a:t>
            </a:r>
            <a:r>
              <a:rPr lang="en-US" dirty="0" smtClean="0">
                <a:hlinkClick r:id="rId6"/>
              </a:rPr>
              <a:t>http://www.supportforfamilies.org/</a:t>
            </a:r>
            <a:r>
              <a:rPr lang="en-US" dirty="0" smtClean="0"/>
              <a:t> </a:t>
            </a:r>
          </a:p>
          <a:p>
            <a:pPr lvl="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Networking</a:t>
            </a:r>
            <a:endParaRPr lang="en-US" dirty="0"/>
          </a:p>
        </p:txBody>
      </p:sp>
      <p:sp>
        <p:nvSpPr>
          <p:cNvPr id="3" name="Content Placeholder 2"/>
          <p:cNvSpPr>
            <a:spLocks noGrp="1"/>
          </p:cNvSpPr>
          <p:nvPr>
            <p:ph sz="quarter" idx="1"/>
          </p:nvPr>
        </p:nvSpPr>
        <p:spPr>
          <a:xfrm>
            <a:off x="381000" y="914400"/>
            <a:ext cx="8153400" cy="4873752"/>
          </a:xfrm>
        </p:spPr>
        <p:txBody>
          <a:bodyPr/>
          <a:lstStyle/>
          <a:p>
            <a:r>
              <a:rPr lang="en-US" dirty="0" smtClean="0"/>
              <a:t>Online: blogs, social networks</a:t>
            </a:r>
          </a:p>
          <a:p>
            <a:r>
              <a:rPr lang="en-US" dirty="0" smtClean="0"/>
              <a:t>Offline: SELPA, events, conferences, social gatherings</a:t>
            </a:r>
          </a:p>
          <a:p>
            <a:r>
              <a:rPr lang="en-US" dirty="0" smtClean="0"/>
              <a:t>Around specific issues: moving school site and afterschool care examples</a:t>
            </a:r>
            <a:endParaRPr lang="en-US" dirty="0"/>
          </a:p>
        </p:txBody>
      </p:sp>
      <p:pic>
        <p:nvPicPr>
          <p:cNvPr id="4097" name="Picture 1"/>
          <p:cNvPicPr>
            <a:picLocks noChangeAspect="1" noChangeArrowheads="1"/>
          </p:cNvPicPr>
          <p:nvPr/>
        </p:nvPicPr>
        <p:blipFill>
          <a:blip r:embed="rId2" cstate="print"/>
          <a:srcRect/>
          <a:stretch>
            <a:fillRect/>
          </a:stretch>
        </p:blipFill>
        <p:spPr bwMode="auto">
          <a:xfrm>
            <a:off x="381000" y="1447800"/>
            <a:ext cx="8229600" cy="3741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Polite Persistence &amp; Patience</a:t>
            </a:r>
            <a:endParaRPr lang="en-US" dirty="0"/>
          </a:p>
        </p:txBody>
      </p:sp>
      <p:sp>
        <p:nvSpPr>
          <p:cNvPr id="3" name="Content Placeholder 2"/>
          <p:cNvSpPr>
            <a:spLocks noGrp="1"/>
          </p:cNvSpPr>
          <p:nvPr>
            <p:ph sz="quarter" idx="1"/>
          </p:nvPr>
        </p:nvSpPr>
        <p:spPr/>
        <p:txBody>
          <a:bodyPr/>
          <a:lstStyle/>
          <a:p>
            <a:r>
              <a:rPr lang="en-US" dirty="0" smtClean="0"/>
              <a:t>Phone/email often…but not too often</a:t>
            </a:r>
          </a:p>
          <a:p>
            <a:pPr lvl="1"/>
            <a:r>
              <a:rPr lang="en-US" dirty="0" smtClean="0"/>
              <a:t>RCEB evaluation example</a:t>
            </a:r>
          </a:p>
          <a:p>
            <a:r>
              <a:rPr lang="en-US" dirty="0" smtClean="0"/>
              <a:t>Follow your instincts!</a:t>
            </a:r>
          </a:p>
          <a:p>
            <a:pPr lvl="1"/>
            <a:r>
              <a:rPr lang="en-US" dirty="0" smtClean="0"/>
              <a:t>Diagnosis example</a:t>
            </a:r>
          </a:p>
          <a:p>
            <a:r>
              <a:rPr lang="en-US" dirty="0" smtClean="0"/>
              <a:t>Be prepared to repeat yourself, fill out forms, and queue up as often as needed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24475"/>
          </a:xfrm>
        </p:spPr>
        <p:txBody>
          <a:bodyPr/>
          <a:lstStyle/>
          <a:p>
            <a:r>
              <a:rPr lang="en-US" sz="2800" dirty="0" smtClean="0"/>
              <a:t>Expertise, Authority, Teamwork, &amp; Compassion – Working with a Team of Professionals</a:t>
            </a:r>
            <a:endParaRPr lang="en-US" sz="2800" dirty="0"/>
          </a:p>
        </p:txBody>
      </p:sp>
      <p:sp>
        <p:nvSpPr>
          <p:cNvPr id="7" name="Content Placeholder 6"/>
          <p:cNvSpPr>
            <a:spLocks noGrp="1"/>
          </p:cNvSpPr>
          <p:nvPr>
            <p:ph sz="half" idx="1"/>
          </p:nvPr>
        </p:nvSpPr>
        <p:spPr>
          <a:xfrm>
            <a:off x="685800" y="1809749"/>
            <a:ext cx="3794919" cy="4362451"/>
          </a:xfrm>
        </p:spPr>
        <p:txBody>
          <a:bodyPr>
            <a:normAutofit fontScale="70000" lnSpcReduction="20000"/>
          </a:bodyPr>
          <a:lstStyle/>
          <a:p>
            <a:r>
              <a:rPr lang="en-US" sz="2200" dirty="0" smtClean="0"/>
              <a:t>RCEB  Social Worker</a:t>
            </a:r>
          </a:p>
          <a:p>
            <a:r>
              <a:rPr lang="en-US" sz="2200" dirty="0" smtClean="0"/>
              <a:t>Medical Insurance Staff</a:t>
            </a:r>
          </a:p>
          <a:p>
            <a:r>
              <a:rPr lang="en-US" sz="2200" dirty="0" smtClean="0"/>
              <a:t>OT</a:t>
            </a:r>
          </a:p>
          <a:p>
            <a:pPr lvl="1"/>
            <a:r>
              <a:rPr lang="en-US" sz="2200" dirty="0" smtClean="0"/>
              <a:t>Fine motor</a:t>
            </a:r>
          </a:p>
          <a:p>
            <a:pPr lvl="1"/>
            <a:r>
              <a:rPr lang="en-US" sz="2200" dirty="0" smtClean="0"/>
              <a:t>Feeding</a:t>
            </a:r>
          </a:p>
          <a:p>
            <a:r>
              <a:rPr lang="en-US" sz="2200" dirty="0" smtClean="0"/>
              <a:t>PT</a:t>
            </a:r>
          </a:p>
          <a:p>
            <a:r>
              <a:rPr lang="en-US" sz="2200" dirty="0" smtClean="0"/>
              <a:t>SLP</a:t>
            </a:r>
          </a:p>
          <a:p>
            <a:r>
              <a:rPr lang="en-US" sz="2200" dirty="0" smtClean="0"/>
              <a:t>School Psychologist</a:t>
            </a:r>
          </a:p>
          <a:p>
            <a:r>
              <a:rPr lang="en-US" sz="2200" dirty="0" smtClean="0"/>
              <a:t>Audiologist</a:t>
            </a:r>
          </a:p>
          <a:p>
            <a:r>
              <a:rPr lang="en-US" sz="2200" dirty="0" smtClean="0"/>
              <a:t>Pediatric </a:t>
            </a:r>
            <a:r>
              <a:rPr lang="en-US" sz="2200" dirty="0" err="1" smtClean="0"/>
              <a:t>Opthamalogist</a:t>
            </a:r>
            <a:endParaRPr lang="en-US" sz="2200" dirty="0" smtClean="0"/>
          </a:p>
          <a:p>
            <a:r>
              <a:rPr lang="en-US" sz="2200" dirty="0" smtClean="0"/>
              <a:t>Dentist</a:t>
            </a:r>
          </a:p>
          <a:p>
            <a:pPr lvl="1"/>
            <a:r>
              <a:rPr lang="en-US" sz="2200" dirty="0" smtClean="0"/>
              <a:t>RCEB </a:t>
            </a:r>
            <a:r>
              <a:rPr lang="en-US" sz="2200" dirty="0"/>
              <a:t> </a:t>
            </a:r>
            <a:r>
              <a:rPr lang="en-US" sz="2200" dirty="0" smtClean="0"/>
              <a:t>Dental Coordinator</a:t>
            </a:r>
          </a:p>
          <a:p>
            <a:pPr lvl="1"/>
            <a:r>
              <a:rPr lang="en-US" sz="2200" dirty="0" smtClean="0"/>
              <a:t>Hospital-based general anesthesia for fillings</a:t>
            </a:r>
          </a:p>
          <a:p>
            <a:endParaRPr lang="en-US" dirty="0"/>
          </a:p>
        </p:txBody>
      </p:sp>
      <p:sp>
        <p:nvSpPr>
          <p:cNvPr id="8" name="Content Placeholder 7"/>
          <p:cNvSpPr>
            <a:spLocks noGrp="1"/>
          </p:cNvSpPr>
          <p:nvPr>
            <p:ph sz="half" idx="2"/>
          </p:nvPr>
        </p:nvSpPr>
        <p:spPr>
          <a:xfrm>
            <a:off x="4663280" y="1809748"/>
            <a:ext cx="3871119" cy="4362451"/>
          </a:xfrm>
        </p:spPr>
        <p:txBody>
          <a:bodyPr>
            <a:normAutofit fontScale="70000" lnSpcReduction="20000"/>
          </a:bodyPr>
          <a:lstStyle/>
          <a:p>
            <a:r>
              <a:rPr lang="en-US" sz="2200" dirty="0"/>
              <a:t>Doctors</a:t>
            </a:r>
          </a:p>
          <a:p>
            <a:pPr lvl="1"/>
            <a:r>
              <a:rPr lang="en-US" sz="2200" dirty="0"/>
              <a:t>General Pediatrician</a:t>
            </a:r>
          </a:p>
          <a:p>
            <a:pPr lvl="1"/>
            <a:r>
              <a:rPr lang="en-US" sz="2200" dirty="0"/>
              <a:t>Developmental Pediatrician</a:t>
            </a:r>
          </a:p>
          <a:p>
            <a:pPr lvl="1"/>
            <a:r>
              <a:rPr lang="en-US" sz="2200" dirty="0"/>
              <a:t>Neurologist</a:t>
            </a:r>
          </a:p>
          <a:p>
            <a:pPr lvl="1"/>
            <a:r>
              <a:rPr lang="en-US" sz="2200" dirty="0"/>
              <a:t>Geneticist</a:t>
            </a:r>
          </a:p>
          <a:p>
            <a:pPr lvl="1"/>
            <a:r>
              <a:rPr lang="en-US" sz="2200" dirty="0"/>
              <a:t>Psychiatrist</a:t>
            </a:r>
          </a:p>
          <a:p>
            <a:pPr lvl="1"/>
            <a:r>
              <a:rPr lang="en-US" sz="2200" dirty="0"/>
              <a:t>ENT</a:t>
            </a:r>
          </a:p>
          <a:p>
            <a:r>
              <a:rPr lang="en-US" sz="2200" dirty="0"/>
              <a:t>Special </a:t>
            </a:r>
            <a:r>
              <a:rPr lang="en-US" sz="2200" dirty="0" err="1"/>
              <a:t>ed</a:t>
            </a:r>
            <a:r>
              <a:rPr lang="en-US" sz="2200" dirty="0"/>
              <a:t> teacher, aides, and administrators</a:t>
            </a:r>
          </a:p>
          <a:p>
            <a:r>
              <a:rPr lang="en-US" sz="2200" dirty="0"/>
              <a:t>Respite workers and babysitters</a:t>
            </a:r>
          </a:p>
          <a:p>
            <a:r>
              <a:rPr lang="en-US" sz="2200" dirty="0"/>
              <a:t>Afterschool program director and staff</a:t>
            </a:r>
          </a:p>
          <a:p>
            <a:r>
              <a:rPr lang="en-US" sz="2200" dirty="0"/>
              <a:t>Early intervention program/infant stimulation</a:t>
            </a:r>
          </a:p>
          <a:p>
            <a:r>
              <a:rPr lang="en-US" sz="2200" dirty="0"/>
              <a:t>Service dog trainer</a:t>
            </a:r>
          </a:p>
          <a:p>
            <a:endParaRPr lang="en-US" dirty="0"/>
          </a:p>
        </p:txBody>
      </p:sp>
    </p:spTree>
    <p:extLst>
      <p:ext uri="{BB962C8B-B14F-4D97-AF65-F5344CB8AC3E}">
        <p14:creationId xmlns:p14="http://schemas.microsoft.com/office/powerpoint/2010/main" val="1626612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24475"/>
          </a:xfrm>
        </p:spPr>
        <p:txBody>
          <a:bodyPr>
            <a:normAutofit fontScale="90000"/>
          </a:bodyPr>
          <a:lstStyle/>
          <a:p>
            <a:r>
              <a:rPr lang="en-US" dirty="0" smtClean="0"/>
              <a:t>Cause Advocacy/Macro practice social work</a:t>
            </a:r>
            <a:endParaRPr lang="en-US" dirty="0"/>
          </a:p>
        </p:txBody>
      </p:sp>
      <p:sp>
        <p:nvSpPr>
          <p:cNvPr id="3" name="Content Placeholder 2"/>
          <p:cNvSpPr>
            <a:spLocks noGrp="1"/>
          </p:cNvSpPr>
          <p:nvPr>
            <p:ph idx="1"/>
          </p:nvPr>
        </p:nvSpPr>
        <p:spPr>
          <a:xfrm>
            <a:off x="5029200" y="1066800"/>
            <a:ext cx="3733800" cy="4525963"/>
          </a:xfrm>
        </p:spPr>
        <p:txBody>
          <a:bodyPr>
            <a:normAutofit fontScale="55000" lnSpcReduction="20000"/>
          </a:bodyPr>
          <a:lstStyle/>
          <a:p>
            <a:pPr marL="0" indent="0">
              <a:buNone/>
            </a:pPr>
            <a:r>
              <a:rPr lang="en-US" sz="3300" dirty="0" smtClean="0"/>
              <a:t>Macro social work practice focuses on changing larger systems, such as communities and organizations. It encompasses a broad spectrum of practice, including planning, program development, community organizing, policy analysis, legislative advocacy, program evaluation, task-oriented group work, community education, and human services management.   </a:t>
            </a:r>
          </a:p>
          <a:p>
            <a:pPr>
              <a:buNone/>
            </a:pPr>
            <a:endParaRPr lang="en-US" dirty="0"/>
          </a:p>
          <a:p>
            <a:pPr>
              <a:buNone/>
            </a:pPr>
            <a:r>
              <a:rPr lang="en-US" dirty="0" smtClean="0"/>
              <a:t>From: </a:t>
            </a:r>
            <a:r>
              <a:rPr lang="en-US" dirty="0" smtClean="0">
                <a:hlinkClick r:id="rId3"/>
              </a:rPr>
              <a:t>http://www.bu.edu/ssw/academic/msw/curriculum/macro/index.shtml</a:t>
            </a:r>
            <a:r>
              <a:rPr lang="en-US" dirty="0" smtClean="0"/>
              <a:t> </a:t>
            </a:r>
            <a:endParaRPr lang="en-US" dirty="0"/>
          </a:p>
        </p:txBody>
      </p:sp>
      <p:sp>
        <p:nvSpPr>
          <p:cNvPr id="5" name="TextBox 4"/>
          <p:cNvSpPr txBox="1"/>
          <p:nvPr/>
        </p:nvSpPr>
        <p:spPr>
          <a:xfrm>
            <a:off x="609600" y="4572000"/>
            <a:ext cx="3962400" cy="1200329"/>
          </a:xfrm>
          <a:prstGeom prst="rect">
            <a:avLst/>
          </a:prstGeom>
          <a:noFill/>
        </p:spPr>
        <p:txBody>
          <a:bodyPr wrap="square" rtlCol="0">
            <a:spAutoFit/>
          </a:bodyPr>
          <a:lstStyle/>
          <a:p>
            <a:r>
              <a:rPr lang="en-US" sz="1200" dirty="0" smtClean="0"/>
              <a:t>January 24, 2015: Protesters rally to restore $500 million to DD Budget (cut in 2008). Photo from</a:t>
            </a:r>
            <a:r>
              <a:rPr lang="en-US" sz="1200" dirty="0"/>
              <a:t>: </a:t>
            </a:r>
            <a:r>
              <a:rPr lang="en-US" sz="1200" dirty="0">
                <a:hlinkClick r:id="rId4"/>
              </a:rPr>
              <a:t>http://</a:t>
            </a:r>
            <a:r>
              <a:rPr lang="en-US" sz="1200" dirty="0" smtClean="0">
                <a:hlinkClick r:id="rId4"/>
              </a:rPr>
              <a:t>patch.com/california/newark/developmental-disabilities-advocates-call-500-million-increased-state-funding-0</a:t>
            </a:r>
            <a:r>
              <a:rPr lang="en-US" sz="1200" dirty="0" smtClean="0"/>
              <a:t> </a:t>
            </a:r>
            <a:endParaRPr lang="en-US" sz="1200" dirty="0"/>
          </a:p>
        </p:txBody>
      </p:sp>
      <p:pic>
        <p:nvPicPr>
          <p:cNvPr id="1026" name="Picture 2" descr="Developmental Disabilities Advocates Call For $500 Million In Increased State Fun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43" y="1295400"/>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639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Advocacy Activities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Still developing in this area. Challenges:</a:t>
            </a:r>
          </a:p>
          <a:p>
            <a:pPr lvl="1"/>
            <a:r>
              <a:rPr lang="en-US" dirty="0"/>
              <a:t>Time</a:t>
            </a:r>
          </a:p>
          <a:p>
            <a:pPr lvl="1"/>
            <a:r>
              <a:rPr lang="en-US" dirty="0"/>
              <a:t>Long wait to see </a:t>
            </a:r>
            <a:r>
              <a:rPr lang="en-US" dirty="0" smtClean="0"/>
              <a:t>results</a:t>
            </a:r>
          </a:p>
          <a:p>
            <a:r>
              <a:rPr lang="en-US" dirty="0" smtClean="0"/>
              <a:t>Work so far:</a:t>
            </a:r>
            <a:endParaRPr lang="en-US" dirty="0"/>
          </a:p>
          <a:p>
            <a:pPr lvl="1"/>
            <a:r>
              <a:rPr lang="en-US" dirty="0" smtClean="0"/>
              <a:t>Non-profit board service</a:t>
            </a:r>
            <a:endParaRPr lang="en-US" dirty="0"/>
          </a:p>
          <a:p>
            <a:pPr lvl="1"/>
            <a:r>
              <a:rPr lang="en-US" dirty="0"/>
              <a:t>N</a:t>
            </a:r>
            <a:r>
              <a:rPr lang="en-US" dirty="0" smtClean="0"/>
              <a:t>ew Ala Costa Alameda site – collaboration with parents and staff</a:t>
            </a:r>
          </a:p>
          <a:p>
            <a:pPr lvl="1"/>
            <a:r>
              <a:rPr lang="en-US" dirty="0" smtClean="0"/>
              <a:t>MSW curriculum </a:t>
            </a:r>
            <a:r>
              <a:rPr lang="en-US" dirty="0"/>
              <a:t>i</a:t>
            </a:r>
            <a:r>
              <a:rPr lang="en-US" dirty="0" smtClean="0"/>
              <a:t>nfusion and new elective (but it’s been dropped) </a:t>
            </a:r>
            <a:endParaRPr lang="en-US" dirty="0"/>
          </a:p>
          <a:p>
            <a:pPr lvl="1"/>
            <a:r>
              <a:rPr lang="en-US" dirty="0" err="1"/>
              <a:t>P</a:t>
            </a:r>
            <a:r>
              <a:rPr lang="en-US" dirty="0" err="1" smtClean="0"/>
              <a:t>hotovoice</a:t>
            </a:r>
            <a:r>
              <a:rPr lang="en-US" dirty="0" smtClean="0"/>
              <a:t> </a:t>
            </a:r>
            <a:r>
              <a:rPr lang="en-US" dirty="0"/>
              <a:t>project with three MSW students and a group of adults with I/DD at the Arc of Alameda. Works were exhibited at CSUEB with artists present. Presentation delivered at a professional conference in Boston.</a:t>
            </a:r>
          </a:p>
          <a:p>
            <a:pPr lvl="1"/>
            <a:r>
              <a:rPr lang="en-US" dirty="0"/>
              <a:t>L</a:t>
            </a:r>
            <a:r>
              <a:rPr lang="en-US" dirty="0" smtClean="0"/>
              <a:t>etter </a:t>
            </a:r>
            <a:r>
              <a:rPr lang="en-US" dirty="0"/>
              <a:t>writing and trips to </a:t>
            </a:r>
            <a:r>
              <a:rPr lang="en-US" dirty="0" smtClean="0"/>
              <a:t>Sacramento (not as much as I’d like)</a:t>
            </a:r>
            <a:endParaRPr lang="en-US" dirty="0"/>
          </a:p>
          <a:p>
            <a:pPr lvl="1"/>
            <a:r>
              <a:rPr lang="en-US" dirty="0" smtClean="0"/>
              <a:t>Research</a:t>
            </a:r>
            <a:endParaRPr lang="en-US" dirty="0"/>
          </a:p>
          <a:p>
            <a:pPr marL="0" indent="0">
              <a:buNone/>
            </a:pPr>
            <a:endParaRPr lang="en-US" dirty="0"/>
          </a:p>
        </p:txBody>
      </p:sp>
    </p:spTree>
    <p:extLst>
      <p:ext uri="{BB962C8B-B14F-4D97-AF65-F5344CB8AC3E}">
        <p14:creationId xmlns:p14="http://schemas.microsoft.com/office/powerpoint/2010/main" val="53979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304800"/>
            <a:ext cx="7125113" cy="924475"/>
          </a:xfrm>
        </p:spPr>
        <p:txBody>
          <a:bodyPr/>
          <a:lstStyle/>
          <a:p>
            <a:r>
              <a:rPr lang="en-US" dirty="0" smtClean="0"/>
              <a:t>Arc </a:t>
            </a:r>
            <a:r>
              <a:rPr lang="en-US" dirty="0" err="1" smtClean="0"/>
              <a:t>Photovoice</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307536">
            <a:off x="4648200" y="236537"/>
            <a:ext cx="3647017" cy="2735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3872">
            <a:off x="381000" y="1219200"/>
            <a:ext cx="3733800" cy="3024557"/>
          </a:xfrm>
          <a:prstGeom prst="rect">
            <a:avLst/>
          </a:prstGeom>
        </p:spPr>
      </p:pic>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4358">
            <a:off x="4572000" y="3214078"/>
            <a:ext cx="3820847" cy="29510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9165">
            <a:off x="228600" y="4572000"/>
            <a:ext cx="3581400" cy="2014538"/>
          </a:xfrm>
          <a:prstGeom prst="rect">
            <a:avLst/>
          </a:prstGeom>
        </p:spPr>
      </p:pic>
    </p:spTree>
    <p:extLst>
      <p:ext uri="{BB962C8B-B14F-4D97-AF65-F5344CB8AC3E}">
        <p14:creationId xmlns:p14="http://schemas.microsoft.com/office/powerpoint/2010/main" val="4200686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4953000"/>
            <a:ext cx="6705600" cy="804862"/>
          </a:xfrm>
        </p:spPr>
        <p:txBody>
          <a:bodyPr>
            <a:noAutofit/>
          </a:bodyPr>
          <a:lstStyle/>
          <a:p>
            <a:pPr algn="ctr"/>
            <a:r>
              <a:rPr lang="en-US" sz="2000" dirty="0" smtClean="0"/>
              <a:t>This reminds me of my step-father.  His name is Sonny.  I was his only one only son.  He brought me a dog when I was younger and blind.  I have it in my heart.</a:t>
            </a:r>
          </a:p>
          <a:p>
            <a:pPr algn="ctr"/>
            <a:r>
              <a:rPr lang="en-US" sz="2000" dirty="0" smtClean="0"/>
              <a:t>– Don Juan Pierson</a:t>
            </a:r>
            <a:endParaRPr lang="en-US" sz="2000" dirty="0"/>
          </a:p>
        </p:txBody>
      </p:sp>
      <p:pic>
        <p:nvPicPr>
          <p:cNvPr id="1026" name="Picture 2" descr="C:\Users\Owner\Dropbox\Arc Photovoice\donj 5\Picture 005.jpg"/>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2247441" y="661011"/>
            <a:ext cx="4605050" cy="36686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66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533400" y="2438400"/>
            <a:ext cx="7162800" cy="4051437"/>
          </a:xfrm>
        </p:spPr>
        <p:txBody>
          <a:bodyPr/>
          <a:lstStyle/>
          <a:p>
            <a:r>
              <a:rPr lang="en-US" dirty="0" smtClean="0"/>
              <a:t>Introductions</a:t>
            </a:r>
          </a:p>
          <a:p>
            <a:r>
              <a:rPr lang="en-US" dirty="0" smtClean="0"/>
              <a:t>Acknowledgments</a:t>
            </a:r>
          </a:p>
          <a:p>
            <a:r>
              <a:rPr lang="en-US" dirty="0" smtClean="0"/>
              <a:t>Personal &amp; Professional Background</a:t>
            </a:r>
          </a:p>
          <a:p>
            <a:r>
              <a:rPr lang="en-US" dirty="0" smtClean="0"/>
              <a:t>Personal Experience with Advocacy</a:t>
            </a:r>
          </a:p>
          <a:p>
            <a:r>
              <a:rPr lang="en-US" dirty="0" smtClean="0"/>
              <a:t>Professional Experience with Advocacy</a:t>
            </a:r>
          </a:p>
          <a:p>
            <a:r>
              <a:rPr lang="en-US" dirty="0" smtClean="0"/>
              <a:t>Research on Advocacy Experiences of 300+ parents</a:t>
            </a:r>
          </a:p>
        </p:txBody>
      </p:sp>
      <p:pic>
        <p:nvPicPr>
          <p:cNvPr id="2050" name="Picture 2" descr="NFXFAD 14 Group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52400"/>
            <a:ext cx="4246082"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2895600"/>
            <a:ext cx="4275111" cy="1061829"/>
          </a:xfrm>
          <a:prstGeom prst="rect">
            <a:avLst/>
          </a:prstGeom>
          <a:noFill/>
        </p:spPr>
        <p:txBody>
          <a:bodyPr wrap="square" rtlCol="0">
            <a:spAutoFit/>
          </a:bodyPr>
          <a:lstStyle/>
          <a:p>
            <a:r>
              <a:rPr lang="en-US" sz="900" dirty="0" smtClean="0"/>
              <a:t>Image from</a:t>
            </a:r>
            <a:r>
              <a:rPr lang="en-US" sz="900" dirty="0"/>
              <a:t>: </a:t>
            </a:r>
            <a:r>
              <a:rPr lang="en-US" sz="900" dirty="0">
                <a:hlinkClick r:id="rId3"/>
              </a:rPr>
              <a:t>http://www.fragilex.org/2014/advocacy/advocacy-day-posts/nfxfad14/national-fragile-x-advocacy-day-2014-not-even-the-winter-storm-could-stop-us</a:t>
            </a:r>
            <a:r>
              <a:rPr lang="en-US" sz="900" dirty="0" smtClean="0">
                <a:hlinkClick r:id="rId3"/>
              </a:rPr>
              <a:t>/</a:t>
            </a:r>
            <a:r>
              <a:rPr lang="en-US" sz="900" dirty="0" smtClean="0"/>
              <a:t> </a:t>
            </a:r>
          </a:p>
          <a:p>
            <a:endParaRPr lang="en-US" dirty="0"/>
          </a:p>
          <a:p>
            <a:endParaRPr lang="en-US" dirty="0"/>
          </a:p>
        </p:txBody>
      </p:sp>
    </p:spTree>
    <p:extLst>
      <p:ext uri="{BB962C8B-B14F-4D97-AF65-F5344CB8AC3E}">
        <p14:creationId xmlns:p14="http://schemas.microsoft.com/office/powerpoint/2010/main" val="4196845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0" y="4343400"/>
            <a:ext cx="3459578" cy="1468800"/>
          </a:xfrm>
        </p:spPr>
        <p:txBody>
          <a:bodyPr/>
          <a:lstStyle/>
          <a:p>
            <a:r>
              <a:rPr lang="en-US" dirty="0" smtClean="0"/>
              <a:t>Q&amp;A Break</a:t>
            </a:r>
            <a:endParaRPr lang="en-US" dirty="0"/>
          </a:p>
        </p:txBody>
      </p:sp>
      <p:pic>
        <p:nvPicPr>
          <p:cNvPr id="1026" name="Picture 2" descr="C:\Users\Sarah\AppData\Local\Microsoft\Windows\INetCache\IE\900COSPZ\convers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4925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7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 Focus</a:t>
            </a:r>
            <a:endParaRPr lang="en-US" dirty="0"/>
          </a:p>
        </p:txBody>
      </p:sp>
      <p:sp>
        <p:nvSpPr>
          <p:cNvPr id="3" name="Text Placeholder 2"/>
          <p:cNvSpPr>
            <a:spLocks noGrp="1"/>
          </p:cNvSpPr>
          <p:nvPr>
            <p:ph type="body" idx="1"/>
          </p:nvPr>
        </p:nvSpPr>
        <p:spPr>
          <a:xfrm>
            <a:off x="685800" y="4777381"/>
            <a:ext cx="7440821" cy="860400"/>
          </a:xfrm>
        </p:spPr>
        <p:txBody>
          <a:bodyPr/>
          <a:lstStyle/>
          <a:p>
            <a:r>
              <a:rPr lang="en-US" dirty="0" smtClean="0"/>
              <a:t>Study of Advocacy in Parents of Children with Special Needs</a:t>
            </a:r>
            <a:endParaRPr lang="en-US" dirty="0"/>
          </a:p>
        </p:txBody>
      </p:sp>
      <p:pic>
        <p:nvPicPr>
          <p:cNvPr id="2051" name="Picture 3" descr="C:\Users\Sarah\AppData\Local\Microsoft\Windows\INetCache\IE\2O83Z3CI\we_can_do_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90600"/>
            <a:ext cx="3912537" cy="25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48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80" y="203478"/>
            <a:ext cx="8802240" cy="1143000"/>
          </a:xfrm>
        </p:spPr>
        <p:txBody>
          <a:bodyPr>
            <a:noAutofit/>
          </a:bodyPr>
          <a:lstStyle/>
          <a:p>
            <a:r>
              <a:rPr lang="en-US" sz="2800" dirty="0" smtClean="0"/>
              <a:t>Social work research: Person-in-environment perspective, practical applications</a:t>
            </a:r>
            <a:endParaRPr lang="en-US" sz="2800" dirty="0"/>
          </a:p>
        </p:txBody>
      </p:sp>
      <p:sp>
        <p:nvSpPr>
          <p:cNvPr id="4" name="Text Placeholder 3"/>
          <p:cNvSpPr>
            <a:spLocks noGrp="1"/>
          </p:cNvSpPr>
          <p:nvPr>
            <p:ph type="body" idx="1"/>
          </p:nvPr>
        </p:nvSpPr>
        <p:spPr>
          <a:xfrm>
            <a:off x="207080" y="2112019"/>
            <a:ext cx="8662744" cy="4964892"/>
          </a:xfrm>
        </p:spPr>
        <p:txBody>
          <a:bodyPr>
            <a:normAutofit fontScale="70000" lnSpcReduction="20000"/>
          </a:bodyPr>
          <a:lstStyle/>
          <a:p>
            <a:pPr marL="457200" indent="-457200">
              <a:buFont typeface="Arial"/>
              <a:buChar char="•"/>
            </a:pPr>
            <a:endParaRPr lang="en-US" sz="2900" b="0" dirty="0" smtClean="0"/>
          </a:p>
          <a:p>
            <a:pPr marL="457200" indent="-457200">
              <a:buFont typeface="Arial"/>
              <a:buChar char="•"/>
            </a:pPr>
            <a:r>
              <a:rPr lang="en-US" sz="3500" b="0" dirty="0" smtClean="0"/>
              <a:t>The focus of social work research is often the interaction between the person and environment</a:t>
            </a:r>
          </a:p>
          <a:p>
            <a:pPr lvl="2" indent="-457200">
              <a:buFont typeface="Arial"/>
              <a:buChar char="•"/>
            </a:pPr>
            <a:r>
              <a:rPr lang="en-US" sz="2400" b="0" dirty="0" smtClean="0"/>
              <a:t>Social work seeks to augment ability to solve problems, realize potential, and enhance lives, while removing obstacles to well-being</a:t>
            </a:r>
          </a:p>
          <a:p>
            <a:pPr lvl="2" indent="-457200">
              <a:buFont typeface="Arial"/>
              <a:buChar char="•"/>
            </a:pPr>
            <a:r>
              <a:rPr lang="en-US" sz="2400" b="0" dirty="0" smtClean="0"/>
              <a:t>Differentiates </a:t>
            </a:r>
            <a:r>
              <a:rPr lang="en-US" sz="2400" b="0" dirty="0"/>
              <a:t>social work from related fields like psychology (more person </a:t>
            </a:r>
            <a:r>
              <a:rPr lang="en-US" sz="2400" b="0" dirty="0" smtClean="0"/>
              <a:t>centered) </a:t>
            </a:r>
            <a:r>
              <a:rPr lang="en-US" sz="2400" b="0" dirty="0"/>
              <a:t>and sociology (more structurally oriented</a:t>
            </a:r>
            <a:r>
              <a:rPr lang="en-US" sz="2400" b="0" dirty="0" smtClean="0"/>
              <a:t>)</a:t>
            </a:r>
          </a:p>
          <a:p>
            <a:pPr marL="457200" lvl="2"/>
            <a:endParaRPr lang="en-US" sz="2400" dirty="0"/>
          </a:p>
          <a:p>
            <a:pPr marL="457200" indent="-457200">
              <a:buFont typeface="Arial"/>
              <a:buChar char="•"/>
            </a:pPr>
            <a:r>
              <a:rPr lang="en-US" sz="3500" b="0" dirty="0" smtClean="0"/>
              <a:t>The purpose of research is to inform policy and practice</a:t>
            </a:r>
          </a:p>
          <a:p>
            <a:pPr marL="914400" lvl="1" indent="-457200">
              <a:buFont typeface="Arial"/>
              <a:buChar char="•"/>
            </a:pPr>
            <a:r>
              <a:rPr lang="en-US" sz="2500" b="0" dirty="0" smtClean="0"/>
              <a:t>Social work interventions are direct (individual/family) and indirect (community/policy)</a:t>
            </a:r>
          </a:p>
          <a:p>
            <a:pPr marL="914400" lvl="1" indent="-457200">
              <a:buFont typeface="Arial"/>
              <a:buChar char="•"/>
            </a:pPr>
            <a:r>
              <a:rPr lang="en-US" sz="2500" b="0" dirty="0" smtClean="0"/>
              <a:t>Guiding framework is social justice, which motivates social change efforts</a:t>
            </a:r>
          </a:p>
          <a:p>
            <a:endParaRPr lang="en-US" dirty="0"/>
          </a:p>
          <a:p>
            <a:endParaRPr lang="en-US" dirty="0" smtClean="0"/>
          </a:p>
          <a:p>
            <a:endParaRPr lang="en-US" dirty="0"/>
          </a:p>
          <a:p>
            <a:endParaRPr lang="en-US" dirty="0" smtClean="0"/>
          </a:p>
        </p:txBody>
      </p:sp>
      <p:sp>
        <p:nvSpPr>
          <p:cNvPr id="3" name="TextBox 2"/>
          <p:cNvSpPr txBox="1"/>
          <p:nvPr/>
        </p:nvSpPr>
        <p:spPr>
          <a:xfrm>
            <a:off x="152400" y="6324600"/>
            <a:ext cx="3276600" cy="276999"/>
          </a:xfrm>
          <a:prstGeom prst="rect">
            <a:avLst/>
          </a:prstGeom>
          <a:noFill/>
        </p:spPr>
        <p:txBody>
          <a:bodyPr wrap="square" rtlCol="0">
            <a:spAutoFit/>
          </a:bodyPr>
          <a:lstStyle/>
          <a:p>
            <a:r>
              <a:rPr lang="en-US" sz="1200" dirty="0" smtClean="0"/>
              <a:t>Slide by Dr. Amy Conley Wright</a:t>
            </a:r>
            <a:endParaRPr lang="en-US" sz="1200" dirty="0"/>
          </a:p>
        </p:txBody>
      </p:sp>
    </p:spTree>
    <p:extLst>
      <p:ext uri="{BB962C8B-B14F-4D97-AF65-F5344CB8AC3E}">
        <p14:creationId xmlns:p14="http://schemas.microsoft.com/office/powerpoint/2010/main" val="1969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5724"/>
            <a:ext cx="7924800" cy="924475"/>
          </a:xfrm>
        </p:spPr>
        <p:txBody>
          <a:bodyPr/>
          <a:lstStyle/>
          <a:p>
            <a:r>
              <a:rPr lang="en-US" dirty="0" smtClean="0"/>
              <a:t>The </a:t>
            </a:r>
            <a:r>
              <a:rPr lang="en-US" dirty="0"/>
              <a:t>B</a:t>
            </a:r>
            <a:r>
              <a:rPr lang="en-US" dirty="0" smtClean="0"/>
              <a:t>ad Stuff: Selected Examples</a:t>
            </a:r>
            <a:br>
              <a:rPr lang="en-US" dirty="0" smtClean="0"/>
            </a:br>
            <a:r>
              <a:rPr lang="en-US" sz="1400" dirty="0" smtClean="0"/>
              <a:t>Caveat: Likelihood of experiencing these things depends on, well, everything</a:t>
            </a:r>
            <a:endParaRPr lang="en-US" sz="1400" dirty="0"/>
          </a:p>
        </p:txBody>
      </p:sp>
      <p:sp>
        <p:nvSpPr>
          <p:cNvPr id="3" name="Content Placeholder 2"/>
          <p:cNvSpPr>
            <a:spLocks noGrp="1"/>
          </p:cNvSpPr>
          <p:nvPr>
            <p:ph idx="1"/>
          </p:nvPr>
        </p:nvSpPr>
        <p:spPr>
          <a:xfrm>
            <a:off x="3733800" y="2133600"/>
            <a:ext cx="4800601" cy="4051437"/>
          </a:xfrm>
        </p:spPr>
        <p:txBody>
          <a:bodyPr/>
          <a:lstStyle/>
          <a:p>
            <a:r>
              <a:rPr lang="en-US" dirty="0" smtClean="0"/>
              <a:t>Relationship stress </a:t>
            </a:r>
            <a:r>
              <a:rPr lang="en-US" sz="1200" dirty="0" smtClean="0"/>
              <a:t>(Hartley et al,. 2010)</a:t>
            </a:r>
          </a:p>
          <a:p>
            <a:pPr lvl="1"/>
            <a:r>
              <a:rPr lang="en-US" sz="1000" dirty="0" smtClean="0"/>
              <a:t>But maybe not as bad as you think (</a:t>
            </a:r>
            <a:r>
              <a:rPr lang="en-US" sz="1000" dirty="0"/>
              <a:t>Divorce among parents of children with autism: </a:t>
            </a:r>
            <a:r>
              <a:rPr lang="en-US" sz="1000" dirty="0" smtClean="0"/>
              <a:t>Dispelling </a:t>
            </a:r>
            <a:r>
              <a:rPr lang="en-US" sz="1000" dirty="0"/>
              <a:t>urban </a:t>
            </a:r>
            <a:r>
              <a:rPr lang="en-US" sz="1000" dirty="0" smtClean="0"/>
              <a:t>legends, 2013)</a:t>
            </a:r>
          </a:p>
          <a:p>
            <a:r>
              <a:rPr lang="en-US" dirty="0" smtClean="0"/>
              <a:t>Higher rates of depression </a:t>
            </a:r>
            <a:r>
              <a:rPr lang="en-US" sz="1200" dirty="0" smtClean="0"/>
              <a:t>(Singer, 2006)</a:t>
            </a:r>
          </a:p>
          <a:p>
            <a:r>
              <a:rPr lang="en-US" dirty="0" smtClean="0"/>
              <a:t>Financial difficulties </a:t>
            </a:r>
            <a:r>
              <a:rPr lang="en-US" sz="1200" dirty="0" smtClean="0"/>
              <a:t>(Lavelle et al., 2014)</a:t>
            </a:r>
          </a:p>
          <a:p>
            <a:r>
              <a:rPr lang="en-US" dirty="0" smtClean="0"/>
              <a:t>Parenting stress </a:t>
            </a:r>
            <a:r>
              <a:rPr lang="en-US" sz="1200" dirty="0" smtClean="0"/>
              <a:t>(</a:t>
            </a:r>
            <a:r>
              <a:rPr lang="en-US" sz="1200" dirty="0" err="1" smtClean="0"/>
              <a:t>Cousino</a:t>
            </a:r>
            <a:r>
              <a:rPr lang="en-US" sz="1200" dirty="0" smtClean="0"/>
              <a:t> &amp; Hazen, 2013)</a:t>
            </a:r>
          </a:p>
          <a:p>
            <a:r>
              <a:rPr lang="en-US" dirty="0" smtClean="0"/>
              <a:t>Physical health problems </a:t>
            </a:r>
            <a:r>
              <a:rPr lang="en-US" sz="1200" dirty="0" smtClean="0"/>
              <a:t>(Seltzer et al., 2011)</a:t>
            </a:r>
          </a:p>
          <a:p>
            <a:r>
              <a:rPr lang="en-US" dirty="0"/>
              <a:t>Shorter </a:t>
            </a:r>
            <a:r>
              <a:rPr lang="en-US" dirty="0" smtClean="0"/>
              <a:t>telomeres </a:t>
            </a:r>
            <a:r>
              <a:rPr lang="en-US" sz="1200" dirty="0" smtClean="0"/>
              <a:t>(</a:t>
            </a:r>
            <a:r>
              <a:rPr lang="en-US" sz="1200" dirty="0" err="1" smtClean="0"/>
              <a:t>Litzelman</a:t>
            </a:r>
            <a:r>
              <a:rPr lang="en-US" sz="1200" dirty="0" smtClean="0"/>
              <a:t> et al., 2014)</a:t>
            </a:r>
            <a:endParaRPr lang="en-US" sz="1200" dirty="0"/>
          </a:p>
          <a:p>
            <a:pPr marL="0" indent="0">
              <a:buNone/>
            </a:pPr>
            <a:endParaRPr lang="en-US" dirty="0" smtClean="0"/>
          </a:p>
          <a:p>
            <a:endParaRPr lang="en-US" dirty="0"/>
          </a:p>
        </p:txBody>
      </p:sp>
      <p:sp>
        <p:nvSpPr>
          <p:cNvPr id="4" name="AutoShape 2" descr="data:image/jpeg;base64,/9j/4AAQSkZJRgABAQAAAQABAAD/2wCEAAkGBxQSEhUUERQVFhUWGBoYFxUUFxgYGxgaHRccGBgdFxwYHCggGx8lGxgVIjEhJSorLi4uFx8zODMsNygtLiwBCgoKDg0OGxAQGywkICUsLC8wMC0sLC80MCwsLCwsLC8sNCwtLCwvLCwsLCwsLCwsLCwsLCwsLCwsLCwsLCwsLP/AABEIANcA6wMBIgACEQEDEQH/xAAcAAEAAgMBAQEAAAAAAAAAAAAABQcBBAYDAgj/xAA+EAABAwIEAwUGBAYBAwUAAAABAAIRAwQFEiExBkFRBxMiYXEXMoGRk9IUobHBI0JSYnLR4TND8BUkgqLx/8QAGwEBAAIDAQEAAAAAAAAAAAAAAAIEAQMFBgf/xAAsEQACAgEEAQMDAwUBAAAAAAAAAQIDEQQSITEFE0FRImHwcYGRFDKhwfEG/9oADAMBAAIRAxEAPwCjlktjdWO+1tQ6e5aC3QeUczpqvu7w2jeOYwgMJ0a9g2HmFqVuWlhnXn4XUxg5PHBWrTBBHJWHw3xtTMU7puXQN7xvltK0ce7N7mh4qQ75v9sSPguQurOpSMVGOaf7gQrUZTqfByeUXXido2oWmkJaWgh86GVp993Zb3btQ7Vp0+R6KveGOMa1o5v/AHKY/kft8FZWE4ha3gzNe1rnGcjtHemq6lGsjLh9k08krSvcpDKglruR2I3XK8R9nrLkvqWZDHDU0uR/xU5XoOzAn3BoFs0q72Vc0RIghuq2XaeNkfuZayUPeWr6T3MqNLXNMEFeKtPtM4ba9hu6UyD4xz2VWLjWVuEsM1tYMIiytZgwiIgCIiAIiIAiIgCIiAIiIAiIgCIiAIiICybikCXT73RfWEXmRzW5dZ3X1hl0y8oZg8Cs33qZiT5tCkMJwsBjn1AczdgdBG3zUNPVKVsYr8we0s8jVbpZWftj7s6mwxx7JJ1BGw5FSoZRrN/jU2PnUSNfNcs65b3bdIMiT1CkqTg3K9vLkSvQW1xl7HkOznMX7NaFTM+i97DOrd4k8vJcTi3BV3aDvRBDTOZh1EHpure1e1xDss+a97IEGKhzAbmN/wDaqz0sWuOzDijhuGOJbsmky7oudTd4Q4NgjTQnX0XSXeYPIpkgHfyHlKmDXNTYZQOcfovKvirZb4Q6NHCNVY08ZxWHyZXBqW9HvQ5o1a7wmeei45/Zzb964Gs4Nk6Dlqu/pPa5ru6bBA0BUK2wqFxkOJ5rY6YWv6hjJA3fZhbmBTquaTqM2oIUNedl1cZjSqMfHIkg/orJurVxbTLjDgdOq8n3sMqvBOhAnqZiVqeirkuDG3JQ2I4dUoPLKrS1w5H9lqq3MSdQuWxXGZx57FvyVaY7hZt6pYdRu09QdQuJui5NL2Les8ddpoqU1wyNREWSgEREARFmEBhFv2mD16sd3Se4HYgafNbVfha7YJdQfHpP5BCWyXeCGRfTmwYIg9CsIRMIiIAiIgCIiA9re4dTcHMcWuBkEGCu/wCGe0IZhTvmNcwiO8A8TdNyANdYVdLKlGTi8oym0Xu/D++aw0KjHs3GUQYPWVssweoymZ18yd/RUJbXL6ZzU3FpHMGFvV+Ibl5l1Z8j+4/7V6OvljDRJSLksgToZkclMua5rSTIDToTz9VRdtxbdU3h7apkac4+IldHh3atdNP8ZrKrehEH9VOWti30Z3otG1qmpMDXlpovO9wsnLDfEdT6Ktcd7U69UBtuxtERqR73zlQjuPr4syd8YmZ1n5yo/wBdh/ShvLrfR7hj6jtoAE6ErTt8ZztLWjI46B51M8p6rhOz/iN1walC5fmLvEwuOs66a/BdFd2T6T8zoA3naPgrlDjdHL7Mp5Ii445rW1R9G+pguGz26SOsQVI2HE1rdsNOmch3NNw948tYW7iGH0MSaW1ffA8LhoWnl8FVnE/CteweM+rSfDUbMfONCqds7qfpzwIy2SUnzhncMw9zn+5DRuuR7Q7pj67Wsg5Gw6OqhX45cFuU1Xx0zFR5K5FVKg8nV8l5iWsgobcJHyiItxxQiLfwbCqlzVbSpNJLtyASGidS6NgFlLIPvBMErXbyyg3MRuZgCeq7y17O6duWOuanekn3Gtho/wAjrK77AMHo2lEUacOgAvjUuP8AU7nG8fFamM27yCYBp9QNR6/7XQhoN8MZxIsafZGxOxZRFYlc9wA2kA1h0Ab4QPQBa+GYg7vIc8u6f8qPq1XvOQnMByG0DovGqzI6dQ2fjC87ep12uMu0z6LpqaZ6dJY5Rr9omDMdRF1Ta1rs+WplAAMgnMY56D5quirR49qNpWIZmJNWoC0eQa6fzgfFVcVeg24ps8D5KEIaiSh0YRZWFMoBERAEREAREQBERAEREAREQHpQrOY4OaYcNQQrg4YxVuIU2S4GuwAOYTq6BvB3lU2tnD759B4qUnFrmmQQt1NzqllGU8F5Ooi2OYzniNNyeWilaNyx1Ai5a10mMro3XH8L8e0Ll7W3VMNq/wAr9crncp00U/iNjWc1z3hoZGZpa4GF1fWrsqb+F+IsVRVk1H5eDkMd4RoVy4247p+pAHumOSrW4oFji1whzSQQVatncvfWaQdBp/yuP7RqTW3ZLY1aC71hea097sbydjzXjoaZRlH9zlERZVo88bFhZvrVG06TS57jAAEq9OEOHW4bSLXva6o9su2EHlr0C5jsewQBlW6eMpHhpuPSPEQN+q7q4bQrNnxED3nHSf33hdHSUr+5k4o16z6NRwbll7+bTAMc5G8LwZiHd1XUarTv4SdnDkAea9LXCWsdNIkhk5gJ0BAIIn9l81rTOwEyS33Z3Gsz+a6q2dJkzyvsKpioMtOW1RrvLXBQ1/aMtXF1w8BgHhzESZ6c16ce8a/hW9zR/wCu4SXcmTt8YhVDf4jVruLq1Rzyebif0XE8h6drSxyvcuaTyd2lTjDp/nBIcV42bqsXfyN8LB0ChVlWPwf2ePdSdc3TQ0QDRpvI8czLnAToBGnOVUUX7Io82z5fLZxmEcP3FyYo0y7zMNHzdAUs3s+vMuYsaDMBudpJ+RVivrEQKZbDWxDWlu3ktD/1vMWtBcBOrgYVGercXjB6On/z2+Ke7JVmJ4RWt3Za1NzD1I0PoRoVoq9rmk28omm4BzHgjUateNiPiFRtenlcWnkSPkVaqsU0cXW6OWmntfR5IiLYUgiIgCIiAIiIAiIgCIswgAXR4Hxnc27DTzZ6Tt2P1+R3Cgba3dUe1jAXOcQGgcyTACsPAey2pnDr54ptEE02w57h038P5qUYylwiUG4tOPZ42vGTnhwtrXxxJdqQI5/ouXq4Xd3FRz3U3FzjJJEK/wCzw6ztmxb0KQAGw94+ZJ3EwvAPosBJpZnF2jTGh6bbKxVofhFi2627myTZRVbg+8bl/wDbvOb3comV62HBd2+o1j6L2AnUuHz2V33GJVWhsUfCCC3KSI1iN9dl4WtepnzGJEnKHn/5bz5retEu2zRsNBjW29FlIeFtOBHN0aa6rUp13OJJnIem3odPVTPEdNr2h7QCRIMHaefqoa0tqjhDdAdTGw84XVoxt64Jo6PhwPhxJ0cPDO+nVcnxlx+y0LqFFoqVgPFU0LAddNDJj4Lt6JBt5nK2C0u8tJI+a4614Yw5jjLDWdJqPNTcgnaOQ/NUbnZOT2GHz0U9VfVuapdDqlR5k5RJPoAu0wPsruarmGu+nSpmC4FxzjSYiInlurLqWtvRj8NRoUzoJY1uaJ2LiJH6rUvceaxxFQsI0ykGef8AN5rRXoXLmTIqJuYbwzY2mUMosluofUcSXH5x+Smb6p3rCQ3MWjQbfAxtMaeigbx7q1HMAIDc0tiC7pPLSVqcP16lSnnpud74zSZkAEQev/4rcdMksrtE8JEXc3jCS+nTNN4lrmvJcT56evJQ9ZuRzXtgAtzBoEgHaF0t1VIr5KVIFzniAfF/lM7Dy8luYhwoX02upAZ2Ekg6AiZPouR5Txktzug1zzj3PT+K8vXCMars/Gft9yO4YczKX6ju2lxJ0AO5jXqqXxCtnqPd/U4n813HHPEzO6/C20ST/Gc3TUfyjqJ/RV/Kp6etwhycfy+rWove3pGERFvOUEREARFmEBhFmFu4dhFeuYoUalQ/2Mc75wEBpLewrB61y7JQpvef7Wkx6wNF1WD9mN7Uq0xWpGnTJ8biQCG89DzVy4dhjLamGNaGBhIDKcmRp4n85035StsK9zJKOSnmdkuIESRSGkwX/lsup4c7MbdjWG9k1NyxjjlHk49fJda7HsjjJbkBgeMFx891r3GL0yzNVfm1hoYJHq7+7/Suw0LzyiWzBsW9nb2sm3pZA0Zi5gDvgDv5rWvcSZUa45c2mke+QeoUdTeXOAo1GueNw4RI8vVeGIWQpyYgzD5OjHbwPzAlXYUwg8Ez2u7BrabXtqFpeOcbanLG8aDfovO3okt8WXJGrxzE6fFeVvWDqZDWaNcDMEnSdZ85UubY1yDAbLdY01G2/X9lv6WZA0bi+AuNXzTGUeEmIhfVvWNOuTlLWvIJFQSQDz+K8q9gRlAAOuwIcZ+HJdBb0hQb3lWmMztxpLY1B11UJNQSxzkwfWUNZkecoqe6NsseKfTRfdtSYGn8Plc6Il2o9VEXeI96+TLGunXlIC+7ZtRrvCQ8R4jMENPXprC1utqPLBjHr19NmTwvqTEcuREN+K5y5vfDlgggjMXCCdpEdZn8l2OOYYK9FtScr9jzmPd+Efqoh+G1HU2tdGTTNtMjUeZ0hSplHC/yCKsg3vHZNWAlwdz1boCfJeVvaVBSc7uaZyuGZjmy9/8AcOfnp0XVUcLAollMO8RMOGzjEf8AC0rLAXtLi4ZC7RznPiBsRJ01/dTnbCS7HR7UrSmNaYMNaQ5ocC3UE6ddQF6cH4ec9R4aAyRoBA2mBGm4ErUveMcPsmGk6qarti2jDo8sw0VfcYdoz7lgo2rXUaOuaT4n7QDBgAa/NUbdZFKUVyYciycRxK0saz7irWZmcSe7puBc47GefKFVvFXaLdXZexrjToOkCm2Qcp5OIOq4xFz7b5WdkHJsLCItJEIiIAiLIQBdlwTwFVvg6q8mlbtEmpEk+TW7n5Lb7MeDG3jzXudLWmYMkjO+RDRptrr8Fc1W8NvTFOnRDKTYbTEcp10HM8lGUlHss0aaVr4IPCOz3DrakKlSkKgLQc9fnI3yEeH0U1RdSpUm9wxuVp0yDJz5Df8AZRONsq1armMe173ahh0y6axBOsQPgoWtj9RgazIWZSTDhBOsgDoI0Ks6Sddktj7zx8f9LtnjpRr9SPPu17o6ynipqOOoZTbq4vIObl1kR5KOx+/Dge6cCRAflBk0+cabBc3Ur1q+as5ktBhzWNIOpgwJ6kLYsK1NtJzqYLarXZSxxkAGNRHoZXY9GMWmu/j4OeeF7esa9rWUhAHMCXA6k/pC+bUd87uiRSaJh7hBbz1I39F4Xlq51UubHIF0mBImQem/yW7bM3p1KhNINMZRIJDiZzGDBOskT5LdObikvcwaLKLm1BTouJdUhmdpgGTpBO2+xU1hluarIIcQ1xY4B27tpnl181i04dfSDXBramZhnU6E6tLZAiNNV6Y3xHSw+i57iw1SfDTYQ4udESYMBomeuir23RjHOUZzg3cFsBDmxliSQYgM5kxuVyOMdowomo2yph7WEN757o5a5WkTEg6rgsX4vvLknvKzg0/yM8LR6Rr8ytrs6w1tzfU2PAc0S4sJPij/AJMrnWaqVjwiDlktfhnF3VqLa9zTyOkZG5dXjy6DzKksQvaT25303CNBm3Py/dbGIsygEFrWgaMPveg8gIgLyIBpgOOY65i4QT5kBXKuk3knggbe2dU290SfRSGC5s72O8OYRqPh+62meF2UCYEgjYDcz8FJXVehRZ+KqkMa0eInrvA6nRbrr1hp9B8HBdp/F1W0fSpWtSHAHPAiNGgAg+hPxXF2/aVfNcSXMdO4cwEFQPEuJG5uq1Y/zvJHps38gFFrjStlns1NnQYhxleVgGurODRqGs8Ikazooy4xWs+c9V5kyZcVpItbk32YMkosIsAIiIAiIgCIiALKwshAfpbBH0rLD6LAwl7ac92BOZ5P5nUaqO4juLhxY59UU6ZIcG6SDlAgaa6yvXhm6/GWNCtb5h3M0ywwXEyJnktfFGVQc1R38LPLQW545O38wT8VVt3Pg9J430opTyuO8/6InCKVJ9cgvqNDpGamfE57d9TsPioPE6xdVLi5xOYyHSSIPXnopZvetzBjmihJAIDQYnQCQTIUZSsHudmJDc5IzER6kjkFWbf07Fzk9Bp8epOVkljGDcZir2NaKWbM4Q4n3fLSN/NSQwxrfAzM9wHeECCS4gy0joNyZPovDFatvSFPvKwBAh7e8gnTRzR5rxdittb0xXdcAZpDaVNwe+Opd1Oy9ZG+DgpN4fbR4S5QjY1F8ZOnwe2D2VTUaxhytmTptB8hpl9JKhMQu7Wxou72s05tBSpEPLh6nZVzxJxtXug6m093QP8AINz/AJkbyuWVSeskm1Dpmly+Ds+Ju0e5u2d02KNL+lh1I6F28ei4wmUa2dArA7POBX3DxVrNApt1l48JPIO6qok5Mj2RnAXCTb15dcPNOgzd0e+4kBrWnz118lbuG2FC1fmp0aVN1OGmo0EktjUTOpIymYW1c2z6LXOcKbmg/wAOkwQ1ojfKNCfz8SiMOualV5fAa2Nvy8JPmNV0KdNHblsmkiTxRralMOpZnFxLhJJ+U7L6g0qYzEZzuTyBOvqVi0YR/wBR8Ok+7oCAAZ+ZK8XUXEBz3ZwNcv8AbuYPNWFhLbngke1rdjM7K0CMusk6bSfnEear3twxY99StGy1jGioRyLjIHyE/NWNw3YunM5uhnNmGkTI+I0VMdquLMucRqupmWsAphw/myk6/MqnrWlLCIzOQWERUDWEREAWQsLIQBbVjh9SsctJpcfJe2CYRUuqgp0xPMnoOqsY2TaLGUqEj+ogak+ZWJ7lHKTZ0fHaH+qs2yltXycFf8MXNFneVGQ0bwZj1UMrNx3EDStKoqaufDWjrqNYXF8OYA+6cY0Y33nfsPNQhPMdzM67QqnUejW9xDIrXw+wtKThTFEOPNzxPJaOLYVZis8FrQZ2HLQKENRGT4M6jxV1EU54WStVmVhFvOYTXDXE1xYvz0Hc9WOksPqJ/NWVgnabbHM64NWm5xBczLnZMQe63c3rqVTazKw1k2V2yh0W5jHF+GMk0RXrGoJc0EtaDvrqOe6geIe0+vcU3Mp0qdLOIe9ubOREQCXGNFwJKLEYqPSNt2rut/vk2Ze6TJ1J5lYRFIrAFfdKkXEBoJJ2AEk/AL6trZ1RwZTaXOOga0SSru7O+Ahat/EXTR3sAtDh/wBPwgyROpBJEeSnGOTKWT47NuzwUGurXrP4jmloY4+40yDI0gkdV1Ve2Aa2kHgMb7oa2ZABIjkSCBsvt9WoQ3nIkl5Go81pYtiL2vGR7coE5W89RofPfZX6qWnwbduDwrEgvIzENIBOsmQRDZ0jckeS9n6MBhugjpH+Uc14Xd0+oWljHkHUu5R08lF1ruSWASRsTIjrvurkINoEhQdmfJe0AA5ToAZ5GVLYHaQS5p/hgkM1ktA94SdI31XNC6blIyjMJGYTAnciOaiOMePWUKNSztmnOW5XPBgNJHiiOeq16l7I5+Q3hHl2g9ooaH2tjoDpVrbknmGGdtxKqYrLisLjyk5PLNTeTCIiiYCIiALIWFlAW32WWopWlSsYl7yAT0DW7fGV1GbcvDSwCZAgjSVCcJXbBh9Hwg7zPIqYxCm+4tHspuDHHwucI0Yfe/JdylbKE0jauEVaaFbFr0tEhgcRMaMaOp2mFadGxoW1v+Go7s1JInMeZKiLKjStKXdWoOYjxvMy48zqty9vm21E3NbWGluUmMzjsNPTdaq9PGuLstMxbT3Z5IPiGLMNr1HS5wJpt5lw6joJCq+8vX1XuqPPicST8V747jFS6qmpVO+w/pHQKOXG9OEZPYuGb9Xr7tU07H0sGERFIpBERAEREBmFv4RhFW5eGUmkzu46Nb5uPJTXZ9YU6twTWbmbTY58HQTBAzfGF3F1UJAYwBjRuGwJ9fnstVtuz2OhofHy1L7wvk6jhDh6lY0ctOqHOc0d5UbENcJPhJ1EzGx2Wzf4+6mcoa548519dNQuJwysaYMHwZyMw68vXmtxmLd5UdFV4cDlAygkiN99l1NHdRPCl38P5N2q8fOhvb9UV7o3bipne+rl0j3WyI01kdY1Xrh9Wm2SM2ZmoY4xmER0/JfOFV2lxqVHnLzYAJfG09F4YrSZL30jzBLRJcP9D5rpOTb2+xzjfu8QZ1LWuAJB9f0EBYFkXljJ0qBxkDXkRK52oc4DT4Ty5gDX85I+a7bh6g5pzOdu0RyjKNSViaVS4MnLY/d0rCk11T3uVMauLp1k9FTd9Xz1HPiMxJjdTPHGMPuryq55ENc5jQ3bKHED57rn1yNRqJWvD6RrlLIREVYiEREARFlAAF1/DHAtW5HeVP4dIRqZDj/iIXp2bcPfiK3fVGzSpamf5nSIAVnXNy9zho0N5NHKOquaXTepy+iSjk8sLw6jTpCg0EAe6TufNb9OixrDSDocZExpJ6rwwy2d3gLttS2eSyGPNU+IbzPJdRJL6UzYQ1/Vo2Qc65cMwBGRpku/0qv4m4kfeOE+Gm33KY2HmfNTna5b5L0GRLmAkDkYC4ZcrU6idjw+jXJhERVCIREQBERAF9NC+V6UXQ4HoQfzQFkcL4KbWhUNZn8ao0FomIG8Hz5/Bed5XLok8idDt8Ov+1O4041sj6TpbUYHaOkE5ZjTnoVAvYWEFzOmpnTyVSXbbfPSR7rxdEI0RS5zyfFvcVGNLWmWkDbUD0C8GVHB2ZpIIOh2UhVosJluZ5IkhmXT8lrVmukEtI5AEa+WnNYWW8rtFxKGWn0zrLWyfUpN7sZngZi1sQ4bnKY5DSF54ZULagzN8JDm1JEw3KZ0Hy33XzgLq1R1OmXSWAtpsiAwH+o+f7qTxDi2zwtoZUitcH36dKIb5GdtDzXoKvIRnS93Pt+54fWaeVFjjL9v0PTC8JbXe+uKeWmR4Z8oGnQDeSuL4+49JzWtm7+GG5H1Ru48w08hPzUTxP2lXV1nYzLRouGUMpiDl6Eyfy0XEqrfqXZwuEU3ILCIqpEIiIAiIgC6Pg/hOrfv8HhptPjedh5DzUPhmHvuKjaVJpc9xgD/AHHJXtg+EfgrFtElufTPl6zrHVbqavUlgylk+bllG2pto0srGDTw7nqSte0ptJNQOJpt1dP6qPZVJqOBHlqJ35681G8dYu21txbscHPqtOb+0ecczP5Lr2SjRDg2N4R6cN47+LxV7c7jTyFtMD3dDzC7gnLmBHu7ea4bsww80rWpXLZc4+EiZygD95XZitoM25115KvplJxy/cxE4DtesMzaN0D70sc302/RVmrN7Y7sEW1NpEZS4gdf/CqyXPvxveCEuwiItRgIiIAiIgCyFhEB03DeOhmWlXcRTE5Hj/tk9Y1I0C7zuG1GMLajKx/qa6WmJ3g6HXmqelbNviNSm0tY9zQ7cAkStU6lLn3OjpvJW0pRzlL8/gtJ2EhvicNTPuvDQzzMnX9FsULjDqNM1Kt2x7hyY4PqO8gATl9VUtbEKj/eqPOkauOy1pWYwx28kr/KXWcLg7q77Qu7a+nYW7bcOkd4XZ3wRB1dMH0K4eq8uJJ1JMknmV8ysLZ0c6c5TeZPLCIiEQiIgCIiAL6a2TA56L5XR8AYeK9/QY6IzSQdtEMpZeC0eEOHmYdbtqOZmuKurjGrW9B8F4V8S7x7nA5cp0B1kzzUtxHcOD8zfcnkTy306Lla0Uu8uKjT3I19SToB8SFPTa51z2tcPg9E/F1LTOblhpZ+z+36krd4lTtqL6tXK7+kdX7j91Utau+9uQXe9VcBpy5cugXtj3ENS6hroaxplrR+6n+ybB++vBUcPBSGYuO0kED91vut9WeF0eebyy16OGi1oU6OeGtaB6u5qMui90Actls39257y1sOAM77/NRrqlR9VuhHiA02+K6lUNqNnRXXaWC26DD7zWifjC5BdP2i4iK97UjZngnrGmq5hcW2W6bZqfYREWswEREAREQBERAEREAREQBERAEREAREQBERAFIYFiZtq9Os3UsIMdRzCj0QynguCv2iWLm5jTqTHu6TPQHNsq/4n4nqXboHgoj3af8As8yoBYUVFLlG+zVW2R2yfB6UqZcQGiSdAArZ4TuPwdDucnjdq93n0/8AOqrnhYkXNKB/N66LscQOaodYErDtlXJOJ1PD6GGo3OfOCXssYzVcp8O4nRffEOMNsrYvaS+pVJFInlpq6PmoWjQptBfVdlpt3P8AVHRcVjmLuuX5naNGjG/0hWY6y2UXGX8kPK06emW2t8+6I+rULiXHUkyT5lfCysLScYIiICzfYbifW2+o77E9huJ9bb6jvsREA9huJ9bb6jvsT2G4n1tvqO+xEQD2G4n1tvqO+xPYbifW2+o77ERAPYbifW2+o77E9huJ9bb6jvsREA9huJ9bb6jvsT2G4n1tvqO+xEQD2G4n1tvqO+xPYbifW2+o77ERAPYbifW2+o77E9huJ9bb6jvsREA9huJ9bb6jvsT2G4n1tvqO+xEQD2G4n1tvqO+xPYbifW2+o77ERAPYbifW2+o77E9huJ9bb6jvsREA9huJ9bb6jvsT2G4n1tvqO+xEQG/gvZBilvVbUH4YxoQartQd/wCRdKOzu81Pd0TOw70/mciIoygpdlrT6y6hNVvGTn8a7KcWuD4jbNaNmtqugf8A01UZ7DsT6231XfYiLKWCvOcpvdJ8mPYdifW2+o77E9huJ9bb6jvsRFkiPYbifW2+o77E9huJ9bb6jvsR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psychologytoday.com/files/u693/telom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32" y="1795979"/>
            <a:ext cx="2241632" cy="2047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975" y="4068544"/>
            <a:ext cx="2872249" cy="646331"/>
          </a:xfrm>
          <a:prstGeom prst="rect">
            <a:avLst/>
          </a:prstGeom>
          <a:noFill/>
        </p:spPr>
        <p:txBody>
          <a:bodyPr wrap="square" rtlCol="0">
            <a:spAutoFit/>
          </a:bodyPr>
          <a:lstStyle/>
          <a:p>
            <a:r>
              <a:rPr lang="en-US" sz="900" dirty="0" smtClean="0">
                <a:solidFill>
                  <a:schemeClr val="accent5"/>
                </a:solidFill>
              </a:rPr>
              <a:t>Image from: http://www.psychologytoday.com/blog/fulfillment-any-age/201003/long-term-happiness-and-longevity-is-it-all-in-the-telomeres</a:t>
            </a:r>
            <a:endParaRPr lang="en-US" sz="900" dirty="0">
              <a:solidFill>
                <a:schemeClr val="accent5"/>
              </a:solidFill>
            </a:endParaRPr>
          </a:p>
        </p:txBody>
      </p:sp>
    </p:spTree>
    <p:extLst>
      <p:ext uri="{BB962C8B-B14F-4D97-AF65-F5344CB8AC3E}">
        <p14:creationId xmlns:p14="http://schemas.microsoft.com/office/powerpoint/2010/main" val="1133083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924475"/>
          </a:xfrm>
        </p:spPr>
        <p:txBody>
          <a:bodyPr/>
          <a:lstStyle/>
          <a:p>
            <a:r>
              <a:rPr lang="en-US" dirty="0" smtClean="0"/>
              <a:t>Our goals</a:t>
            </a:r>
            <a:endParaRPr lang="en-US" dirty="0"/>
          </a:p>
        </p:txBody>
      </p:sp>
      <p:sp>
        <p:nvSpPr>
          <p:cNvPr id="3" name="Content Placeholder 2"/>
          <p:cNvSpPr>
            <a:spLocks noGrp="1"/>
          </p:cNvSpPr>
          <p:nvPr>
            <p:ph idx="1"/>
          </p:nvPr>
        </p:nvSpPr>
        <p:spPr>
          <a:xfrm>
            <a:off x="1009442" y="1807361"/>
            <a:ext cx="7524957" cy="4745839"/>
          </a:xfrm>
        </p:spPr>
        <p:txBody>
          <a:bodyPr>
            <a:normAutofit lnSpcReduction="10000"/>
          </a:bodyPr>
          <a:lstStyle/>
          <a:p>
            <a:r>
              <a:rPr lang="en-US" dirty="0" smtClean="0"/>
              <a:t>To learn about and share some of </a:t>
            </a:r>
            <a:r>
              <a:rPr lang="en-US" sz="2400" b="1" dirty="0" smtClean="0">
                <a:solidFill>
                  <a:schemeClr val="tx2"/>
                </a:solidFill>
              </a:rPr>
              <a:t>the good stuff</a:t>
            </a:r>
            <a:r>
              <a:rPr lang="en-US" b="1" dirty="0" smtClean="0"/>
              <a:t>.</a:t>
            </a:r>
          </a:p>
          <a:p>
            <a:r>
              <a:rPr lang="en-US" b="1" dirty="0">
                <a:solidFill>
                  <a:schemeClr val="tx2"/>
                </a:solidFill>
              </a:rPr>
              <a:t>To understand how parents develop as effective advocates over the lifespan</a:t>
            </a:r>
            <a:r>
              <a:rPr lang="en-US" b="1" dirty="0" smtClean="0">
                <a:solidFill>
                  <a:schemeClr val="tx2"/>
                </a:solidFill>
              </a:rPr>
              <a:t>.</a:t>
            </a:r>
          </a:p>
          <a:p>
            <a:r>
              <a:rPr lang="en-US" dirty="0" smtClean="0"/>
              <a:t>To document the work that parents do to advocate for their children.</a:t>
            </a:r>
          </a:p>
          <a:p>
            <a:r>
              <a:rPr lang="en-US" dirty="0" smtClean="0"/>
              <a:t>To learn more about how parents do it. What skills, knowledge, and supports do they need to be effective advocates?</a:t>
            </a:r>
          </a:p>
          <a:p>
            <a:r>
              <a:rPr lang="en-US" dirty="0" smtClean="0"/>
              <a:t>To explore the relationships between coping, advocacy, and resilience.</a:t>
            </a:r>
          </a:p>
          <a:p>
            <a:r>
              <a:rPr lang="en-US" dirty="0" smtClean="0"/>
              <a:t>To inform social work practice and related fields about how to support parents of kids with special needs.</a:t>
            </a:r>
          </a:p>
          <a:p>
            <a:r>
              <a:rPr lang="en-US" dirty="0" smtClean="0"/>
              <a:t>To support, build, and evaluate programs that help parents make a difference at individual, organizational, community, and policy levels.</a:t>
            </a:r>
          </a:p>
          <a:p>
            <a:endParaRPr lang="en-US" dirty="0" smtClean="0"/>
          </a:p>
          <a:p>
            <a:pPr lvl="1"/>
            <a:endParaRPr lang="en-US" dirty="0"/>
          </a:p>
        </p:txBody>
      </p:sp>
    </p:spTree>
    <p:extLst>
      <p:ext uri="{BB962C8B-B14F-4D97-AF65-F5344CB8AC3E}">
        <p14:creationId xmlns:p14="http://schemas.microsoft.com/office/powerpoint/2010/main" val="2606897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a:t>
            </a:r>
            <a:endParaRPr lang="en-US" dirty="0"/>
          </a:p>
        </p:txBody>
      </p:sp>
      <p:sp>
        <p:nvSpPr>
          <p:cNvPr id="6" name="Content Placeholder 5"/>
          <p:cNvSpPr>
            <a:spLocks noGrp="1"/>
          </p:cNvSpPr>
          <p:nvPr>
            <p:ph idx="1"/>
          </p:nvPr>
        </p:nvSpPr>
        <p:spPr>
          <a:xfrm>
            <a:off x="914400" y="1752600"/>
            <a:ext cx="7125112" cy="4051437"/>
          </a:xfrm>
        </p:spPr>
        <p:txBody>
          <a:bodyPr>
            <a:normAutofit/>
          </a:bodyPr>
          <a:lstStyle/>
          <a:p>
            <a:r>
              <a:rPr lang="en-US" i="1" dirty="0" smtClean="0"/>
              <a:t>…good </a:t>
            </a:r>
            <a:r>
              <a:rPr lang="en-US" i="1" dirty="0"/>
              <a:t>outcomes in </a:t>
            </a:r>
            <a:r>
              <a:rPr lang="en-US" i="1" dirty="0" smtClean="0"/>
              <a:t>spite </a:t>
            </a:r>
            <a:r>
              <a:rPr lang="en-US" i="1" dirty="0"/>
              <a:t>of serious threats to adaptation </a:t>
            </a:r>
            <a:r>
              <a:rPr lang="en-US" i="1" dirty="0" smtClean="0"/>
              <a:t>or development</a:t>
            </a:r>
            <a:r>
              <a:rPr lang="en-US" i="1" dirty="0"/>
              <a:t>. Research on resilience aims to understand </a:t>
            </a:r>
            <a:r>
              <a:rPr lang="en-US" i="1" dirty="0" smtClean="0"/>
              <a:t>the processes </a:t>
            </a:r>
            <a:r>
              <a:rPr lang="en-US" i="1" dirty="0"/>
              <a:t>that account for these good </a:t>
            </a:r>
            <a:r>
              <a:rPr lang="en-US" i="1" dirty="0" smtClean="0"/>
              <a:t>outcomes. (</a:t>
            </a:r>
            <a:r>
              <a:rPr lang="en-US" i="1" dirty="0" err="1" smtClean="0"/>
              <a:t>Masten</a:t>
            </a:r>
            <a:r>
              <a:rPr lang="en-US" i="1" dirty="0" smtClean="0"/>
              <a:t>, 2001, p. 228)</a:t>
            </a:r>
          </a:p>
          <a:p>
            <a:r>
              <a:rPr lang="en-US" i="1" dirty="0"/>
              <a:t>The great surprise of resilience research is the </a:t>
            </a:r>
            <a:r>
              <a:rPr lang="en-US" i="1" dirty="0" smtClean="0"/>
              <a:t>ordinariness of </a:t>
            </a:r>
            <a:r>
              <a:rPr lang="en-US" i="1" dirty="0"/>
              <a:t>the phenomena. Resilience appears to be </a:t>
            </a:r>
            <a:r>
              <a:rPr lang="en-US" i="1" dirty="0" smtClean="0"/>
              <a:t>a common </a:t>
            </a:r>
            <a:r>
              <a:rPr lang="en-US" i="1" dirty="0"/>
              <a:t>phenomenon that results in most cases from </a:t>
            </a:r>
            <a:r>
              <a:rPr lang="en-US" i="1" dirty="0" smtClean="0"/>
              <a:t>the operation </a:t>
            </a:r>
            <a:r>
              <a:rPr lang="en-US" i="1" dirty="0"/>
              <a:t>of basic human </a:t>
            </a:r>
            <a:r>
              <a:rPr lang="en-US" i="1" dirty="0" err="1"/>
              <a:t>adaptational</a:t>
            </a:r>
            <a:r>
              <a:rPr lang="en-US" i="1" dirty="0"/>
              <a:t> systems. If </a:t>
            </a:r>
            <a:r>
              <a:rPr lang="en-US" i="1" dirty="0" smtClean="0"/>
              <a:t>those systems </a:t>
            </a:r>
            <a:r>
              <a:rPr lang="en-US" i="1" dirty="0"/>
              <a:t>are protected and in good working order, </a:t>
            </a:r>
            <a:r>
              <a:rPr lang="en-US" i="1" dirty="0" smtClean="0"/>
              <a:t>development is </a:t>
            </a:r>
            <a:r>
              <a:rPr lang="en-US" i="1" dirty="0"/>
              <a:t>robust even in the face of severe </a:t>
            </a:r>
            <a:r>
              <a:rPr lang="en-US" i="1" dirty="0" smtClean="0"/>
              <a:t>adversity…(</a:t>
            </a:r>
            <a:r>
              <a:rPr lang="en-US" i="1" dirty="0" err="1" smtClean="0"/>
              <a:t>Masten</a:t>
            </a:r>
            <a:r>
              <a:rPr lang="en-US" i="1" dirty="0" smtClean="0"/>
              <a:t>, 2001, p. 227)</a:t>
            </a:r>
            <a:endParaRPr lang="en-US" i="1" dirty="0"/>
          </a:p>
        </p:txBody>
      </p:sp>
    </p:spTree>
    <p:extLst>
      <p:ext uri="{BB962C8B-B14F-4D97-AF65-F5344CB8AC3E}">
        <p14:creationId xmlns:p14="http://schemas.microsoft.com/office/powerpoint/2010/main" val="1100855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94" y="153695"/>
            <a:ext cx="8470599" cy="638514"/>
          </a:xfrm>
        </p:spPr>
        <p:txBody>
          <a:bodyPr/>
          <a:lstStyle/>
          <a:p>
            <a:r>
              <a:rPr lang="en-US" sz="3000" dirty="0" smtClean="0"/>
              <a:t>Building a Theoretical Model of </a:t>
            </a:r>
            <a:r>
              <a:rPr lang="en-US" sz="3000" b="1" dirty="0" smtClean="0">
                <a:solidFill>
                  <a:schemeClr val="tx2"/>
                </a:solidFill>
              </a:rPr>
              <a:t>Advocacy</a:t>
            </a:r>
            <a:endParaRPr lang="en-US" sz="3000" b="1" dirty="0">
              <a:solidFill>
                <a:schemeClr val="tx2"/>
              </a:solidFill>
            </a:endParaRPr>
          </a:p>
        </p:txBody>
      </p:sp>
      <p:grpSp>
        <p:nvGrpSpPr>
          <p:cNvPr id="12" name="Group 11"/>
          <p:cNvGrpSpPr/>
          <p:nvPr/>
        </p:nvGrpSpPr>
        <p:grpSpPr>
          <a:xfrm>
            <a:off x="775352" y="792208"/>
            <a:ext cx="7451705" cy="5678651"/>
            <a:chOff x="744972" y="632656"/>
            <a:chExt cx="7451705" cy="5678651"/>
          </a:xfrm>
        </p:grpSpPr>
        <p:sp>
          <p:nvSpPr>
            <p:cNvPr id="14" name="Freeform 13"/>
            <p:cNvSpPr/>
            <p:nvPr/>
          </p:nvSpPr>
          <p:spPr>
            <a:xfrm rot="20492983">
              <a:off x="760231" y="1074021"/>
              <a:ext cx="2226468" cy="1335881"/>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Resilience</a:t>
              </a:r>
              <a:endParaRPr lang="en-US" sz="2800" kern="1200" dirty="0"/>
            </a:p>
          </p:txBody>
        </p:sp>
        <p:sp>
          <p:nvSpPr>
            <p:cNvPr id="15" name="Freeform 14"/>
            <p:cNvSpPr/>
            <p:nvPr/>
          </p:nvSpPr>
          <p:spPr>
            <a:xfrm>
              <a:off x="3348767" y="632656"/>
              <a:ext cx="2226468" cy="1335881"/>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Coping</a:t>
              </a:r>
              <a:endParaRPr lang="en-US" sz="2800" kern="1200" dirty="0"/>
            </a:p>
          </p:txBody>
        </p:sp>
        <p:sp>
          <p:nvSpPr>
            <p:cNvPr id="16" name="Freeform 15"/>
            <p:cNvSpPr/>
            <p:nvPr/>
          </p:nvSpPr>
          <p:spPr>
            <a:xfrm rot="1513276">
              <a:off x="5970209" y="1074022"/>
              <a:ext cx="2226468" cy="1335881"/>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Strengths</a:t>
              </a:r>
              <a:endParaRPr lang="en-US" sz="2800" kern="1200" dirty="0"/>
            </a:p>
          </p:txBody>
        </p:sp>
        <p:sp>
          <p:nvSpPr>
            <p:cNvPr id="17" name="Freeform 16"/>
            <p:cNvSpPr/>
            <p:nvPr/>
          </p:nvSpPr>
          <p:spPr>
            <a:xfrm rot="1324670">
              <a:off x="744972" y="4698757"/>
              <a:ext cx="2226468" cy="1335881"/>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Support</a:t>
              </a:r>
              <a:endParaRPr lang="en-US" sz="2800" kern="1200" dirty="0"/>
            </a:p>
          </p:txBody>
        </p:sp>
        <p:sp>
          <p:nvSpPr>
            <p:cNvPr id="18" name="Freeform 17"/>
            <p:cNvSpPr/>
            <p:nvPr/>
          </p:nvSpPr>
          <p:spPr>
            <a:xfrm>
              <a:off x="3363515" y="4975426"/>
              <a:ext cx="2226468" cy="1335881"/>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Knowledge</a:t>
              </a:r>
              <a:endParaRPr lang="en-US" sz="2800" kern="1200" dirty="0"/>
            </a:p>
          </p:txBody>
        </p:sp>
        <p:sp>
          <p:nvSpPr>
            <p:cNvPr id="19" name="Freeform 18"/>
            <p:cNvSpPr/>
            <p:nvPr/>
          </p:nvSpPr>
          <p:spPr>
            <a:xfrm rot="20472260">
              <a:off x="5970209" y="4745149"/>
              <a:ext cx="2226468" cy="1335881"/>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Activities &amp; Outcomes</a:t>
              </a:r>
              <a:endParaRPr lang="en-US" sz="2800" kern="1200" dirty="0"/>
            </a:p>
          </p:txBody>
        </p:sp>
      </p:grpSp>
      <p:pic>
        <p:nvPicPr>
          <p:cNvPr id="4099" name="Picture 3" descr="C:\Users\Sarah\AppData\Local\Microsoft\Windows\INetCache\IE\3CCVKQB0\MP9003900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4142" y="2384785"/>
            <a:ext cx="1769965" cy="248125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V="1">
            <a:off x="2607468" y="2242921"/>
            <a:ext cx="1431132" cy="12445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334000" y="2438401"/>
            <a:ext cx="1295400" cy="1049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171247" y="3173902"/>
            <a:ext cx="867353" cy="159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334000" y="3300262"/>
            <a:ext cx="286363" cy="1465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481415" y="2767460"/>
            <a:ext cx="4021932" cy="2098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248150" y="2221630"/>
            <a:ext cx="361950" cy="2807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362200" y="2438401"/>
            <a:ext cx="4038600" cy="1531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6590025" y="3060197"/>
            <a:ext cx="2226468" cy="1335881"/>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Resources</a:t>
            </a:r>
            <a:endParaRPr lang="en-US" sz="2800" kern="1200" dirty="0"/>
          </a:p>
        </p:txBody>
      </p:sp>
      <p:sp>
        <p:nvSpPr>
          <p:cNvPr id="46" name="Freeform 45"/>
          <p:cNvSpPr/>
          <p:nvPr/>
        </p:nvSpPr>
        <p:spPr>
          <a:xfrm>
            <a:off x="228600" y="2962940"/>
            <a:ext cx="2378868" cy="1304260"/>
          </a:xfrm>
          <a:custGeom>
            <a:avLst/>
            <a:gdLst>
              <a:gd name="connsiteX0" fmla="*/ 0 w 2226468"/>
              <a:gd name="connsiteY0" fmla="*/ 0 h 1335881"/>
              <a:gd name="connsiteX1" fmla="*/ 2226468 w 2226468"/>
              <a:gd name="connsiteY1" fmla="*/ 0 h 1335881"/>
              <a:gd name="connsiteX2" fmla="*/ 2226468 w 2226468"/>
              <a:gd name="connsiteY2" fmla="*/ 1335881 h 1335881"/>
              <a:gd name="connsiteX3" fmla="*/ 0 w 2226468"/>
              <a:gd name="connsiteY3" fmla="*/ 1335881 h 1335881"/>
              <a:gd name="connsiteX4" fmla="*/ 0 w 2226468"/>
              <a:gd name="connsiteY4" fmla="*/ 0 h 133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8" h="1335881">
                <a:moveTo>
                  <a:pt x="0" y="0"/>
                </a:moveTo>
                <a:lnTo>
                  <a:pt x="2226468" y="0"/>
                </a:lnTo>
                <a:lnTo>
                  <a:pt x="2226468" y="1335881"/>
                </a:lnTo>
                <a:lnTo>
                  <a:pt x="0" y="13358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200" kern="1200" dirty="0" smtClean="0"/>
              <a:t>Characteristics</a:t>
            </a:r>
            <a:endParaRPr lang="en-US" sz="2200" kern="1200" dirty="0"/>
          </a:p>
        </p:txBody>
      </p:sp>
    </p:spTree>
    <p:extLst>
      <p:ext uri="{BB962C8B-B14F-4D97-AF65-F5344CB8AC3E}">
        <p14:creationId xmlns:p14="http://schemas.microsoft.com/office/powerpoint/2010/main" val="27246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64"/>
            <a:ext cx="7125113" cy="592635"/>
          </a:xfrm>
        </p:spPr>
        <p:txBody>
          <a:bodyPr/>
          <a:lstStyle/>
          <a:p>
            <a:r>
              <a:rPr lang="en-US" dirty="0" smtClean="0"/>
              <a:t>Research progress</a:t>
            </a:r>
            <a:endParaRPr lang="en-US" dirty="0"/>
          </a:p>
        </p:txBody>
      </p:sp>
      <p:sp>
        <p:nvSpPr>
          <p:cNvPr id="3" name="Content Placeholder 2"/>
          <p:cNvSpPr>
            <a:spLocks noGrp="1"/>
          </p:cNvSpPr>
          <p:nvPr>
            <p:ph idx="1"/>
          </p:nvPr>
        </p:nvSpPr>
        <p:spPr>
          <a:xfrm>
            <a:off x="5334000" y="1390650"/>
            <a:ext cx="3657600" cy="4933950"/>
          </a:xfrm>
        </p:spPr>
        <p:txBody>
          <a:bodyPr>
            <a:normAutofit/>
          </a:bodyPr>
          <a:lstStyle/>
          <a:p>
            <a:r>
              <a:rPr lang="en-US" dirty="0" smtClean="0"/>
              <a:t>Online survey of 463 (~300 completed most of the survey) parents of kids with special needs, including some international representation</a:t>
            </a:r>
          </a:p>
          <a:p>
            <a:r>
              <a:rPr lang="en-US" dirty="0" smtClean="0"/>
              <a:t>In-depth phone interviews with 40 parents</a:t>
            </a:r>
          </a:p>
          <a:p>
            <a:r>
              <a:rPr lang="en-US" dirty="0" smtClean="0"/>
              <a:t>Presented two posters at conferences</a:t>
            </a:r>
          </a:p>
          <a:p>
            <a:r>
              <a:rPr lang="en-US" dirty="0" smtClean="0"/>
              <a:t>Published a paper on a subset of the survey data focused on the experiences of 76 parents of kids under age 6.</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73794">
            <a:off x="580122" y="930722"/>
            <a:ext cx="4590679" cy="3443010"/>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76970">
            <a:off x="347469" y="3379578"/>
            <a:ext cx="4793362" cy="277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20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533400"/>
            <a:ext cx="7125113" cy="924475"/>
          </a:xfrm>
        </p:spPr>
        <p:txBody>
          <a:bodyPr/>
          <a:lstStyle/>
          <a:p>
            <a:r>
              <a:rPr lang="en-US" sz="2800" dirty="0"/>
              <a:t>T</a:t>
            </a:r>
            <a:r>
              <a:rPr lang="en-US" sz="2800" dirty="0" smtClean="0"/>
              <a:t>hemes in “Anything you want to tell us” Responses – Parents of Young Children</a:t>
            </a:r>
            <a:endParaRPr lang="en-US" sz="2800" dirty="0"/>
          </a:p>
        </p:txBody>
      </p:sp>
      <p:sp>
        <p:nvSpPr>
          <p:cNvPr id="10" name="Content Placeholder 9"/>
          <p:cNvSpPr>
            <a:spLocks noGrp="1"/>
          </p:cNvSpPr>
          <p:nvPr>
            <p:ph idx="1"/>
          </p:nvPr>
        </p:nvSpPr>
        <p:spPr>
          <a:xfrm>
            <a:off x="228600" y="1295400"/>
            <a:ext cx="8686800" cy="5105400"/>
          </a:xfrm>
        </p:spPr>
        <p:txBody>
          <a:bodyPr>
            <a:noAutofit/>
          </a:bodyPr>
          <a:lstStyle/>
          <a:p>
            <a:r>
              <a:rPr lang="en-US" dirty="0"/>
              <a:t>N</a:t>
            </a:r>
            <a:r>
              <a:rPr lang="en-US" dirty="0" smtClean="0"/>
              <a:t>eeds for support, knowledge, and skill. </a:t>
            </a:r>
          </a:p>
          <a:p>
            <a:pPr lvl="1"/>
            <a:r>
              <a:rPr lang="en-US" sz="1800" i="1" dirty="0"/>
              <a:t>I think there needs to be more opportunities for parents to gather together to talk, share ideas, get support from one another. No one, unless you are another parent of a child with special needs, understands what it feels like, how difficult it is, what the challenges are. It can feel very </a:t>
            </a:r>
            <a:r>
              <a:rPr lang="en-US" sz="1800" i="1" dirty="0" smtClean="0"/>
              <a:t>isolating…</a:t>
            </a:r>
          </a:p>
          <a:p>
            <a:r>
              <a:rPr lang="en-US" dirty="0" smtClean="0"/>
              <a:t>Sharing frustrations.</a:t>
            </a:r>
          </a:p>
          <a:p>
            <a:pPr lvl="1"/>
            <a:r>
              <a:rPr lang="en-US" sz="1800" i="1" dirty="0"/>
              <a:t>It is very challenging to advocate for your child and the school system fights you every step of the way. I naively felt they were there to help me and wish that someone would have told me that in fact their goal is to restrict services as much as possible. It is exhausting and frustrating</a:t>
            </a:r>
            <a:r>
              <a:rPr lang="en-US" sz="1800" i="1" dirty="0" smtClean="0"/>
              <a:t>.</a:t>
            </a:r>
          </a:p>
        </p:txBody>
      </p:sp>
    </p:spTree>
    <p:extLst>
      <p:ext uri="{BB962C8B-B14F-4D97-AF65-F5344CB8AC3E}">
        <p14:creationId xmlns:p14="http://schemas.microsoft.com/office/powerpoint/2010/main" val="2960112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 in “Anything you want to tell us” Responses – Parents of </a:t>
            </a:r>
            <a:r>
              <a:rPr lang="en-US" dirty="0" smtClean="0"/>
              <a:t>Teens</a:t>
            </a:r>
            <a:endParaRPr lang="en-US" dirty="0"/>
          </a:p>
        </p:txBody>
      </p:sp>
      <p:sp>
        <p:nvSpPr>
          <p:cNvPr id="3" name="Content Placeholder 2"/>
          <p:cNvSpPr>
            <a:spLocks noGrp="1"/>
          </p:cNvSpPr>
          <p:nvPr>
            <p:ph idx="1"/>
          </p:nvPr>
        </p:nvSpPr>
        <p:spPr>
          <a:xfrm>
            <a:off x="990600" y="1981200"/>
            <a:ext cx="7125112" cy="4051437"/>
          </a:xfrm>
        </p:spPr>
        <p:txBody>
          <a:bodyPr/>
          <a:lstStyle/>
          <a:p>
            <a:r>
              <a:rPr lang="en-US" dirty="0"/>
              <a:t>A</a:t>
            </a:r>
            <a:r>
              <a:rPr lang="en-US" dirty="0" smtClean="0"/>
              <a:t>dvice</a:t>
            </a:r>
            <a:r>
              <a:rPr lang="en-US" dirty="0"/>
              <a:t>!</a:t>
            </a:r>
          </a:p>
          <a:p>
            <a:pPr lvl="1"/>
            <a:r>
              <a:rPr lang="en-US" sz="1800" i="1" dirty="0"/>
              <a:t>Be educated about the subject and local process. Be assertive!</a:t>
            </a:r>
          </a:p>
          <a:p>
            <a:r>
              <a:rPr lang="en-US" dirty="0" smtClean="0"/>
              <a:t>Comments on mezzo </a:t>
            </a:r>
            <a:r>
              <a:rPr lang="en-US" dirty="0"/>
              <a:t>and macro advocacy.</a:t>
            </a:r>
          </a:p>
          <a:p>
            <a:pPr lvl="1"/>
            <a:r>
              <a:rPr lang="en-US" sz="1800" i="1" dirty="0"/>
              <a:t>It's all about the funding - we have to raise awareness in order to get the money to find better treatments and a cure.</a:t>
            </a:r>
          </a:p>
          <a:p>
            <a:r>
              <a:rPr lang="en-US" dirty="0" smtClean="0"/>
              <a:t>Declarative statements.</a:t>
            </a:r>
            <a:endParaRPr lang="en-US" dirty="0"/>
          </a:p>
          <a:p>
            <a:pPr lvl="1"/>
            <a:r>
              <a:rPr lang="en-US" sz="1800" i="1" dirty="0"/>
              <a:t>Advocacy in schools is a giant rat maze…</a:t>
            </a:r>
          </a:p>
          <a:p>
            <a:pPr marL="0" indent="0">
              <a:buNone/>
            </a:pPr>
            <a:endParaRPr lang="en-US" dirty="0"/>
          </a:p>
        </p:txBody>
      </p:sp>
    </p:spTree>
    <p:extLst>
      <p:ext uri="{BB962C8B-B14F-4D97-AF65-F5344CB8AC3E}">
        <p14:creationId xmlns:p14="http://schemas.microsoft.com/office/powerpoint/2010/main" val="2654677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CSUEB </a:t>
            </a:r>
            <a:r>
              <a:rPr lang="en-US" dirty="0" err="1" smtClean="0"/>
              <a:t>Dept</a:t>
            </a:r>
            <a:r>
              <a:rPr lang="en-US" dirty="0" smtClean="0"/>
              <a:t> of Social Work</a:t>
            </a:r>
          </a:p>
          <a:p>
            <a:r>
              <a:rPr lang="en-US" dirty="0" smtClean="0"/>
              <a:t>Survey &amp; Interview Participants</a:t>
            </a:r>
          </a:p>
          <a:p>
            <a:r>
              <a:rPr lang="en-US" dirty="0" smtClean="0"/>
              <a:t>Family Voices of CA</a:t>
            </a:r>
          </a:p>
          <a:p>
            <a:pPr lvl="1"/>
            <a:r>
              <a:rPr lang="en-US" dirty="0" smtClean="0"/>
              <a:t>Allison Gray</a:t>
            </a:r>
          </a:p>
          <a:p>
            <a:pPr lvl="1"/>
            <a:r>
              <a:rPr lang="en-US" dirty="0" smtClean="0"/>
              <a:t>Anne Hall</a:t>
            </a:r>
          </a:p>
          <a:p>
            <a:pPr lvl="1"/>
            <a:r>
              <a:rPr lang="en-US" dirty="0" smtClean="0"/>
              <a:t>Pip Marks</a:t>
            </a:r>
          </a:p>
          <a:p>
            <a:r>
              <a:rPr lang="en-US" dirty="0" smtClean="0"/>
              <a:t>Co-Researcher Amy Conley Wright</a:t>
            </a:r>
          </a:p>
          <a:p>
            <a:r>
              <a:rPr lang="en-US" dirty="0" smtClean="0"/>
              <a:t>Zachary Drake &amp; Quinn Drake Taylor</a:t>
            </a:r>
          </a:p>
          <a:p>
            <a:r>
              <a:rPr lang="en-US" dirty="0" smtClean="0"/>
              <a:t>Incredible network of support/hive mind</a:t>
            </a:r>
          </a:p>
          <a:p>
            <a:pPr lvl="1"/>
            <a:r>
              <a:rPr lang="en-US" dirty="0" smtClean="0"/>
              <a:t>East Bay Parents of Kids with Special </a:t>
            </a:r>
            <a:r>
              <a:rPr lang="en-US" dirty="0"/>
              <a:t>Needs: </a:t>
            </a:r>
            <a:r>
              <a:rPr lang="en-US" sz="1400" dirty="0">
                <a:hlinkClick r:id="rId2"/>
              </a:rPr>
              <a:t>https://sites.google.com/site/ebparentsofkidswspecialneeds</a:t>
            </a:r>
            <a:r>
              <a:rPr lang="en-US" sz="1400" dirty="0" smtClean="0">
                <a:hlinkClick r:id="rId2"/>
              </a:rPr>
              <a:t>/</a:t>
            </a:r>
            <a:r>
              <a:rPr lang="en-US" sz="1400" dirty="0" smtClean="0"/>
              <a:t> </a:t>
            </a:r>
          </a:p>
          <a:p>
            <a:pPr lvl="1"/>
            <a:r>
              <a:rPr lang="en-US" dirty="0" smtClean="0"/>
              <a:t>Fragile X Foundation </a:t>
            </a:r>
            <a:r>
              <a:rPr lang="en-US" dirty="0"/>
              <a:t>Facebook Group: </a:t>
            </a:r>
            <a:r>
              <a:rPr lang="en-US" sz="1400" dirty="0">
                <a:hlinkClick r:id="rId3"/>
              </a:rPr>
              <a:t>https://www.facebook.com/groups/FXFiles</a:t>
            </a:r>
            <a:r>
              <a:rPr lang="en-US" sz="1400" dirty="0" smtClean="0">
                <a:hlinkClick r:id="rId3"/>
              </a:rPr>
              <a:t>/</a:t>
            </a:r>
            <a:r>
              <a:rPr lang="en-US" sz="1400" dirty="0" smtClean="0"/>
              <a:t> </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0975" y="457200"/>
            <a:ext cx="1524000" cy="1524000"/>
          </a:xfrm>
          <a:prstGeom prst="rect">
            <a:avLst/>
          </a:prstGeom>
        </p:spPr>
      </p:pic>
      <p:sp>
        <p:nvSpPr>
          <p:cNvPr id="5" name="AutoShape 2" descr="data:image/jpeg;base64,/9j/4AAQSkZJRgABAQAAAQABAAD/2wCEAAkGBxQTERQUEhQWFRUXGBoXFhgXGRwfHBgbHhweGBwfHxgfHDQjIRomJxkYJjEiJTUrLi4uHR8/OzMtNyotLysBCgoKDg0OGxAQGywkICYvNDQ0LTQsLDQ0MjAyNSwsLDQ4LCwvNC0sNCwsLCwsLCw0LCw0LCwsLCwsLCw0LCwsLP/AABEIAIYAhAMBEQACEQEDEQH/xAAcAAACAgIDAAAAAAAAAAAAAAAGBwAFAwQBAgj/xABCEAACAQIEAwYDBQUGBQUAAAABAgMEEQAFEiEGMUEHEyJRYXEUMoFCUoKRsSNzocHRU2JykqKyNWOz0uEVFiQlM//EABsBAQADAQEBAQAAAAAAAAAAAAACBAUDBgEH/8QANhEAAgIBAQYDBAoCAwEAAAAAAAECAwQRBRIhMUFRE2FxIoGhsQYUMjNCkcHR4fAj8RVSUyT/2gAMAwEAAhEDEQA/AHjgCYAmANHM81jg0hydTkhEUFne3PSg3IFxc8hffAEyfMu/Qt3UsRDFSsq6W26jcgg+YOANLMeKqaAsJHNkIWR1RmSIkXs7gWU2IO/K488AV/EnFZhnighMAeWJpY5J3KxuQQFRSBuxve9xYW532A0s4zWvOZUtNE0MKyU0kpDq0l3BQEMAy/LfYg73N+mAMPF/FVTSpO+qBTDpKRaS7Tr4dTtpb9khJIW9+XM8sAHrNYXPIYAWPBcMmcmSuq3kFNrZKWmVyqaVNi0gU+Jum+2zemADWmyZ4ahHhlYQaWEkLszjVtoZC1ytvFcXsdtudwLrAEwBMATAEwBMATAEwABcK1veZ7mqyG7xpTpCDzEVmZ7emplv9MAGmY10cETyysFjQamY8gPPAARkVQaY11FVwTMryzSxOsTOtRHMxcqGUEd4CxBBt0PLkB3yvhqoXLqGmmgpqgJEVminNtLHSU0yBG+XxA7b3G+2AMlBwLLFHQ91V6J6WOSLWY9askliVCs4IC6RpN+WAOmZ9nbTJWRmskCVTrKwEaahIoUXL9U8I8A0288AGtLCyxhXbvGt4mIA1Hr4RsB6YAEOE6RsqjakkjkenWRmp5Y0ZzocltEiKCwdSSL2sRblywBlzzi2T4ZDTQyJNPULTU/xCMm5FzIYz4gigObEAnT6jAEyOsq4qhIahah1MUjyySBGRWXRbu5I1GzXfwsL7D1uBd5BxHTVilqaVZADY2O/vpO9vXAFtgCYAmAOruACSQANyTyA98AR3ABJIAAuSeQHnfywBS5HxXT1UrxRl1kQBtMqMjMh5OoYAsh8xgCt4o4J+IqYqymnalq4xp7wKGWRfuuhIuOY59eu1gM1Tk8kkX/2dTE8K2Z0SPuo2tv+0ZnYsv8Ad8IPW+AKrOu06FPDTRmdvvE6I/8AMQSfoPrjhPIhHzNbF2Lk38Wt1d3+3MI+EM5NXSJMwUMdQcLewZSQbX3x1hLeimZ+RS6LZVvoy6xI4ip7aMwlSakWKWSPwSk927Je7RgX0kX5HnjQ2fVCyUt5a8ClnWyhFbr04gTScXV0fy1Uvsx1f7gcaEsCl9NChHOuXXUJsr7WKpCBPFHMvUrdG/mp9rD3xUs2Z/0l+ZZhtFfjX5BfHn2X5tGsLO0cgZXRSdEiOu4ZG5Fh6X64z7aZ1PSSL9d0LF7LMvFWV1jQR0sUrvFKwSpqGK98kZ2IWNIwu42LdLnY45HQrYRBUZjSQ5cIu5oV1yzxWI0spRIFcHcN8zc/lXrgC84f45p6upkp4gwKatMjadE2ltLd0wbx2uCbcrjABRgCYA1czoEnheGUao5FKuLkXB5i43wAA1qy5aj01QzzZZKjRLON5KMMNOl+eqPxbN0tvgDXrstkqq0RxiVXj7p6fMIyrKkAjAKnexdzrOm1jqB6YAKM+4khy2COIs00oQKiFru9hbU79AerHmb2BxCc1BastYmHblT3K17+iFLnudz1jhqh9VjdUGyJ7Lfn6m5xn2Xyn6HtcDZNOKtftS7v9OxX44moHvZJm2iaWmY+GQd5H6Ouzj6jSfwt54vYs9VunkPpFi7tkblyfB+q/dfIauLZ5sUfbiv7ajPmk4/Jov8Au/XGnsz7cvQz9or2F6i1xsmQTAHDKDsd8fGk1oz6m09UHXCHaPNTER1JaeHlqO8iet/tj0O/kemMrJ2f+Kr8jTx878Nn5h5n+UrVUMzZeyj4lkeQxtp75QQJAGtZXZbrqI6C+MnkaZV5hmEwkFLltLEi0SRvKzpraLWPkijDDVKF1E778uu4BRwjngqonIkjm7t9BliBCP4Ve4Uk6T4gCLmxBwBe4AU2exV9FVPHT10pMzXo4ZUEiSaiNaaydSmO9yTfwEc7HAFw2a5xHLHTVFNRzCcmNZUZwqgC7NJEbkra+wIB2FxfAGfMaqnySiSnplBlYHQDa7H7Uj2tsLjy6AYhZYoLVlvCw7Mu3w4e99kKueZndpJGLu5uzHmT/T06YzJzc3qz9AxcWvGrVda4fMx4gWCYAtOFTavpD/zl/Qj+eO+P94jJ24v/AIp+75of2NI8EAfa9kjT0qSxqWaBixAFyUYWew9LKfYHFrDuVVqb5FbKqdlbS5iUBx6IwWQsPPEZTjH7T0JRhKXJalzQ8KVsy6o6WUqeRICX9tZBI9cVpZ1CempZjhXNcjM3BWYDnSS/Qof0fEfr9Hf4H36jd2+IZ8AZBmdHLfu1EDkd7G0gv/iUC4Djr5j6Wzcu6m170U9fmaGLVbWtJNaBrmOXLTzS10ZkBKL8RHGoYSql7HTa+tQW3U7jaxNsUi2CktRmNSnxlGgpKaMGaODwiSs1EOS5PhjDAbHc+Ik+gDAyquE0Mcot41BIVgwUkbrqXY2NxceWANTifJhVQFAxjkUiSGUc45F+Vh+hHUEjrgDU4fzSf4AVVcgR+771o0VrooW9iDvqNiSOl7dMAJjNM0eqmaeX5n5AG4RfsqD5Dz6m564y7rHOR+h7Nwo4tKiub4t/3ojVxyNAmAJgAs7McsE1drYXWBO8/GxKp+jn6Yt4seLkea+keQ4whSuvF+7l/fIc2Lx5EmAFPnPBtHJVzO88dFErWkj1KGJ5611bIrX/ALw26b4tVZltcd1f6K1mLXZLeaLih4myaiVUgZSB9pEZz7mS1yfW+IeDdY95xbJ+LVD2U0g9hlDqrKbqwBBHUHcHHA7HfAEwBMALbjuCoWnq6OKGeQVCxx0qwxExRrezhmUeDckktYFdNuRwBbVvBMhkZqesekjNrRQRoFFlC3N+bG3PbkPcgGeAJgATzHs7oZWLCNoiefdOVB/D8v8ADEJVwlzRbpz8mlaVzaX97mqey+it8049e9O/5i35Yj4FfY7/APL5v/o/h+xo1nZlRxgu9XURJ5tJCFH4mh/U4j9Xr7HSO2s1cN74I0P/AGPlp+TM3v8AvqY/wEeH1esktt5q/F8EXnZtky05qjHKJ43aMJMFsHCg3AIJDAFjuNt/fHSutQWiKWZmWZU1OzTVLTgG+JlQmAB7OOKKGGoEFQ6LIRuWXwqD0Z7WUH1xNVycXJLgiLnFNRb4sVfGXAssFWkdKpaOoJEPlGeZVj0VRuD90HqMaWPnbtbU+a5eZn34W9YnHk+Y7qGmEUUca8kVUHsoAH6YyjSM+AJgBMdqnE8zVTU8MzJHFpv3ZsTJ81yeunw2HLnjTwsSNkHKfojPy8mVclGI0uF83FXSRT7AuviA6MNmH5g4zpxcZOL6F6MlJJotcRJEwAO8JcTrWPVoAAaeYx7faTcK31KuPw4lKDjpr1Ixkpa6dAixEkTAAh2pULSZexUE90yykDe6r823oCT9Mc7Y70GkXdm3xpyYTly1+fAB8m4Zpookqs0ISNt4ac/NJ1uyjc7W8I898ca6VBb0zUz9p25c/Bxlw8lxf7L+s367tSlUj4emjWJbeF7l2A2sukhUPQfN0x9+spy0SI/8BZCiVlskmlrp/I1ycWTAOb4A8+8XUcs+bVMcaGSRpbKo6jSv0C2tudsbWLbCrGUpefvMjJqnbkaR8hpZPSR5ZTJJXVOqQKI1ZzfQP7OIWuRtvzJtvsABkP25+yufQ1F7EfafvCjL61JoklibUji6nfcexxFpp6MmnqbGPgKjivOhR0ks5AJUWQH7TnZR7XxKEHOSiupGclCLk+h5xeRmJZ2LMxLMx5sxNyT7nHp64KuKiuh52ybnJyY1uxHMSUqac/YZZU9nurAegKA/jxi7Rr3bd7ua+BPeq07DPxQLpiq5tEbufsqW/IXwAh+yvPvhatRKfBOqxyMfv3ujH6lh+LGvm0f4oyXRGZiX/wCWUX1Y/cZBpkwBX55m8NLCZZ20oCF2BNydgLDEoxcnouZ8lJRWrAXOuDIa1RVZdOpuukIWJjsOi9Yj5qNv7oOOF1O/wfBmls7ac8R6xSafP+GUHA3DzSVp+IRolpbSShxbxblBfkV8Ja42so33xwpocZay6GttXa8LsdQpf2ufl5e/5epVZhxBJXZpDKrMF+IjWAXI0p3ii9vNhufTbpj0Kx414zlJcWv9HhnfKeQoxfBF9xXxBJS553im4AjjKlrKVYW3PIAMwYn0OK8KVLGlLqmd52uOQo9Gi3zTiOly0yuhSpr5/FKyfKDYAAkE6IxtZLknmbk3xyoosuei5L4HS66FS1fMXheqzSrRXfXK5sDbwRLzYheigD62FzjVca8OttczNUp5Vmj5DI414jGVU0NJSEd6EFi/i0IvNmHVmN7fi8sZePQ75vXl1Zo33KmK09yN3jjieamy+nmjKpNKYwbrcC6F2AB9jzxHGp8WxRZLIt8KDkik4wzU1mRR1DWDd4msLy1BihsPK/THbGhuZKi+jZyvlv47l3Qq8b5hhx2PT6cwK/fhcH6FW/ljL2pH2Yv+/wB4Gls58ZId2Mc1TRz4f/FqP3Un+04A8yBQVsdwRvj1Wia0Z5rVqWqHt2ZcU/F0/dyH9vCFD3+2vJX9eRB9fcY87k0Ome706G9j3K2GvU3uDOMYq9X0q0UqfPE/zAXtf13BB8j9Mcp1yhpr1OkZqWunQHaHPEzaCagrAKarBI0jlqQ3ul+ekgXHlvyxPdlVu2RI6xs3oMW8dVV5XUSKpMcyHxKBqWT7vh+0p6Hn7HGq/ByqnN8GjNj4uPYoLimH3G9YbdzVzx09RJT3DQq4XnvFIbtqRt7Hw2sfPfIqjJveUddDTslFLRy01A3gfK5ZGesTSqUg70mQGzOFLBNjz8/K68741M/IW54a5v4GfhUPe330MvaHXj/1J5gLqrRnzDGOxYA8jYgg26g454rTxpw148eBPITWRCWnDgFHFvD1LNXmEydzNLGslO4P7NhuvdMnL7JZWWxNzztvUx77ak3Hl1LN9Nduilz6GLgyOPKo6uorbLUKwiSK/iIsWXR5iQ3OrlZOhDDHTItlk2JQRCipY8G5MX+ZVE1bOzObzTsEFuQLHSoUfdFxbGn4ccehpdviZ/iO+9Pz+Awu1pZJYYpEUCngleLnuWsqhrWsFBDL1vccsZuz5KN3HqX86LdXA0coXVw7VA/ZmJHodSH+eJXcMz3ojVxxfcwAxuGMGPZN/wATj/dyfpjO2n92vX9GaGzvvH6D1xiGudJYwylTyIIPsdsAeW1iZPA3zL4W/wAS+E/xBx6imW9XF+R526O7ZJeZdcH558HVxzE2S+mX923M/TZvpitnU+JXqua/rO+FbuWadGEXHEMmW5otTT2AmvKn3WOwlQ+hup/FfpijjJX1OqXNcUXMhumxWrk+DLjMqyCpoK+tgAWXXEda2EkZRYyASORBZvzxThD/ACqE++hblP8AxucexiyOvjzaWk76M/GUzh3dRZHiXe5/Fo8PRuWxOOt9M8eTjrwfxOVNsL0pacUCfHNQ9Rmc4UF27wQxqOpFkC/nfGjhuNWPvso5SlbfuINc5rosqhoaL5rustURz0g3Jt11Naw+6hxmRrsyHKS4s0HOuhRi+CKTKOOI3kmhrYRLSTSM0a6dTQ6mO2kbkG4Ph3BJte4t3twpV1qafHqca8yNk3DT0MXFXB7WaakaeVIgoaKUOJoUAuhXUNTIBe32hY8yDj5iZEIJ1zXB9T7lUTk1OD4oucokhzyl7mcha2BbpLbdlP2vVTYBl6Gx2uMRnGeLbrHl080fYSjk16S9/kwOyRPgsyh+NUx91Jd9iQBYhWFh4lvYgj+VsX77PrGO3Xz7FOmvwL9J/mMGhqlzTLa+OJSGEshjU8zciVDb+9uLf0xlOM6LE5LjzNJSjdB7vLkKWCvkELRK7CKQq7J0Yjkf0/IeWN90VzmrepieNZCDr6GHHc4B52NU2qud/wCzhP5swA/Rvyxk7Ul9mPqaezo/afoOrGSahMAefO0TLO4zGcWssh71fx7n/Vqxu7Os3qt3sY2fDds3u4OYvlEtq/iKaalippdLrCwaNyDrACldJN7Eb++w54pV4Ua7d+L4di5ZluyvckuPcMux6FZo8wp3F0dIrj/GJUP5aV/hijtJaWJ+Rd2e9a2vM2exzJKiGepaoheMrGkd2UgM2oltJI8Q8K7jbcY55l8bd3TtxJ4tLq3te/wN3g3geaGvmqqvQQrSNEQb6mdiS5FtrA8udyfLeFuRvVRrXTmTro3bJTfUXGY1k2ZVjSRI0jzN+zQdIxstydgANyTtcnGlU4YtCcubM+1TyLmo9Bj5Tw5DlMffSI1VWFT3aRqWItzEaAXCi41SH05Xscu/InfL2uCNGmiNK4cWA8fG1dBVPUObM5HeROpVGUclAO62BIDc9978sXViUTr0hJb3r+hUeTdGesovd9Br8O8OUfepmFOjI0qagtyFGsAk6OQPtt+uM12TcVBvgi+oRUt5Lizb4p4Tp65VEwYOvySIQHW/MXIIKnyIOPtVs63rF6CyuNi0kjtwrwtDQIywl2LkF2cgkkCw5AAAegwttlZLekxXXGtbsUJDjbLxBX1Eaiy69ajyDjXb2uTjbwJuVK16cDHzoKNvDqUmLpTHB2LZXop5qgjeZwo/wR3A/wBTSfwxgZ9m/a124G5hQ3al58RjYpFsmAF32x5EZYEqkHiguHt1ja1z+EgH2LYuYV3h2ceTKuXV4lfDmhO49AYRMANXsOoyFq5ujNHEPwBnP/VH5Yw9pS1t07I2sCOlWvdjRxnl0mABnNZ6LKonmEUcTPsFjUBpW5gCw/M8hjpCM7GoriQlKME5PgKE8b1vxD1Cy6XcBSoUFAoJIUBhyFzvsTjXWza91J669zKe0LN7VcuwTZb2q3sK+njZRzkjHIdT3bX/AIH6Yq3bOlFNxepaqzozajJaDdQCwty6W8sZxeOcATACI7V1tmcnqkZ/0429mfdP1/RGPtH7xegLUVG80iRRC8kjBVHqep9BzPoDi5faqoOTKtNTsmonpTKMuWngjhT5Y1Cj1tzPueePMttvVnoUtOCNzHw+kwB0miDKVYAqwIIPIg7EH0wB564z4ZagqDHuYmu0LHe6/dJ+8twD9D1xvYWT4sd2XNGLmY/hy3lyZQHF4paHoLs5yzuMugUizOO9b3fxfoRjy91niWOXc9HVDcgo9glxzOhMAJvtrpHWqglZiY3jZF8kZSCw/FqB/CfLGpsyUVKSfMztoRk4prkVGR8FNMFLyG7AMI4F7xwCLjW9xHGfRmvj7btN66Vr3s+V7PWntv8AII6PIsopJB8W8vfIQe6n3t1DaIgQynzJI59Rijbm2SWkpcPyNDH2dq9aoN6eTYxMp4hpqm4gnjkI5qD4h7odx+WK6afI62VTrek016otMfSBMAKvtj4dPhrU5ACOYeQ+ww/Ox9x5HGhs+/cnuPk/mUc6nfjvrmjY7I+FSi/GTLZnFoFP2UPNz6ttbyHviGbk+LLSPJEsOjw46vmxmYpFwmAJgCYAquJcgirYDDMPVWHzI3Rh/TqMShOUJKUeZGcVNbsuQlafgiYZhHRzp4Wa7OPleJd2IPqPCRzBb2vrWZ0ZUPThLloZteHKFy15cx/AYxzUOcATAA/xPm1AihK1om3uI2XW3uIwC31tj45KPFvQ6V0WWvSEW/RAvnvaHCsBjy9WDkWDGPQsfqFYbnyFrY4TyIRXB6s1cTYmTbYlZFxj1f7C4llZmLOzOzG7MxJJPqTihKbk9We0x8erHhuVLRHQGxBBIYciCQR7EbjCMnF6o+3UV3R3bIpoK8o7QqyGyuVqF/5mzj8a8/qCfXFmOU/xI8/kfRyuXGmWnk+P8/MZnC3E8NbGWjurrbvI2+ZL8vdTY2I22PUHFyE1Jao8zk41uPPcsWjLSto0mjaOVQ6MLMrC4YeRHliRXMwFuWAOcATAEwBMATAHGkc+uAOcAK/intHk71o6LQFQlWlYaizDY6VvYAHa5vfy6mtbkbj0Rv7N2I8iHiWPSPTTn/AKVXFNbJ89VKR5LpT/AGKDiu8mxm3XsHDjzTfq3+mhT23J6nmTuT7nmccHJvizWrqhVHdgkl5HOPhMmAJgDJS07yvoiRpH+6gufr5D1NhicK5T5Iq5ObRjLW2Wnl1/IafAXBUlNJ8RO9pCpURodgDYnU32jt02HrjQpq8NHi9qbTeZJaR0S5d/z/QO8djKJgCYAmAJgCYAmAJgCYAoM84NpKo6pItL/wBpGSjfUjZvZgRiMoRlzRYoyrqHrVJr+9uQH1/Za43hqQR5Spv/AJl/pivLFi+TNmn6RXx4WRUvh/HwQJZvw5PTf/r3R2v4HY/rGMcniy7mhD6R0vnCXwKqFSxCi1z5n/xj59Wl3R1f0gx1+GXw/cKMq4CqpwG1wIp5G7sf8ugfriSxH1ZWs+ksPwVv3v8A2FOXdlsI3qJpJfNU8C/mPF+RGO8caC8zKv27l2cE1FeS/V8fkGmWZVDTpogjSNfJRa/ueZPqcdktDJlKUnrJ6s3MfSJMATAEwBM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RQUEhQWFRUXGBoXFhgXGRwfHBgbHhweGBwfHxgfHDQjIRomJxkYJjEiJTUrLi4uHR8/OzMtNyotLysBCgoKDg0OGxAQGywkICYvNDQ0LTQsLDQ0MjAyNSwsLDQ4LCwvNC0sNCwsLCwsLCw0LCw0LCwsLCwsLCw0LCwsLP/AABEIAIYAhAMBEQACEQEDEQH/xAAcAAACAgIDAAAAAAAAAAAAAAAGBwAFAwQBAgj/xABCEAACAQIEAwYDBQUGBQUAAAABAgMEEQAFEiEGMUEHEyJRYXEUMoFCUoKRsSNzocHRU2JykqKyNWOz0uEVFiQlM//EABsBAQADAQEBAQAAAAAAAAAAAAACBAUDBgEH/8QANhEAAgIBAQYDBAoCAwEAAAAAAAECAwQRBRIhMUFRE2FxIoGhsQYUMjNCkcHR4fAj8RVSUyT/2gAMAwEAAhEDEQA/AHjgCYAmANHM81jg0hydTkhEUFne3PSg3IFxc8hffAEyfMu/Qt3UsRDFSsq6W26jcgg+YOANLMeKqaAsJHNkIWR1RmSIkXs7gWU2IO/K488AV/EnFZhnighMAeWJpY5J3KxuQQFRSBuxve9xYW532A0s4zWvOZUtNE0MKyU0kpDq0l3BQEMAy/LfYg73N+mAMPF/FVTSpO+qBTDpKRaS7Tr4dTtpb9khJIW9+XM8sAHrNYXPIYAWPBcMmcmSuq3kFNrZKWmVyqaVNi0gU+Jum+2zemADWmyZ4ahHhlYQaWEkLszjVtoZC1ytvFcXsdtudwLrAEwBMATAEwBMATAEwABcK1veZ7mqyG7xpTpCDzEVmZ7emplv9MAGmY10cETyysFjQamY8gPPAARkVQaY11FVwTMryzSxOsTOtRHMxcqGUEd4CxBBt0PLkB3yvhqoXLqGmmgpqgJEVminNtLHSU0yBG+XxA7b3G+2AMlBwLLFHQ91V6J6WOSLWY9askliVCs4IC6RpN+WAOmZ9nbTJWRmskCVTrKwEaahIoUXL9U8I8A0288AGtLCyxhXbvGt4mIA1Hr4RsB6YAEOE6RsqjakkjkenWRmp5Y0ZzocltEiKCwdSSL2sRblywBlzzi2T4ZDTQyJNPULTU/xCMm5FzIYz4gigObEAnT6jAEyOsq4qhIahah1MUjyySBGRWXRbu5I1GzXfwsL7D1uBd5BxHTVilqaVZADY2O/vpO9vXAFtgCYAmAOruACSQANyTyA98AR3ABJIAAuSeQHnfywBS5HxXT1UrxRl1kQBtMqMjMh5OoYAsh8xgCt4o4J+IqYqymnalq4xp7wKGWRfuuhIuOY59eu1gM1Tk8kkX/2dTE8K2Z0SPuo2tv+0ZnYsv8Ad8IPW+AKrOu06FPDTRmdvvE6I/8AMQSfoPrjhPIhHzNbF2Lk38Wt1d3+3MI+EM5NXSJMwUMdQcLewZSQbX3x1hLeimZ+RS6LZVvoy6xI4ip7aMwlSakWKWSPwSk927Je7RgX0kX5HnjQ2fVCyUt5a8ClnWyhFbr04gTScXV0fy1Uvsx1f7gcaEsCl9NChHOuXXUJsr7WKpCBPFHMvUrdG/mp9rD3xUs2Z/0l+ZZhtFfjX5BfHn2X5tGsLO0cgZXRSdEiOu4ZG5Fh6X64z7aZ1PSSL9d0LF7LMvFWV1jQR0sUrvFKwSpqGK98kZ2IWNIwu42LdLnY45HQrYRBUZjSQ5cIu5oV1yzxWI0spRIFcHcN8zc/lXrgC84f45p6upkp4gwKatMjadE2ltLd0wbx2uCbcrjABRgCYA1czoEnheGUao5FKuLkXB5i43wAA1qy5aj01QzzZZKjRLON5KMMNOl+eqPxbN0tvgDXrstkqq0RxiVXj7p6fMIyrKkAjAKnexdzrOm1jqB6YAKM+4khy2COIs00oQKiFru9hbU79AerHmb2BxCc1BastYmHblT3K17+iFLnudz1jhqh9VjdUGyJ7Lfn6m5xn2Xyn6HtcDZNOKtftS7v9OxX44moHvZJm2iaWmY+GQd5H6Ouzj6jSfwt54vYs9VunkPpFi7tkblyfB+q/dfIauLZ5sUfbiv7ajPmk4/Jov8Au/XGnsz7cvQz9or2F6i1xsmQTAHDKDsd8fGk1oz6m09UHXCHaPNTER1JaeHlqO8iet/tj0O/kemMrJ2f+Kr8jTx878Nn5h5n+UrVUMzZeyj4lkeQxtp75QQJAGtZXZbrqI6C+MnkaZV5hmEwkFLltLEi0SRvKzpraLWPkijDDVKF1E778uu4BRwjngqonIkjm7t9BliBCP4Ve4Uk6T4gCLmxBwBe4AU2exV9FVPHT10pMzXo4ZUEiSaiNaaydSmO9yTfwEc7HAFw2a5xHLHTVFNRzCcmNZUZwqgC7NJEbkra+wIB2FxfAGfMaqnySiSnplBlYHQDa7H7Uj2tsLjy6AYhZYoLVlvCw7Mu3w4e99kKueZndpJGLu5uzHmT/T06YzJzc3qz9AxcWvGrVda4fMx4gWCYAtOFTavpD/zl/Qj+eO+P94jJ24v/AIp+75of2NI8EAfa9kjT0qSxqWaBixAFyUYWew9LKfYHFrDuVVqb5FbKqdlbS5iUBx6IwWQsPPEZTjH7T0JRhKXJalzQ8KVsy6o6WUqeRICX9tZBI9cVpZ1CempZjhXNcjM3BWYDnSS/Qof0fEfr9Hf4H36jd2+IZ8AZBmdHLfu1EDkd7G0gv/iUC4Djr5j6Wzcu6m170U9fmaGLVbWtJNaBrmOXLTzS10ZkBKL8RHGoYSql7HTa+tQW3U7jaxNsUi2CktRmNSnxlGgpKaMGaODwiSs1EOS5PhjDAbHc+Ik+gDAyquE0Mcot41BIVgwUkbrqXY2NxceWANTifJhVQFAxjkUiSGUc45F+Vh+hHUEjrgDU4fzSf4AVVcgR+771o0VrooW9iDvqNiSOl7dMAJjNM0eqmaeX5n5AG4RfsqD5Dz6m564y7rHOR+h7Nwo4tKiub4t/3ojVxyNAmAJgAs7McsE1drYXWBO8/GxKp+jn6Yt4seLkea+keQ4whSuvF+7l/fIc2Lx5EmAFPnPBtHJVzO88dFErWkj1KGJ5611bIrX/ALw26b4tVZltcd1f6K1mLXZLeaLih4myaiVUgZSB9pEZz7mS1yfW+IeDdY95xbJ+LVD2U0g9hlDqrKbqwBBHUHcHHA7HfAEwBMALbjuCoWnq6OKGeQVCxx0qwxExRrezhmUeDckktYFdNuRwBbVvBMhkZqesekjNrRQRoFFlC3N+bG3PbkPcgGeAJgATzHs7oZWLCNoiefdOVB/D8v8ADEJVwlzRbpz8mlaVzaX97mqey+it8049e9O/5i35Yj4FfY7/APL5v/o/h+xo1nZlRxgu9XURJ5tJCFH4mh/U4j9Xr7HSO2s1cN74I0P/AGPlp+TM3v8AvqY/wEeH1esktt5q/F8EXnZtky05qjHKJ43aMJMFsHCg3AIJDAFjuNt/fHSutQWiKWZmWZU1OzTVLTgG+JlQmAB7OOKKGGoEFQ6LIRuWXwqD0Z7WUH1xNVycXJLgiLnFNRb4sVfGXAssFWkdKpaOoJEPlGeZVj0VRuD90HqMaWPnbtbU+a5eZn34W9YnHk+Y7qGmEUUca8kVUHsoAH6YyjSM+AJgBMdqnE8zVTU8MzJHFpv3ZsTJ81yeunw2HLnjTwsSNkHKfojPy8mVclGI0uF83FXSRT7AuviA6MNmH5g4zpxcZOL6F6MlJJotcRJEwAO8JcTrWPVoAAaeYx7faTcK31KuPw4lKDjpr1Ixkpa6dAixEkTAAh2pULSZexUE90yykDe6r823oCT9Mc7Y70GkXdm3xpyYTly1+fAB8m4Zpookqs0ISNt4ac/NJ1uyjc7W8I898ca6VBb0zUz9p25c/Bxlw8lxf7L+s367tSlUj4emjWJbeF7l2A2sukhUPQfN0x9+spy0SI/8BZCiVlskmlrp/I1ycWTAOb4A8+8XUcs+bVMcaGSRpbKo6jSv0C2tudsbWLbCrGUpefvMjJqnbkaR8hpZPSR5ZTJJXVOqQKI1ZzfQP7OIWuRtvzJtvsABkP25+yufQ1F7EfafvCjL61JoklibUji6nfcexxFpp6MmnqbGPgKjivOhR0ks5AJUWQH7TnZR7XxKEHOSiupGclCLk+h5xeRmJZ2LMxLMx5sxNyT7nHp64KuKiuh52ybnJyY1uxHMSUqac/YZZU9nurAegKA/jxi7Rr3bd7ua+BPeq07DPxQLpiq5tEbufsqW/IXwAh+yvPvhatRKfBOqxyMfv3ujH6lh+LGvm0f4oyXRGZiX/wCWUX1Y/cZBpkwBX55m8NLCZZ20oCF2BNydgLDEoxcnouZ8lJRWrAXOuDIa1RVZdOpuukIWJjsOi9Yj5qNv7oOOF1O/wfBmls7ac8R6xSafP+GUHA3DzSVp+IRolpbSShxbxblBfkV8Ja42so33xwpocZay6GttXa8LsdQpf2ufl5e/5epVZhxBJXZpDKrMF+IjWAXI0p3ii9vNhufTbpj0Kx414zlJcWv9HhnfKeQoxfBF9xXxBJS553im4AjjKlrKVYW3PIAMwYn0OK8KVLGlLqmd52uOQo9Gi3zTiOly0yuhSpr5/FKyfKDYAAkE6IxtZLknmbk3xyoosuei5L4HS66FS1fMXheqzSrRXfXK5sDbwRLzYheigD62FzjVca8OttczNUp5Vmj5DI414jGVU0NJSEd6EFi/i0IvNmHVmN7fi8sZePQ75vXl1Zo33KmK09yN3jjieamy+nmjKpNKYwbrcC6F2AB9jzxHGp8WxRZLIt8KDkik4wzU1mRR1DWDd4msLy1BihsPK/THbGhuZKi+jZyvlv47l3Qq8b5hhx2PT6cwK/fhcH6FW/ljL2pH2Yv+/wB4Gls58ZId2Mc1TRz4f/FqP3Un+04A8yBQVsdwRvj1Wia0Z5rVqWqHt2ZcU/F0/dyH9vCFD3+2vJX9eRB9fcY87k0Ome706G9j3K2GvU3uDOMYq9X0q0UqfPE/zAXtf13BB8j9Mcp1yhpr1OkZqWunQHaHPEzaCagrAKarBI0jlqQ3ul+ekgXHlvyxPdlVu2RI6xs3oMW8dVV5XUSKpMcyHxKBqWT7vh+0p6Hn7HGq/ByqnN8GjNj4uPYoLimH3G9YbdzVzx09RJT3DQq4XnvFIbtqRt7Hw2sfPfIqjJveUddDTslFLRy01A3gfK5ZGesTSqUg70mQGzOFLBNjz8/K68741M/IW54a5v4GfhUPe330MvaHXj/1J5gLqrRnzDGOxYA8jYgg26g454rTxpw148eBPITWRCWnDgFHFvD1LNXmEydzNLGslO4P7NhuvdMnL7JZWWxNzztvUx77ak3Hl1LN9Nduilz6GLgyOPKo6uorbLUKwiSK/iIsWXR5iQ3OrlZOhDDHTItlk2JQRCipY8G5MX+ZVE1bOzObzTsEFuQLHSoUfdFxbGn4ccehpdviZ/iO+9Pz+Awu1pZJYYpEUCngleLnuWsqhrWsFBDL1vccsZuz5KN3HqX86LdXA0coXVw7VA/ZmJHodSH+eJXcMz3ojVxxfcwAxuGMGPZN/wATj/dyfpjO2n92vX9GaGzvvH6D1xiGudJYwylTyIIPsdsAeW1iZPA3zL4W/wAS+E/xBx6imW9XF+R526O7ZJeZdcH558HVxzE2S+mX923M/TZvpitnU+JXqua/rO+FbuWadGEXHEMmW5otTT2AmvKn3WOwlQ+hup/FfpijjJX1OqXNcUXMhumxWrk+DLjMqyCpoK+tgAWXXEda2EkZRYyASORBZvzxThD/ACqE++hblP8AxucexiyOvjzaWk76M/GUzh3dRZHiXe5/Fo8PRuWxOOt9M8eTjrwfxOVNsL0pacUCfHNQ9Rmc4UF27wQxqOpFkC/nfGjhuNWPvso5SlbfuINc5rosqhoaL5rustURz0g3Jt11Naw+6hxmRrsyHKS4s0HOuhRi+CKTKOOI3kmhrYRLSTSM0a6dTQ6mO2kbkG4Ph3BJte4t3twpV1qafHqca8yNk3DT0MXFXB7WaakaeVIgoaKUOJoUAuhXUNTIBe32hY8yDj5iZEIJ1zXB9T7lUTk1OD4oucokhzyl7mcha2BbpLbdlP2vVTYBl6Gx2uMRnGeLbrHl080fYSjk16S9/kwOyRPgsyh+NUx91Jd9iQBYhWFh4lvYgj+VsX77PrGO3Xz7FOmvwL9J/mMGhqlzTLa+OJSGEshjU8zciVDb+9uLf0xlOM6LE5LjzNJSjdB7vLkKWCvkELRK7CKQq7J0Yjkf0/IeWN90VzmrepieNZCDr6GHHc4B52NU2qud/wCzhP5swA/Rvyxk7Ul9mPqaezo/afoOrGSahMAefO0TLO4zGcWssh71fx7n/Vqxu7Os3qt3sY2fDds3u4OYvlEtq/iKaalippdLrCwaNyDrACldJN7Eb++w54pV4Ua7d+L4di5ZluyvckuPcMux6FZo8wp3F0dIrj/GJUP5aV/hijtJaWJ+Rd2e9a2vM2exzJKiGepaoheMrGkd2UgM2oltJI8Q8K7jbcY55l8bd3TtxJ4tLq3te/wN3g3geaGvmqqvQQrSNEQb6mdiS5FtrA8udyfLeFuRvVRrXTmTro3bJTfUXGY1k2ZVjSRI0jzN+zQdIxstydgANyTtcnGlU4YtCcubM+1TyLmo9Bj5Tw5DlMffSI1VWFT3aRqWItzEaAXCi41SH05Xscu/InfL2uCNGmiNK4cWA8fG1dBVPUObM5HeROpVGUclAO62BIDc9978sXViUTr0hJb3r+hUeTdGesovd9Br8O8OUfepmFOjI0qagtyFGsAk6OQPtt+uM12TcVBvgi+oRUt5Lizb4p4Tp65VEwYOvySIQHW/MXIIKnyIOPtVs63rF6CyuNi0kjtwrwtDQIywl2LkF2cgkkCw5AAAegwttlZLekxXXGtbsUJDjbLxBX1Eaiy69ajyDjXb2uTjbwJuVK16cDHzoKNvDqUmLpTHB2LZXop5qgjeZwo/wR3A/wBTSfwxgZ9m/a124G5hQ3al58RjYpFsmAF32x5EZYEqkHiguHt1ja1z+EgH2LYuYV3h2ceTKuXV4lfDmhO49AYRMANXsOoyFq5ujNHEPwBnP/VH5Yw9pS1t07I2sCOlWvdjRxnl0mABnNZ6LKonmEUcTPsFjUBpW5gCw/M8hjpCM7GoriQlKME5PgKE8b1vxD1Cy6XcBSoUFAoJIUBhyFzvsTjXWza91J669zKe0LN7VcuwTZb2q3sK+njZRzkjHIdT3bX/AIH6Yq3bOlFNxepaqzozajJaDdQCwty6W8sZxeOcATACI7V1tmcnqkZ/0429mfdP1/RGPtH7xegLUVG80iRRC8kjBVHqep9BzPoDi5faqoOTKtNTsmonpTKMuWngjhT5Y1Cj1tzPueePMttvVnoUtOCNzHw+kwB0miDKVYAqwIIPIg7EH0wB564z4ZagqDHuYmu0LHe6/dJ+8twD9D1xvYWT4sd2XNGLmY/hy3lyZQHF4paHoLs5yzuMugUizOO9b3fxfoRjy91niWOXc9HVDcgo9glxzOhMAJvtrpHWqglZiY3jZF8kZSCw/FqB/CfLGpsyUVKSfMztoRk4prkVGR8FNMFLyG7AMI4F7xwCLjW9xHGfRmvj7btN66Vr3s+V7PWntv8AII6PIsopJB8W8vfIQe6n3t1DaIgQynzJI59Rijbm2SWkpcPyNDH2dq9aoN6eTYxMp4hpqm4gnjkI5qD4h7odx+WK6afI62VTrek016otMfSBMAKvtj4dPhrU5ACOYeQ+ww/Ox9x5HGhs+/cnuPk/mUc6nfjvrmjY7I+FSi/GTLZnFoFP2UPNz6ttbyHviGbk+LLSPJEsOjw46vmxmYpFwmAJgCYAquJcgirYDDMPVWHzI3Rh/TqMShOUJKUeZGcVNbsuQlafgiYZhHRzp4Wa7OPleJd2IPqPCRzBb2vrWZ0ZUPThLloZteHKFy15cx/AYxzUOcATAA/xPm1AihK1om3uI2XW3uIwC31tj45KPFvQ6V0WWvSEW/RAvnvaHCsBjy9WDkWDGPQsfqFYbnyFrY4TyIRXB6s1cTYmTbYlZFxj1f7C4llZmLOzOzG7MxJJPqTihKbk9We0x8erHhuVLRHQGxBBIYciCQR7EbjCMnF6o+3UV3R3bIpoK8o7QqyGyuVqF/5mzj8a8/qCfXFmOU/xI8/kfRyuXGmWnk+P8/MZnC3E8NbGWjurrbvI2+ZL8vdTY2I22PUHFyE1Jao8zk41uPPcsWjLSto0mjaOVQ6MLMrC4YeRHliRXMwFuWAOcATAEwBMATAHGkc+uAOcAK/intHk71o6LQFQlWlYaizDY6VvYAHa5vfy6mtbkbj0Rv7N2I8iHiWPSPTTn/AKVXFNbJ89VKR5LpT/AGKDiu8mxm3XsHDjzTfq3+mhT23J6nmTuT7nmccHJvizWrqhVHdgkl5HOPhMmAJgDJS07yvoiRpH+6gufr5D1NhicK5T5Iq5ObRjLW2Wnl1/IafAXBUlNJ8RO9pCpURodgDYnU32jt02HrjQpq8NHi9qbTeZJaR0S5d/z/QO8djKJgCYAmAJgCYAmAJgCYAoM84NpKo6pItL/wBpGSjfUjZvZgRiMoRlzRYoyrqHrVJr+9uQH1/Za43hqQR5Spv/AJl/pivLFi+TNmn6RXx4WRUvh/HwQJZvw5PTf/r3R2v4HY/rGMcniy7mhD6R0vnCXwKqFSxCi1z5n/xj59Wl3R1f0gx1+GXw/cKMq4CqpwG1wIp5G7sf8ugfriSxH1ZWs+ksPwVv3v8A2FOXdlsI3qJpJfNU8C/mPF+RGO8caC8zKv27l2cE1FeS/V8fkGmWZVDTpogjSNfJRa/ueZPqcdktDJlKUnrJ6s3MfSJMATAEwBM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43303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ey survey findings</a:t>
            </a:r>
            <a:endParaRPr lang="en-US" dirty="0"/>
          </a:p>
        </p:txBody>
      </p:sp>
      <p:sp>
        <p:nvSpPr>
          <p:cNvPr id="3" name="Content Placeholder 2"/>
          <p:cNvSpPr>
            <a:spLocks noGrp="1"/>
          </p:cNvSpPr>
          <p:nvPr>
            <p:ph idx="1"/>
          </p:nvPr>
        </p:nvSpPr>
        <p:spPr/>
        <p:txBody>
          <a:bodyPr/>
          <a:lstStyle/>
          <a:p>
            <a:r>
              <a:rPr lang="en-US" dirty="0" smtClean="0"/>
              <a:t>Parents advocate in a wide variety of settings.</a:t>
            </a:r>
          </a:p>
          <a:p>
            <a:r>
              <a:rPr lang="en-US" dirty="0" smtClean="0"/>
              <a:t>Advocacy goals include obtaining access to appropriate services, increasing inclusion opportunities, raising public awareness about disability issues, and changing policies.</a:t>
            </a:r>
          </a:p>
          <a:p>
            <a:r>
              <a:rPr lang="en-US" dirty="0"/>
              <a:t>Advocacy work is time consuming and stressful for </a:t>
            </a:r>
            <a:r>
              <a:rPr lang="en-US" dirty="0" smtClean="0"/>
              <a:t>some (Many? Most?) </a:t>
            </a:r>
            <a:r>
              <a:rPr lang="en-US" dirty="0"/>
              <a:t>parents</a:t>
            </a:r>
            <a:r>
              <a:rPr lang="en-US" dirty="0" smtClean="0"/>
              <a:t>.</a:t>
            </a:r>
          </a:p>
          <a:p>
            <a:r>
              <a:rPr lang="en-US" b="1" dirty="0" smtClean="0">
                <a:solidFill>
                  <a:schemeClr val="tx2"/>
                </a:solidFill>
              </a:rPr>
              <a:t>Over time, parents advocate in more community and political settings and they feel their impact is greater.</a:t>
            </a:r>
          </a:p>
        </p:txBody>
      </p:sp>
    </p:spTree>
    <p:extLst>
      <p:ext uri="{BB962C8B-B14F-4D97-AF65-F5344CB8AC3E}">
        <p14:creationId xmlns:p14="http://schemas.microsoft.com/office/powerpoint/2010/main" val="4025783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125113" cy="619676"/>
          </a:xfrm>
        </p:spPr>
        <p:txBody>
          <a:bodyPr/>
          <a:lstStyle/>
          <a:p>
            <a:r>
              <a:rPr lang="en-US" dirty="0" smtClean="0"/>
              <a:t>Next Steps</a:t>
            </a:r>
            <a:endParaRPr lang="en-US" dirty="0"/>
          </a:p>
        </p:txBody>
      </p:sp>
      <p:sp>
        <p:nvSpPr>
          <p:cNvPr id="3" name="Content Placeholder 2"/>
          <p:cNvSpPr>
            <a:spLocks noGrp="1"/>
          </p:cNvSpPr>
          <p:nvPr>
            <p:ph idx="1"/>
          </p:nvPr>
        </p:nvSpPr>
        <p:spPr>
          <a:xfrm>
            <a:off x="76200" y="1143000"/>
            <a:ext cx="8839200" cy="5257800"/>
          </a:xfrm>
        </p:spPr>
        <p:txBody>
          <a:bodyPr>
            <a:normAutofit/>
          </a:bodyPr>
          <a:lstStyle/>
          <a:p>
            <a:r>
              <a:rPr lang="en-US" dirty="0"/>
              <a:t>Need more data on the journey.</a:t>
            </a:r>
          </a:p>
          <a:p>
            <a:pPr lvl="1"/>
            <a:r>
              <a:rPr lang="en-US" dirty="0"/>
              <a:t>How long does it take for it to get better?</a:t>
            </a:r>
          </a:p>
          <a:p>
            <a:pPr lvl="1"/>
            <a:r>
              <a:rPr lang="en-US" dirty="0"/>
              <a:t>How can we speed up the process of adaptation?</a:t>
            </a:r>
          </a:p>
          <a:p>
            <a:pPr lvl="1"/>
            <a:r>
              <a:rPr lang="en-US" dirty="0"/>
              <a:t>How can we best support people through the rough first few years?</a:t>
            </a:r>
          </a:p>
          <a:p>
            <a:pPr lvl="1"/>
            <a:r>
              <a:rPr lang="en-US" dirty="0"/>
              <a:t>How can we take advantage of the expertise of parents of teens and adults?</a:t>
            </a:r>
          </a:p>
          <a:p>
            <a:pPr lvl="1"/>
            <a:r>
              <a:rPr lang="en-US" dirty="0"/>
              <a:t>How can we support parents of young children to advocate through the exhaustion?</a:t>
            </a:r>
          </a:p>
          <a:p>
            <a:pPr lvl="1"/>
            <a:r>
              <a:rPr lang="en-US" dirty="0"/>
              <a:t>How can our systems make the whole process less stressful?</a:t>
            </a:r>
          </a:p>
          <a:p>
            <a:pPr lvl="1"/>
            <a:r>
              <a:rPr lang="en-US" dirty="0"/>
              <a:t>How can we build support networks that work for all kinds of families?</a:t>
            </a:r>
          </a:p>
          <a:p>
            <a:r>
              <a:rPr lang="en-US" dirty="0" smtClean="0"/>
              <a:t>Explore and evaluate interventions designed to support parents and help them to be more effective advocates.</a:t>
            </a:r>
            <a:endParaRPr lang="en-US" dirty="0"/>
          </a:p>
          <a:p>
            <a:pPr lvl="1"/>
            <a:r>
              <a:rPr lang="en-US" dirty="0" smtClean="0"/>
              <a:t>But leery of further </a:t>
            </a:r>
            <a:r>
              <a:rPr lang="en-US" dirty="0" err="1" smtClean="0"/>
              <a:t>clientizing</a:t>
            </a:r>
            <a:r>
              <a:rPr lang="en-US" dirty="0" smtClean="0"/>
              <a:t> parents or adding more people to the team…</a:t>
            </a:r>
          </a:p>
        </p:txBody>
      </p:sp>
    </p:spTree>
    <p:extLst>
      <p:ext uri="{BB962C8B-B14F-4D97-AF65-F5344CB8AC3E}">
        <p14:creationId xmlns:p14="http://schemas.microsoft.com/office/powerpoint/2010/main" val="3095404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What kinds of cause advocacy have you engaged in?</a:t>
            </a:r>
          </a:p>
          <a:p>
            <a:r>
              <a:rPr lang="en-US" dirty="0" smtClean="0"/>
              <a:t>What kinds of cause advocacy would you like to try?</a:t>
            </a:r>
          </a:p>
          <a:p>
            <a:r>
              <a:rPr lang="en-US" dirty="0" smtClean="0"/>
              <a:t>What challenges have you encountered, or do you foresee?</a:t>
            </a:r>
          </a:p>
          <a:p>
            <a:r>
              <a:rPr lang="en-US" dirty="0" smtClean="0"/>
              <a:t>What have been your biggest advocacy successes on a case or cause level?</a:t>
            </a:r>
          </a:p>
        </p:txBody>
      </p:sp>
    </p:spTree>
    <p:extLst>
      <p:ext uri="{BB962C8B-B14F-4D97-AF65-F5344CB8AC3E}">
        <p14:creationId xmlns:p14="http://schemas.microsoft.com/office/powerpoint/2010/main" val="3177901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idx="1"/>
          </p:nvPr>
        </p:nvSpPr>
        <p:spPr>
          <a:xfrm>
            <a:off x="228600" y="2133600"/>
            <a:ext cx="4572000" cy="1667798"/>
          </a:xfrm>
        </p:spPr>
        <p:txBody>
          <a:bodyPr>
            <a:normAutofit/>
          </a:bodyPr>
          <a:lstStyle/>
          <a:p>
            <a:pPr marL="0" indent="0">
              <a:buNone/>
            </a:pPr>
            <a:r>
              <a:rPr lang="en-US" sz="2000" dirty="0" smtClean="0"/>
              <a:t>Contact: Sarah Taylor, MSW, PhD</a:t>
            </a:r>
          </a:p>
          <a:p>
            <a:pPr marL="0" indent="0">
              <a:buNone/>
            </a:pPr>
            <a:r>
              <a:rPr lang="en-US" sz="2000" b="1" dirty="0" smtClean="0">
                <a:hlinkClick r:id="rId2"/>
              </a:rPr>
              <a:t>sarah.taylor@csueastbay.edu</a:t>
            </a:r>
            <a:r>
              <a:rPr lang="en-US" sz="2000" b="1" dirty="0" smtClean="0"/>
              <a:t> </a:t>
            </a:r>
            <a:endParaRPr lang="en-US" sz="20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600200"/>
            <a:ext cx="3445541" cy="3581400"/>
          </a:xfrm>
          <a:prstGeom prst="rect">
            <a:avLst/>
          </a:prstGeom>
        </p:spPr>
      </p:pic>
    </p:spTree>
    <p:extLst>
      <p:ext uri="{BB962C8B-B14F-4D97-AF65-F5344CB8AC3E}">
        <p14:creationId xmlns:p14="http://schemas.microsoft.com/office/powerpoint/2010/main" val="2310645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533387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33400" y="1524001"/>
            <a:ext cx="8077199" cy="4953000"/>
          </a:xfrm>
        </p:spPr>
        <p:txBody>
          <a:bodyPr>
            <a:normAutofit fontScale="55000" lnSpcReduction="20000"/>
          </a:bodyPr>
          <a:lstStyle/>
          <a:p>
            <a:pPr marL="0" indent="0">
              <a:buNone/>
            </a:pPr>
            <a:r>
              <a:rPr lang="en-US" dirty="0"/>
              <a:t>Conley Wright, A. &amp; </a:t>
            </a:r>
            <a:r>
              <a:rPr lang="en-US" b="1" dirty="0"/>
              <a:t>Taylor, S</a:t>
            </a:r>
            <a:r>
              <a:rPr lang="en-US" dirty="0"/>
              <a:t>. (2014). Advocacy by parents of young children with special needs: Activities, processes, and perceived effectiveness. </a:t>
            </a:r>
            <a:r>
              <a:rPr lang="en-US" i="1" dirty="0"/>
              <a:t>﻿Journal of Social Service Research.</a:t>
            </a:r>
            <a:r>
              <a:rPr lang="en-US" dirty="0"/>
              <a:t> Advance online publication</a:t>
            </a:r>
            <a:r>
              <a:rPr lang="en-US" i="1" dirty="0"/>
              <a:t>. </a:t>
            </a:r>
            <a:r>
              <a:rPr lang="en-US" i="1" dirty="0" err="1"/>
              <a:t>doi</a:t>
            </a:r>
            <a:r>
              <a:rPr lang="en-US" i="1" dirty="0"/>
              <a:t> 10.1080/01488376.2014.896850</a:t>
            </a:r>
            <a:endParaRPr lang="en-US" dirty="0" smtClean="0"/>
          </a:p>
          <a:p>
            <a:pPr marL="0" indent="0">
              <a:buNone/>
            </a:pPr>
            <a:endParaRPr lang="en-US" dirty="0"/>
          </a:p>
          <a:p>
            <a:pPr marL="0" indent="0">
              <a:buNone/>
            </a:pPr>
            <a:r>
              <a:rPr lang="en-US" dirty="0" err="1" smtClean="0"/>
              <a:t>Cousino</a:t>
            </a:r>
            <a:r>
              <a:rPr lang="en-US" dirty="0"/>
              <a:t>, M. K., &amp; Hazen, R. A. (2013). Parenting stress among caregivers of children with chronic illness: a systematic review. </a:t>
            </a:r>
            <a:r>
              <a:rPr lang="en-US" i="1" dirty="0"/>
              <a:t>Journal of pediatric </a:t>
            </a:r>
            <a:r>
              <a:rPr lang="en-US" i="1" dirty="0" smtClean="0"/>
              <a:t>psychology</a:t>
            </a:r>
          </a:p>
          <a:p>
            <a:pPr marL="0" indent="0">
              <a:buNone/>
            </a:pPr>
            <a:endParaRPr lang="en-US" i="1" dirty="0"/>
          </a:p>
          <a:p>
            <a:pPr marL="0" indent="0">
              <a:buNone/>
            </a:pPr>
            <a:r>
              <a:rPr lang="en-US" dirty="0" smtClean="0"/>
              <a:t>Divorce </a:t>
            </a:r>
            <a:r>
              <a:rPr lang="en-US" dirty="0"/>
              <a:t>among parents of children with autism: </a:t>
            </a:r>
            <a:r>
              <a:rPr lang="en-US" dirty="0" smtClean="0"/>
              <a:t>Dispelling </a:t>
            </a:r>
            <a:r>
              <a:rPr lang="en-US" dirty="0"/>
              <a:t>urban </a:t>
            </a:r>
            <a:r>
              <a:rPr lang="en-US" dirty="0" smtClean="0"/>
              <a:t>legends. (2013). </a:t>
            </a:r>
            <a:r>
              <a:rPr lang="en-US" i="1" dirty="0" smtClean="0"/>
              <a:t>Autism, 17</a:t>
            </a:r>
            <a:r>
              <a:rPr lang="en-US" dirty="0" smtClean="0"/>
              <a:t>(6).</a:t>
            </a:r>
            <a:endParaRPr lang="en-US" dirty="0"/>
          </a:p>
          <a:p>
            <a:pPr marL="0" indent="0">
              <a:buNone/>
            </a:pPr>
            <a:endParaRPr lang="en-US" dirty="0" smtClean="0"/>
          </a:p>
          <a:p>
            <a:pPr marL="0" indent="0">
              <a:buNone/>
            </a:pPr>
            <a:r>
              <a:rPr lang="en-US" dirty="0" smtClean="0"/>
              <a:t>Hartley</a:t>
            </a:r>
            <a:r>
              <a:rPr lang="en-US" dirty="0"/>
              <a:t>, S. L., Barker, E. T., Seltzer, M. M., Floyd, F., Greenberg, J., </a:t>
            </a:r>
            <a:r>
              <a:rPr lang="en-US" dirty="0" err="1"/>
              <a:t>Orsmond</a:t>
            </a:r>
            <a:r>
              <a:rPr lang="en-US" dirty="0"/>
              <a:t>, G., &amp; Bolt, D. (2010). The relative risk and timing of divorce in families of children with an autism spectrum disorder. </a:t>
            </a:r>
            <a:r>
              <a:rPr lang="en-US" i="1" dirty="0"/>
              <a:t>Journal of Family Psychology</a:t>
            </a:r>
            <a:r>
              <a:rPr lang="en-US" dirty="0"/>
              <a:t>, </a:t>
            </a:r>
            <a:r>
              <a:rPr lang="en-US" i="1" dirty="0"/>
              <a:t>24</a:t>
            </a:r>
            <a:r>
              <a:rPr lang="en-US" dirty="0"/>
              <a:t>(4</a:t>
            </a:r>
            <a:r>
              <a:rPr lang="en-US" dirty="0" smtClean="0"/>
              <a:t>).</a:t>
            </a:r>
          </a:p>
          <a:p>
            <a:pPr marL="0" indent="0">
              <a:buNone/>
            </a:pPr>
            <a:endParaRPr lang="en-US" dirty="0"/>
          </a:p>
          <a:p>
            <a:pPr marL="0" indent="0">
              <a:buNone/>
            </a:pPr>
            <a:r>
              <a:rPr lang="en-US" dirty="0"/>
              <a:t>Lavelle, T. A., Weinstein, M. C., Newhouse, J. P., </a:t>
            </a:r>
            <a:r>
              <a:rPr lang="en-US" dirty="0" err="1"/>
              <a:t>Munir</a:t>
            </a:r>
            <a:r>
              <a:rPr lang="en-US" dirty="0"/>
              <a:t>, K., </a:t>
            </a:r>
            <a:r>
              <a:rPr lang="en-US" dirty="0" err="1"/>
              <a:t>Kuhlthau</a:t>
            </a:r>
            <a:r>
              <a:rPr lang="en-US" dirty="0"/>
              <a:t>, K. A., &amp; Prosser, L. A. (2014). Economic burden of childhood autism spectrum disorders. </a:t>
            </a:r>
            <a:r>
              <a:rPr lang="en-US" i="1" dirty="0"/>
              <a:t>Pediatrics</a:t>
            </a:r>
            <a:r>
              <a:rPr lang="en-US" dirty="0"/>
              <a:t>, </a:t>
            </a:r>
            <a:r>
              <a:rPr lang="en-US" i="1" dirty="0"/>
              <a:t>133</a:t>
            </a:r>
            <a:r>
              <a:rPr lang="en-US" dirty="0"/>
              <a:t>(3), e520-e529</a:t>
            </a:r>
            <a:r>
              <a:rPr lang="en-US" dirty="0" smtClean="0"/>
              <a:t>.</a:t>
            </a:r>
          </a:p>
          <a:p>
            <a:pPr marL="0" indent="0">
              <a:buNone/>
            </a:pPr>
            <a:endParaRPr lang="en-US" dirty="0"/>
          </a:p>
          <a:p>
            <a:pPr marL="0" indent="0">
              <a:buNone/>
            </a:pPr>
            <a:r>
              <a:rPr lang="en-US" dirty="0" err="1"/>
              <a:t>Litzelman</a:t>
            </a:r>
            <a:r>
              <a:rPr lang="en-US" dirty="0"/>
              <a:t>, K., Witt, W. P., </a:t>
            </a:r>
            <a:r>
              <a:rPr lang="en-US" dirty="0" err="1"/>
              <a:t>Gangnon</a:t>
            </a:r>
            <a:r>
              <a:rPr lang="en-US" dirty="0"/>
              <a:t>, R. E., Nieto, F. J., </a:t>
            </a:r>
            <a:r>
              <a:rPr lang="en-US" dirty="0" err="1"/>
              <a:t>Engelman</a:t>
            </a:r>
            <a:r>
              <a:rPr lang="en-US" dirty="0"/>
              <a:t>, C. D., </a:t>
            </a:r>
            <a:r>
              <a:rPr lang="en-US" dirty="0" err="1"/>
              <a:t>Mailick</a:t>
            </a:r>
            <a:r>
              <a:rPr lang="en-US" dirty="0"/>
              <a:t>, M. R., &amp; Skinner, H. G. (2014). Association Between Informal Caregiving and Cellular Aging in the Survey of the Health of Wisconsin: The Role of Caregiving Characteristics, Stress, and Strain. </a:t>
            </a:r>
            <a:r>
              <a:rPr lang="en-US" i="1" dirty="0"/>
              <a:t>American journal of epidemiology</a:t>
            </a:r>
            <a:endParaRPr lang="en-US" dirty="0" smtClean="0"/>
          </a:p>
          <a:p>
            <a:pPr marL="0" indent="0">
              <a:buNone/>
            </a:pPr>
            <a:endParaRPr lang="en-US" dirty="0"/>
          </a:p>
          <a:p>
            <a:pPr marL="0" indent="0">
              <a:buNone/>
            </a:pPr>
            <a:r>
              <a:rPr lang="en-US" dirty="0"/>
              <a:t>Seltzer, M. M., Floyd, F., Song, J., Greenberg, J., &amp; Hong, J. (2011). Midlife and aging parents of adults with intellectual and developmental disabilities: impacts of lifelong parenting. </a:t>
            </a:r>
            <a:r>
              <a:rPr lang="en-US" i="1" dirty="0"/>
              <a:t>American journal on intellectual and developmental disabilities</a:t>
            </a:r>
            <a:r>
              <a:rPr lang="en-US" dirty="0"/>
              <a:t>, </a:t>
            </a:r>
            <a:r>
              <a:rPr lang="en-US" i="1" dirty="0"/>
              <a:t>116</a:t>
            </a:r>
            <a:r>
              <a:rPr lang="en-US" dirty="0"/>
              <a:t>(6), 479-499.</a:t>
            </a:r>
            <a:endParaRPr lang="en-US" dirty="0" smtClean="0"/>
          </a:p>
          <a:p>
            <a:pPr marL="0" indent="0">
              <a:buNone/>
            </a:pPr>
            <a:endParaRPr lang="en-US" dirty="0"/>
          </a:p>
          <a:p>
            <a:pPr marL="0" indent="0">
              <a:buNone/>
            </a:pPr>
            <a:r>
              <a:rPr lang="en-US" dirty="0"/>
              <a:t>Singer, G. H. (2006). Meta-analysis of comparative studies of depression in mothers of children with and without developmental disabilities. </a:t>
            </a:r>
            <a:r>
              <a:rPr lang="en-US" i="1" dirty="0"/>
              <a:t>American Journal on Mental Retardation</a:t>
            </a:r>
            <a:r>
              <a:rPr lang="en-US" dirty="0"/>
              <a:t>, </a:t>
            </a:r>
            <a:r>
              <a:rPr lang="en-US" i="1" dirty="0"/>
              <a:t>111</a:t>
            </a:r>
            <a:r>
              <a:rPr lang="en-US" dirty="0"/>
              <a:t>(3</a:t>
            </a:r>
            <a:r>
              <a:rPr lang="en-US" dirty="0" smtClean="0"/>
              <a:t>).</a:t>
            </a:r>
            <a:endParaRPr lang="en-US" dirty="0"/>
          </a:p>
        </p:txBody>
      </p:sp>
    </p:spTree>
    <p:extLst>
      <p:ext uri="{BB962C8B-B14F-4D97-AF65-F5344CB8AC3E}">
        <p14:creationId xmlns:p14="http://schemas.microsoft.com/office/powerpoint/2010/main" val="449306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876801" cy="1219200"/>
          </a:xfrm>
        </p:spPr>
        <p:txBody>
          <a:bodyPr/>
          <a:lstStyle/>
          <a:p>
            <a:r>
              <a:rPr lang="en-US" sz="2800" dirty="0" smtClean="0"/>
              <a:t>Characteristics of parents who completed the survey (n=304)</a:t>
            </a:r>
            <a:endParaRPr lang="en-US" sz="2800" dirty="0"/>
          </a:p>
        </p:txBody>
      </p:sp>
      <p:sp>
        <p:nvSpPr>
          <p:cNvPr id="3" name="Content Placeholder 2"/>
          <p:cNvSpPr>
            <a:spLocks noGrp="1"/>
          </p:cNvSpPr>
          <p:nvPr>
            <p:ph idx="1"/>
          </p:nvPr>
        </p:nvSpPr>
        <p:spPr>
          <a:xfrm>
            <a:off x="228600" y="1752600"/>
            <a:ext cx="5181599" cy="4800600"/>
          </a:xfrm>
        </p:spPr>
        <p:txBody>
          <a:bodyPr>
            <a:normAutofit fontScale="70000" lnSpcReduction="20000"/>
          </a:bodyPr>
          <a:lstStyle/>
          <a:p>
            <a:r>
              <a:rPr lang="en-US" dirty="0" smtClean="0"/>
              <a:t>Age:</a:t>
            </a:r>
          </a:p>
          <a:p>
            <a:pPr lvl="1"/>
            <a:r>
              <a:rPr lang="en-US" sz="1800" dirty="0" smtClean="0"/>
              <a:t>17% ages 26-35</a:t>
            </a:r>
          </a:p>
          <a:p>
            <a:pPr lvl="1"/>
            <a:r>
              <a:rPr lang="en-US" sz="1800" dirty="0" smtClean="0"/>
              <a:t>35% ages 36-45</a:t>
            </a:r>
          </a:p>
          <a:p>
            <a:pPr lvl="1"/>
            <a:r>
              <a:rPr lang="en-US" sz="1800" dirty="0" smtClean="0"/>
              <a:t>37% ages 46-55</a:t>
            </a:r>
          </a:p>
          <a:p>
            <a:pPr lvl="1"/>
            <a:r>
              <a:rPr lang="en-US" sz="1800" dirty="0" smtClean="0"/>
              <a:t>11% under 26 or over 55</a:t>
            </a:r>
          </a:p>
          <a:p>
            <a:r>
              <a:rPr lang="en-US" dirty="0" smtClean="0"/>
              <a:t>Vast majority from US, but tiny bit of representation from Australia, Canada, Spain, United Kingdom, Hungary, India, Philippines, Saudi Arabia, and United Arab Emirates.</a:t>
            </a:r>
          </a:p>
          <a:p>
            <a:r>
              <a:rPr lang="en-US" dirty="0" smtClean="0"/>
              <a:t>Overwhelmingly female, white, and married. </a:t>
            </a:r>
          </a:p>
          <a:p>
            <a:r>
              <a:rPr lang="en-US" dirty="0" smtClean="0"/>
              <a:t>Household income:</a:t>
            </a:r>
          </a:p>
          <a:p>
            <a:pPr lvl="1"/>
            <a:r>
              <a:rPr lang="en-US" sz="1800" dirty="0" smtClean="0"/>
              <a:t>24% less than $50,000</a:t>
            </a:r>
          </a:p>
          <a:p>
            <a:pPr lvl="1"/>
            <a:r>
              <a:rPr lang="en-US" sz="1800" dirty="0" smtClean="0"/>
              <a:t>37% between $50-100,000</a:t>
            </a:r>
          </a:p>
          <a:p>
            <a:pPr lvl="1"/>
            <a:r>
              <a:rPr lang="en-US" sz="1800" dirty="0" smtClean="0"/>
              <a:t>39% more than $100,000</a:t>
            </a:r>
          </a:p>
          <a:p>
            <a:r>
              <a:rPr lang="en-US" dirty="0" smtClean="0"/>
              <a:t>Employment status:</a:t>
            </a:r>
          </a:p>
          <a:p>
            <a:pPr lvl="1"/>
            <a:r>
              <a:rPr lang="en-US" sz="1800" dirty="0" smtClean="0"/>
              <a:t>36% 40+ hours/week</a:t>
            </a:r>
          </a:p>
          <a:p>
            <a:pPr lvl="1"/>
            <a:r>
              <a:rPr lang="en-US" sz="1800" dirty="0" smtClean="0"/>
              <a:t>20% 21-39 hours/week</a:t>
            </a:r>
          </a:p>
          <a:p>
            <a:pPr lvl="1"/>
            <a:r>
              <a:rPr lang="en-US" sz="1800" dirty="0" smtClean="0"/>
              <a:t>12% 1-20 hours/week</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28600"/>
            <a:ext cx="3824177" cy="6324600"/>
          </a:xfrm>
          <a:prstGeom prst="rect">
            <a:avLst/>
          </a:prstGeom>
        </p:spPr>
      </p:pic>
    </p:spTree>
    <p:extLst>
      <p:ext uri="{BB962C8B-B14F-4D97-AF65-F5344CB8AC3E}">
        <p14:creationId xmlns:p14="http://schemas.microsoft.com/office/powerpoint/2010/main" val="2677340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0" y="152400"/>
            <a:ext cx="8686800" cy="924475"/>
          </a:xfrm>
        </p:spPr>
        <p:txBody>
          <a:bodyPr/>
          <a:lstStyle/>
          <a:p>
            <a:r>
              <a:rPr lang="en-US" sz="2800" dirty="0" smtClean="0"/>
              <a:t>Ages and Special Needs of Children whose Parents Completed the Survey (n=321)</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00" y="1219200"/>
            <a:ext cx="5107775" cy="39683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683" y="2286000"/>
            <a:ext cx="4446000" cy="4343400"/>
          </a:xfrm>
          <a:prstGeom prst="rect">
            <a:avLst/>
          </a:prstGeom>
        </p:spPr>
      </p:pic>
    </p:spTree>
    <p:extLst>
      <p:ext uri="{BB962C8B-B14F-4D97-AF65-F5344CB8AC3E}">
        <p14:creationId xmlns:p14="http://schemas.microsoft.com/office/powerpoint/2010/main" val="2241673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799" cy="924475"/>
          </a:xfrm>
        </p:spPr>
        <p:txBody>
          <a:bodyPr/>
          <a:lstStyle/>
          <a:p>
            <a:r>
              <a:rPr lang="en-US" sz="2800" dirty="0" smtClean="0"/>
              <a:t>Advocacy Settings &amp; Perceived Effectiveness – Parents of Young Children</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007790659"/>
              </p:ext>
            </p:extLst>
          </p:nvPr>
        </p:nvGraphicFramePr>
        <p:xfrm>
          <a:off x="609600" y="1066800"/>
          <a:ext cx="7924802" cy="5595145"/>
        </p:xfrm>
        <a:graphic>
          <a:graphicData uri="http://schemas.openxmlformats.org/drawingml/2006/table">
            <a:tbl>
              <a:tblPr firstRow="1" firstCol="1" bandRow="1">
                <a:tableStyleId>{5C22544A-7EE6-4342-B048-85BDC9FD1C3A}</a:tableStyleId>
              </a:tblPr>
              <a:tblGrid>
                <a:gridCol w="1928888"/>
                <a:gridCol w="958738"/>
                <a:gridCol w="928301"/>
                <a:gridCol w="753294"/>
                <a:gridCol w="753294"/>
                <a:gridCol w="1164181"/>
                <a:gridCol w="616331"/>
                <a:gridCol w="821775"/>
              </a:tblGrid>
              <a:tr h="1065054">
                <a:tc gridSpan="8">
                  <a:txBody>
                    <a:bodyPr/>
                    <a:lstStyle/>
                    <a:p>
                      <a:pPr marL="0" marR="0">
                        <a:spcBef>
                          <a:spcPts val="0"/>
                        </a:spcBef>
                        <a:spcAft>
                          <a:spcPts val="0"/>
                        </a:spcAft>
                      </a:pPr>
                      <a:r>
                        <a:rPr lang="en-US" sz="900" dirty="0">
                          <a:effectLst/>
                        </a:rPr>
                        <a:t>Table 1</a:t>
                      </a:r>
                      <a:endParaRPr lang="en-US" sz="1100" dirty="0">
                        <a:effectLst/>
                      </a:endParaRPr>
                    </a:p>
                    <a:p>
                      <a:pPr marL="0" marR="0">
                        <a:spcBef>
                          <a:spcPts val="0"/>
                        </a:spcBef>
                        <a:spcAft>
                          <a:spcPts val="0"/>
                        </a:spcAft>
                      </a:pPr>
                      <a:r>
                        <a:rPr lang="en-US" sz="900" dirty="0">
                          <a:effectLst/>
                        </a:rPr>
                        <a:t> </a:t>
                      </a:r>
                      <a:endParaRPr lang="en-US" sz="1100" dirty="0">
                        <a:effectLst/>
                      </a:endParaRPr>
                    </a:p>
                    <a:p>
                      <a:pPr marL="0" marR="0">
                        <a:spcBef>
                          <a:spcPts val="0"/>
                        </a:spcBef>
                        <a:spcAft>
                          <a:spcPts val="0"/>
                        </a:spcAft>
                      </a:pPr>
                      <a:r>
                        <a:rPr lang="en-US" sz="900" dirty="0">
                          <a:effectLst/>
                        </a:rPr>
                        <a:t>Settings in which Parents Advocated and Self-Perceptions of the Effectiveness of Advocacy Efforts (n=76)</a:t>
                      </a:r>
                      <a:endParaRPr lang="en-US" sz="1100" dirty="0">
                        <a:effectLst/>
                      </a:endParaRPr>
                    </a:p>
                    <a:p>
                      <a:pPr marL="0" marR="0">
                        <a:spcBef>
                          <a:spcPts val="0"/>
                        </a:spcBef>
                        <a:spcAft>
                          <a:spcPts val="0"/>
                        </a:spcAft>
                      </a:pPr>
                      <a:r>
                        <a:rPr lang="en-US" sz="900" dirty="0">
                          <a:effectLst/>
                        </a:rPr>
                        <a:t> </a:t>
                      </a:r>
                      <a:endParaRPr lang="en-US" sz="1100" dirty="0">
                        <a:effectLst/>
                      </a:endParaRPr>
                    </a:p>
                    <a:p>
                      <a:pPr marL="0" marR="0">
                        <a:spcBef>
                          <a:spcPts val="0"/>
                        </a:spcBef>
                        <a:spcAft>
                          <a:spcPts val="0"/>
                        </a:spcAft>
                      </a:pPr>
                      <a:r>
                        <a:rPr lang="en-US" sz="900" dirty="0">
                          <a:effectLst/>
                        </a:rPr>
                        <a:t> </a:t>
                      </a:r>
                      <a:endParaRPr lang="en-US" sz="1100" dirty="0">
                        <a:effectLst/>
                        <a:latin typeface="Calibri"/>
                        <a:ea typeface="Calibri"/>
                        <a:cs typeface="Times New Roman"/>
                      </a:endParaRPr>
                    </a:p>
                  </a:txBody>
                  <a:tcPr marL="9525" marR="9525" marT="9525" marB="95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4575">
                <a:tc>
                  <a:txBody>
                    <a:bodyPr/>
                    <a:lstStyle/>
                    <a:p>
                      <a:pPr marL="0" marR="0">
                        <a:spcBef>
                          <a:spcPts val="0"/>
                        </a:spcBef>
                        <a:spcAft>
                          <a:spcPts val="0"/>
                        </a:spcAft>
                      </a:pPr>
                      <a:r>
                        <a:rPr lang="en-US" sz="900">
                          <a:effectLst/>
                        </a:rPr>
                        <a:t> </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Percent that advocated in this setting</a:t>
                      </a:r>
                      <a:endParaRPr lang="en-US" sz="1100">
                        <a:effectLst/>
                        <a:latin typeface="Calibri"/>
                        <a:ea typeface="Calibri"/>
                        <a:cs typeface="Times New Roman"/>
                      </a:endParaRPr>
                    </a:p>
                  </a:txBody>
                  <a:tcPr marL="9525" marR="9525" marT="9525" marB="9525"/>
                </a:tc>
                <a:tc gridSpan="6">
                  <a:txBody>
                    <a:bodyPr/>
                    <a:lstStyle/>
                    <a:p>
                      <a:pPr marL="0" marR="0">
                        <a:spcBef>
                          <a:spcPts val="0"/>
                        </a:spcBef>
                        <a:spcAft>
                          <a:spcPts val="0"/>
                        </a:spcAft>
                      </a:pPr>
                      <a:r>
                        <a:rPr lang="en-US" sz="900">
                          <a:effectLst/>
                        </a:rPr>
                        <a:t>Perception of effectiveness of advocacy in this setting, by percent</a:t>
                      </a:r>
                      <a:endParaRPr lang="en-US" sz="1100">
                        <a:effectLst/>
                        <a:latin typeface="Calibri"/>
                        <a:ea typeface="Calibri"/>
                        <a:cs typeface="Times New Roman"/>
                      </a:endParaRPr>
                    </a:p>
                  </a:txBody>
                  <a:tcPr marL="9525" marR="9525" marT="9525" marB="95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4575">
                <a:tc>
                  <a:txBody>
                    <a:bodyPr/>
                    <a:lstStyle/>
                    <a:p>
                      <a:pPr marL="0" marR="0">
                        <a:spcBef>
                          <a:spcPts val="0"/>
                        </a:spcBef>
                        <a:spcAft>
                          <a:spcPts val="0"/>
                        </a:spcAft>
                      </a:pPr>
                      <a:r>
                        <a:rPr lang="en-US" sz="900">
                          <a:effectLst/>
                        </a:rPr>
                        <a:t> </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 </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Not applicable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Totally ineffective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Ineffective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Neither ineffective or 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Highly effective</a:t>
                      </a:r>
                      <a:endParaRPr lang="en-US" sz="1100">
                        <a:effectLst/>
                        <a:latin typeface="Calibri"/>
                        <a:ea typeface="Calibri"/>
                        <a:cs typeface="Times New Roman"/>
                      </a:endParaRPr>
                    </a:p>
                  </a:txBody>
                  <a:tcPr marL="9525" marR="9525" marT="9525" marB="9525"/>
                </a:tc>
              </a:tr>
              <a:tr h="491563">
                <a:tc>
                  <a:txBody>
                    <a:bodyPr/>
                    <a:lstStyle/>
                    <a:p>
                      <a:pPr marL="0" marR="0">
                        <a:spcBef>
                          <a:spcPts val="0"/>
                        </a:spcBef>
                        <a:spcAft>
                          <a:spcPts val="0"/>
                        </a:spcAft>
                      </a:pPr>
                      <a:r>
                        <a:rPr lang="en-US" sz="900">
                          <a:effectLst/>
                        </a:rPr>
                        <a:t>Schools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71.2</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16.4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1.5</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6.0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13.4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43.3</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19.4</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Medical clinics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72.6</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11.9</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3.0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dirty="0">
                          <a:effectLst/>
                        </a:rPr>
                        <a:t>7.4</a:t>
                      </a:r>
                      <a:endParaRPr lang="en-US" sz="1100" dirty="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9.0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50.8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17.9</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Social services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57.5</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23.2</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5.3</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16.1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44.6</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9.0</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Churches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21.9</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61.7</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6.4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21.2</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10.6</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Rallies/community events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13.7</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73.3</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11.1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11.1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4.4</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Politician’s offices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21.9</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61.7</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4.3</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17.0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12.8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4.3</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Social media</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50.7</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30.2</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5.7</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15.1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34.0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dirty="0">
                          <a:effectLst/>
                        </a:rPr>
                        <a:t>13.2</a:t>
                      </a:r>
                      <a:endParaRPr lang="en-US" sz="1100" dirty="0">
                        <a:effectLst/>
                        <a:latin typeface="Calibri"/>
                        <a:ea typeface="Calibri"/>
                        <a:cs typeface="Times New Roman"/>
                      </a:endParaRPr>
                    </a:p>
                  </a:txBody>
                  <a:tcPr marL="95250" marR="190500" marT="57150" marB="57150"/>
                </a:tc>
              </a:tr>
            </a:tbl>
          </a:graphicData>
        </a:graphic>
      </p:graphicFrame>
      <p:sp>
        <p:nvSpPr>
          <p:cNvPr id="6" name="Oval 5"/>
          <p:cNvSpPr/>
          <p:nvPr/>
        </p:nvSpPr>
        <p:spPr>
          <a:xfrm>
            <a:off x="2286000" y="4495800"/>
            <a:ext cx="762000" cy="1752600"/>
          </a:xfrm>
          <a:prstGeom prst="ellipse">
            <a:avLst/>
          </a:prstGeom>
          <a:solidFill>
            <a:schemeClr val="bg1">
              <a:alpha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4495800"/>
            <a:ext cx="762000" cy="1752600"/>
          </a:xfrm>
          <a:prstGeom prst="ellipse">
            <a:avLst/>
          </a:prstGeom>
          <a:solidFill>
            <a:schemeClr val="bg1">
              <a:alpha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326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802555"/>
          </a:xfrm>
        </p:spPr>
        <p:txBody>
          <a:bodyPr/>
          <a:lstStyle/>
          <a:p>
            <a:r>
              <a:rPr lang="en-US" sz="2800" dirty="0" smtClean="0"/>
              <a:t>Advocacy Settings &amp; Perceived Effectiveness – Parents of Youth Ages 13-18</a:t>
            </a: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2353280465"/>
              </p:ext>
            </p:extLst>
          </p:nvPr>
        </p:nvGraphicFramePr>
        <p:xfrm>
          <a:off x="304800" y="1066799"/>
          <a:ext cx="8153399" cy="5595145"/>
        </p:xfrm>
        <a:graphic>
          <a:graphicData uri="http://schemas.openxmlformats.org/drawingml/2006/table">
            <a:tbl>
              <a:tblPr firstRow="1" firstCol="1" bandRow="1">
                <a:tableStyleId>{5C22544A-7EE6-4342-B048-85BDC9FD1C3A}</a:tableStyleId>
              </a:tblPr>
              <a:tblGrid>
                <a:gridCol w="1984529"/>
                <a:gridCol w="986393"/>
                <a:gridCol w="955079"/>
                <a:gridCol w="775022"/>
                <a:gridCol w="775022"/>
                <a:gridCol w="1197764"/>
                <a:gridCol w="634110"/>
                <a:gridCol w="845480"/>
              </a:tblGrid>
              <a:tr h="1065054">
                <a:tc gridSpan="8">
                  <a:txBody>
                    <a:bodyPr/>
                    <a:lstStyle/>
                    <a:p>
                      <a:pPr marL="0" marR="0">
                        <a:spcBef>
                          <a:spcPts val="0"/>
                        </a:spcBef>
                        <a:spcAft>
                          <a:spcPts val="0"/>
                        </a:spcAft>
                      </a:pPr>
                      <a:r>
                        <a:rPr lang="en-US" sz="900">
                          <a:effectLst/>
                        </a:rPr>
                        <a:t>Table 2</a:t>
                      </a:r>
                      <a:endParaRPr lang="en-US" sz="1100">
                        <a:effectLst/>
                      </a:endParaRPr>
                    </a:p>
                    <a:p>
                      <a:pPr marL="0" marR="0">
                        <a:spcBef>
                          <a:spcPts val="0"/>
                        </a:spcBef>
                        <a:spcAft>
                          <a:spcPts val="0"/>
                        </a:spcAft>
                      </a:pPr>
                      <a:r>
                        <a:rPr lang="en-US" sz="900">
                          <a:effectLst/>
                        </a:rPr>
                        <a:t> </a:t>
                      </a:r>
                      <a:endParaRPr lang="en-US" sz="1100">
                        <a:effectLst/>
                      </a:endParaRPr>
                    </a:p>
                    <a:p>
                      <a:pPr marL="0" marR="0">
                        <a:spcBef>
                          <a:spcPts val="0"/>
                        </a:spcBef>
                        <a:spcAft>
                          <a:spcPts val="0"/>
                        </a:spcAft>
                      </a:pPr>
                      <a:r>
                        <a:rPr lang="en-US" sz="900">
                          <a:effectLst/>
                        </a:rPr>
                        <a:t>Settings in which Parents Advocated and Self-Perceptions of the Effectiveness of Advocacy Efforts (n=77). </a:t>
                      </a:r>
                      <a:r>
                        <a:rPr lang="en-US" sz="900">
                          <a:effectLst/>
                          <a:highlight>
                            <a:srgbClr val="00FF00"/>
                          </a:highlight>
                        </a:rPr>
                        <a:t>More</a:t>
                      </a:r>
                      <a:r>
                        <a:rPr lang="en-US" sz="900">
                          <a:effectLst/>
                        </a:rPr>
                        <a:t> than parents of young children in this setting. </a:t>
                      </a:r>
                      <a:r>
                        <a:rPr lang="en-US" sz="900">
                          <a:effectLst/>
                          <a:highlight>
                            <a:srgbClr val="FFFF00"/>
                          </a:highlight>
                        </a:rPr>
                        <a:t>Less</a:t>
                      </a:r>
                      <a:r>
                        <a:rPr lang="en-US" sz="900">
                          <a:effectLst/>
                        </a:rPr>
                        <a:t> than parents of young children in this setting.</a:t>
                      </a:r>
                      <a:endParaRPr lang="en-US" sz="1100">
                        <a:effectLst/>
                      </a:endParaRPr>
                    </a:p>
                    <a:p>
                      <a:pPr marL="0" marR="0">
                        <a:spcBef>
                          <a:spcPts val="0"/>
                        </a:spcBef>
                        <a:spcAft>
                          <a:spcPts val="0"/>
                        </a:spcAft>
                      </a:pPr>
                      <a:r>
                        <a:rPr lang="en-US" sz="900">
                          <a:effectLst/>
                        </a:rPr>
                        <a:t> </a:t>
                      </a:r>
                      <a:endParaRPr lang="en-US" sz="1100">
                        <a:effectLst/>
                        <a:latin typeface="Calibri"/>
                        <a:ea typeface="Calibri"/>
                        <a:cs typeface="Times New Roman"/>
                      </a:endParaRPr>
                    </a:p>
                  </a:txBody>
                  <a:tcPr marL="9525" marR="9525" marT="9525" marB="95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4575">
                <a:tc>
                  <a:txBody>
                    <a:bodyPr/>
                    <a:lstStyle/>
                    <a:p>
                      <a:pPr marL="0" marR="0">
                        <a:spcBef>
                          <a:spcPts val="0"/>
                        </a:spcBef>
                        <a:spcAft>
                          <a:spcPts val="0"/>
                        </a:spcAft>
                      </a:pPr>
                      <a:r>
                        <a:rPr lang="en-US" sz="900">
                          <a:effectLst/>
                        </a:rPr>
                        <a:t> </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Percent that advocated in this setting</a:t>
                      </a:r>
                      <a:endParaRPr lang="en-US" sz="1100">
                        <a:effectLst/>
                        <a:latin typeface="Calibri"/>
                        <a:ea typeface="Calibri"/>
                        <a:cs typeface="Times New Roman"/>
                      </a:endParaRPr>
                    </a:p>
                  </a:txBody>
                  <a:tcPr marL="9525" marR="9525" marT="9525" marB="9525"/>
                </a:tc>
                <a:tc gridSpan="6">
                  <a:txBody>
                    <a:bodyPr/>
                    <a:lstStyle/>
                    <a:p>
                      <a:pPr marL="0" marR="0">
                        <a:spcBef>
                          <a:spcPts val="0"/>
                        </a:spcBef>
                        <a:spcAft>
                          <a:spcPts val="0"/>
                        </a:spcAft>
                      </a:pPr>
                      <a:r>
                        <a:rPr lang="en-US" sz="900">
                          <a:effectLst/>
                        </a:rPr>
                        <a:t>Perception of effectiveness of advocacy in this setting, by percent</a:t>
                      </a:r>
                      <a:endParaRPr lang="en-US" sz="1100">
                        <a:effectLst/>
                        <a:latin typeface="Calibri"/>
                        <a:ea typeface="Calibri"/>
                        <a:cs typeface="Times New Roman"/>
                      </a:endParaRPr>
                    </a:p>
                  </a:txBody>
                  <a:tcPr marL="9525" marR="9525" marT="9525" marB="95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4575">
                <a:tc>
                  <a:txBody>
                    <a:bodyPr/>
                    <a:lstStyle/>
                    <a:p>
                      <a:pPr marL="0" marR="0">
                        <a:spcBef>
                          <a:spcPts val="0"/>
                        </a:spcBef>
                        <a:spcAft>
                          <a:spcPts val="0"/>
                        </a:spcAft>
                      </a:pPr>
                      <a:r>
                        <a:rPr lang="en-US" sz="900">
                          <a:effectLst/>
                        </a:rPr>
                        <a:t> </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 </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Not applicable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Totally ineffective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Ineffective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Neither ineffective or 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Effective</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u="sng">
                          <a:effectLst/>
                        </a:rPr>
                        <a:t>Highly effective</a:t>
                      </a:r>
                      <a:endParaRPr lang="en-US" sz="1100">
                        <a:effectLst/>
                        <a:latin typeface="Calibri"/>
                        <a:ea typeface="Calibri"/>
                        <a:cs typeface="Times New Roman"/>
                      </a:endParaRPr>
                    </a:p>
                  </a:txBody>
                  <a:tcPr marL="9525" marR="9525" marT="9525" marB="9525"/>
                </a:tc>
              </a:tr>
              <a:tr h="491563">
                <a:tc>
                  <a:txBody>
                    <a:bodyPr/>
                    <a:lstStyle/>
                    <a:p>
                      <a:pPr marL="0" marR="0">
                        <a:spcBef>
                          <a:spcPts val="0"/>
                        </a:spcBef>
                        <a:spcAft>
                          <a:spcPts val="0"/>
                        </a:spcAft>
                      </a:pPr>
                      <a:r>
                        <a:rPr lang="en-US" sz="900">
                          <a:effectLst/>
                        </a:rPr>
                        <a:t>Schools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96.0</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11.0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8.2</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56.2</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20.6</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Medical clinics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69.3</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9.7</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16.1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51.6</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22.6</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Social services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FFFF00"/>
                          </a:highlight>
                        </a:rPr>
                        <a:t>48.0</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24.5</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0.0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9.4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9.4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41.5</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15.1</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Churches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40.0</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37.3</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5.9</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9.8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29.4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13.7</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Rallies/community events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33.3</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38.8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2.0</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20.4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26.5</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10.2</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Politician’s offices</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36.0</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37.5</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8.3</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18.8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18.8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00FF00"/>
                          </a:highlight>
                        </a:rPr>
                        <a:t>14.6</a:t>
                      </a:r>
                      <a:endParaRPr lang="en-US" sz="1100">
                        <a:effectLst/>
                        <a:latin typeface="Calibri"/>
                        <a:ea typeface="Calibri"/>
                        <a:cs typeface="Times New Roman"/>
                      </a:endParaRPr>
                    </a:p>
                  </a:txBody>
                  <a:tcPr marL="95250" marR="190500" marT="57150" marB="57150"/>
                </a:tc>
              </a:tr>
              <a:tr h="491563">
                <a:tc>
                  <a:txBody>
                    <a:bodyPr/>
                    <a:lstStyle/>
                    <a:p>
                      <a:pPr marL="0" marR="0">
                        <a:spcBef>
                          <a:spcPts val="0"/>
                        </a:spcBef>
                        <a:spcAft>
                          <a:spcPts val="0"/>
                        </a:spcAft>
                      </a:pPr>
                      <a:r>
                        <a:rPr lang="en-US" sz="900">
                          <a:effectLst/>
                        </a:rPr>
                        <a:t>Social media</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highlight>
                            <a:srgbClr val="FFFF00"/>
                          </a:highlight>
                        </a:rPr>
                        <a:t>37.3</a:t>
                      </a:r>
                      <a:endParaRPr lang="en-US" sz="1100">
                        <a:effectLst/>
                        <a:latin typeface="Calibri"/>
                        <a:ea typeface="Calibri"/>
                        <a:cs typeface="Times New Roman"/>
                      </a:endParaRPr>
                    </a:p>
                  </a:txBody>
                  <a:tcPr marL="9525" marR="9525" marT="9525" marB="9525"/>
                </a:tc>
                <a:tc>
                  <a:txBody>
                    <a:bodyPr/>
                    <a:lstStyle/>
                    <a:p>
                      <a:pPr marL="0" marR="0">
                        <a:spcBef>
                          <a:spcPts val="0"/>
                        </a:spcBef>
                        <a:spcAft>
                          <a:spcPts val="0"/>
                        </a:spcAft>
                      </a:pPr>
                      <a:r>
                        <a:rPr lang="en-US" sz="900">
                          <a:effectLst/>
                        </a:rPr>
                        <a:t>35.4</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2.1</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4.2</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18.8</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a:effectLst/>
                        </a:rPr>
                        <a:t>29.2</a:t>
                      </a:r>
                      <a:endParaRPr lang="en-US" sz="1100">
                        <a:effectLst/>
                        <a:latin typeface="Calibri"/>
                        <a:ea typeface="Calibri"/>
                        <a:cs typeface="Times New Roman"/>
                      </a:endParaRPr>
                    </a:p>
                  </a:txBody>
                  <a:tcPr marL="95250" marR="190500" marT="57150" marB="57150"/>
                </a:tc>
                <a:tc>
                  <a:txBody>
                    <a:bodyPr/>
                    <a:lstStyle/>
                    <a:p>
                      <a:pPr marL="0" marR="0">
                        <a:spcBef>
                          <a:spcPts val="0"/>
                        </a:spcBef>
                        <a:spcAft>
                          <a:spcPts val="0"/>
                        </a:spcAft>
                      </a:pPr>
                      <a:r>
                        <a:rPr lang="en-US" sz="900" dirty="0">
                          <a:effectLst/>
                        </a:rPr>
                        <a:t>10.4</a:t>
                      </a:r>
                      <a:endParaRPr lang="en-US" sz="1100" dirty="0">
                        <a:effectLst/>
                        <a:latin typeface="Calibri"/>
                        <a:ea typeface="Calibri"/>
                        <a:cs typeface="Times New Roman"/>
                      </a:endParaRPr>
                    </a:p>
                  </a:txBody>
                  <a:tcPr marL="95250" marR="190500" marT="57150" marB="57150"/>
                </a:tc>
              </a:tr>
            </a:tbl>
          </a:graphicData>
        </a:graphic>
      </p:graphicFrame>
    </p:spTree>
    <p:extLst>
      <p:ext uri="{BB962C8B-B14F-4D97-AF65-F5344CB8AC3E}">
        <p14:creationId xmlns:p14="http://schemas.microsoft.com/office/powerpoint/2010/main" val="99529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638800"/>
          </a:xfrm>
        </p:spPr>
        <p:txBody>
          <a:bodyPr>
            <a:normAutofit fontScale="92500" lnSpcReduction="10000"/>
          </a:bodyPr>
          <a:lstStyle/>
          <a:p>
            <a:pPr marL="0" indent="0">
              <a:buNone/>
            </a:pPr>
            <a:r>
              <a:rPr lang="en-US" i="1" dirty="0"/>
              <a:t>I hope in your study you will discover that mothers of special kids are amazing and put themselves in front of any </a:t>
            </a:r>
            <a:r>
              <a:rPr lang="en-US" i="1" dirty="0" smtClean="0"/>
              <a:t>firing </a:t>
            </a:r>
            <a:r>
              <a:rPr lang="en-US" i="1" dirty="0"/>
              <a:t>squad </a:t>
            </a:r>
            <a:r>
              <a:rPr lang="en-US" i="1" dirty="0" smtClean="0"/>
              <a:t>whether </a:t>
            </a:r>
            <a:r>
              <a:rPr lang="en-US" i="1" dirty="0"/>
              <a:t>it be untrained schools, lame doctors, or penny pinching insurance companies to fight for their </a:t>
            </a:r>
            <a:r>
              <a:rPr lang="en-US" i="1" dirty="0" smtClean="0"/>
              <a:t>children. </a:t>
            </a:r>
            <a:endParaRPr lang="en-US" i="1" dirty="0"/>
          </a:p>
          <a:p>
            <a:pPr marL="0" indent="0">
              <a:buNone/>
            </a:pPr>
            <a:endParaRPr lang="en-US" dirty="0"/>
          </a:p>
          <a:p>
            <a:pPr marL="0" indent="0">
              <a:buNone/>
            </a:pPr>
            <a:r>
              <a:rPr lang="en-US" i="1" dirty="0"/>
              <a:t>I never thought I would be capable of being such a strong advocate for anyone. Before having a child with special needs I was more soft-spoken and tended to go along with what others thought was best. I realized (very quickly) that this would not provide the best care or outcome for my child. In a world where we are supposed to trust the experts, I learned to trust myself. I am the expert when it comes to MY child. </a:t>
            </a:r>
            <a:endParaRPr lang="en-US" i="1" dirty="0" smtClean="0"/>
          </a:p>
          <a:p>
            <a:pPr marL="0" indent="0">
              <a:buNone/>
            </a:pPr>
            <a:endParaRPr lang="en-US" i="1" dirty="0"/>
          </a:p>
          <a:p>
            <a:pPr marL="0" indent="0">
              <a:buNone/>
            </a:pPr>
            <a:r>
              <a:rPr lang="en-US" i="1" dirty="0"/>
              <a:t>In an IEP meeting - my 3 year old with Down Syndrome was going to </a:t>
            </a:r>
            <a:r>
              <a:rPr lang="en-US" i="1" dirty="0" smtClean="0"/>
              <a:t>be </a:t>
            </a:r>
            <a:r>
              <a:rPr lang="en-US" i="1" dirty="0"/>
              <a:t>placed in a classroom with Severely Handicapped Students because of lack of space in a different Special Needs classroom. My son is not Severely Handicapped &amp; was not a good fit in that classroom - there would have been no motivation for him to grow. It was the answer to the problem in our school district to just get him placed. We would not sign the IEP. Called an additional meeting, took an attorney &amp; a Down Syndrome Advocate. Ended up with the best classroom placement ever. </a:t>
            </a:r>
            <a:r>
              <a:rPr lang="en-US" b="1" i="1" dirty="0">
                <a:solidFill>
                  <a:schemeClr val="tx2"/>
                </a:solidFill>
              </a:rPr>
              <a:t>I have learned to not take NO for </a:t>
            </a:r>
            <a:r>
              <a:rPr lang="en-US" b="1" i="1" dirty="0" smtClean="0">
                <a:solidFill>
                  <a:schemeClr val="tx2"/>
                </a:solidFill>
              </a:rPr>
              <a:t>an answer</a:t>
            </a:r>
            <a:r>
              <a:rPr lang="en-US" b="1" i="1" dirty="0">
                <a:solidFill>
                  <a:schemeClr val="tx2"/>
                </a:solidFill>
              </a:rPr>
              <a:t> !</a:t>
            </a:r>
            <a:endParaRPr lang="en-US" b="1" i="1" dirty="0" smtClean="0">
              <a:solidFill>
                <a:schemeClr val="tx2"/>
              </a:solidFill>
            </a:endParaRPr>
          </a:p>
        </p:txBody>
      </p:sp>
    </p:spTree>
    <p:extLst>
      <p:ext uri="{BB962C8B-B14F-4D97-AF65-F5344CB8AC3E}">
        <p14:creationId xmlns:p14="http://schemas.microsoft.com/office/powerpoint/2010/main" val="1662594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533400" y="1828800"/>
            <a:ext cx="4724400" cy="3657600"/>
          </a:xfrm>
        </p:spPr>
        <p:txBody>
          <a:bodyPr/>
          <a:lstStyle/>
          <a:p>
            <a:r>
              <a:rPr lang="en-US" dirty="0" smtClean="0"/>
              <a:t>Origin of idea for this research</a:t>
            </a:r>
          </a:p>
          <a:p>
            <a:r>
              <a:rPr lang="en-US" dirty="0" smtClean="0"/>
              <a:t>Personal and professional journey</a:t>
            </a:r>
          </a:p>
          <a:p>
            <a:r>
              <a:rPr lang="en-US" dirty="0"/>
              <a:t>Collaboration with Amy Conley Wright, MSW, PhD, Senior Lecturer, University of Wollongong, Sydney, Australia</a:t>
            </a:r>
          </a:p>
          <a:p>
            <a:pPr marL="0" indent="0">
              <a:buNone/>
            </a:pPr>
            <a:endParaRPr lang="en-US" dirty="0"/>
          </a:p>
          <a:p>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752975" y="1552575"/>
            <a:ext cx="4495800" cy="3371850"/>
          </a:xfrm>
          <a:prstGeom prst="rect">
            <a:avLst/>
          </a:prstGeom>
        </p:spPr>
      </p:pic>
    </p:spTree>
    <p:extLst>
      <p:ext uri="{BB962C8B-B14F-4D97-AF65-F5344CB8AC3E}">
        <p14:creationId xmlns:p14="http://schemas.microsoft.com/office/powerpoint/2010/main" val="1482958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5113" cy="924475"/>
          </a:xfrm>
        </p:spPr>
        <p:txBody>
          <a:bodyPr/>
          <a:lstStyle/>
          <a:p>
            <a:r>
              <a:rPr lang="en-US" dirty="0" smtClean="0"/>
              <a:t>Our </a:t>
            </a:r>
            <a:r>
              <a:rPr lang="en-US" dirty="0" err="1" smtClean="0"/>
              <a:t>SuperKid</a:t>
            </a:r>
            <a:r>
              <a:rPr lang="en-US" dirty="0" smtClean="0"/>
              <a:t> – Quinn, age 8</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762000"/>
            <a:ext cx="7343974" cy="5875179"/>
          </a:xfrm>
        </p:spPr>
      </p:pic>
    </p:spTree>
    <p:extLst>
      <p:ext uri="{BB962C8B-B14F-4D97-AF65-F5344CB8AC3E}">
        <p14:creationId xmlns:p14="http://schemas.microsoft.com/office/powerpoint/2010/main" val="2275459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things to know about Quinn</a:t>
            </a:r>
            <a:endParaRPr lang="en-US" dirty="0"/>
          </a:p>
        </p:txBody>
      </p:sp>
      <p:sp>
        <p:nvSpPr>
          <p:cNvPr id="3" name="Content Placeholder 2"/>
          <p:cNvSpPr>
            <a:spLocks noGrp="1"/>
          </p:cNvSpPr>
          <p:nvPr>
            <p:ph idx="1"/>
          </p:nvPr>
        </p:nvSpPr>
        <p:spPr>
          <a:xfrm>
            <a:off x="1009443" y="1807361"/>
            <a:ext cx="3714957" cy="4051437"/>
          </a:xfrm>
        </p:spPr>
        <p:txBody>
          <a:bodyPr>
            <a:normAutofit fontScale="92500" lnSpcReduction="10000"/>
          </a:bodyPr>
          <a:lstStyle/>
          <a:p>
            <a:r>
              <a:rPr lang="en-US" dirty="0"/>
              <a:t>I</a:t>
            </a:r>
            <a:r>
              <a:rPr lang="en-US" dirty="0" smtClean="0"/>
              <a:t>ncredible joie de vivre</a:t>
            </a:r>
          </a:p>
          <a:p>
            <a:r>
              <a:rPr lang="en-US" dirty="0"/>
              <a:t>E</a:t>
            </a:r>
            <a:r>
              <a:rPr lang="en-US" dirty="0" smtClean="0"/>
              <a:t>xcellent sense of humor</a:t>
            </a:r>
          </a:p>
          <a:p>
            <a:r>
              <a:rPr lang="en-US" dirty="0" smtClean="0"/>
              <a:t>Loves animals</a:t>
            </a:r>
          </a:p>
          <a:p>
            <a:r>
              <a:rPr lang="en-US" dirty="0" smtClean="0"/>
              <a:t>Curious nature</a:t>
            </a:r>
          </a:p>
          <a:p>
            <a:r>
              <a:rPr lang="en-US" dirty="0" smtClean="0"/>
              <a:t>Great helper at home and in school</a:t>
            </a:r>
          </a:p>
          <a:p>
            <a:r>
              <a:rPr lang="en-US" dirty="0" smtClean="0"/>
              <a:t>Many interests: sports, music, cooking, play </a:t>
            </a:r>
            <a:r>
              <a:rPr lang="en-US" dirty="0" err="1" smtClean="0"/>
              <a:t>doh</a:t>
            </a:r>
            <a:r>
              <a:rPr lang="en-US" dirty="0" smtClean="0"/>
              <a:t>, appliances of all kinds, public transportation, water, technology, walks around the neighborhood, Ernie &amp; Bert, </a:t>
            </a:r>
            <a:r>
              <a:rPr lang="en-US" dirty="0" err="1" smtClean="0"/>
              <a:t>Peppa</a:t>
            </a:r>
            <a:r>
              <a:rPr lang="en-US" dirty="0" smtClean="0"/>
              <a:t> Pig, and Daniel Tiger</a:t>
            </a:r>
            <a:endParaRPr lang="en-US" dirty="0"/>
          </a:p>
        </p:txBody>
      </p:sp>
      <p:pic>
        <p:nvPicPr>
          <p:cNvPr id="5" name="Picture 4" descr="20150125_110745.jpg"/>
          <p:cNvPicPr>
            <a:picLocks noChangeAspect="1"/>
          </p:cNvPicPr>
          <p:nvPr/>
        </p:nvPicPr>
        <p:blipFill>
          <a:blip r:embed="rId2" cstate="print"/>
          <a:stretch>
            <a:fillRect/>
          </a:stretch>
        </p:blipFill>
        <p:spPr>
          <a:xfrm rot="5400000">
            <a:off x="4400550" y="2609850"/>
            <a:ext cx="4267200" cy="2400300"/>
          </a:xfrm>
          <a:prstGeom prst="rect">
            <a:avLst/>
          </a:prstGeom>
        </p:spPr>
      </p:pic>
    </p:spTree>
    <p:extLst>
      <p:ext uri="{BB962C8B-B14F-4D97-AF65-F5344CB8AC3E}">
        <p14:creationId xmlns:p14="http://schemas.microsoft.com/office/powerpoint/2010/main" val="1057680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3048000" y="1752600"/>
            <a:ext cx="3867357" cy="4051437"/>
          </a:xfrm>
        </p:spPr>
        <p:txBody>
          <a:bodyPr/>
          <a:lstStyle/>
          <a:p>
            <a:r>
              <a:rPr lang="en-US" dirty="0" smtClean="0"/>
              <a:t>Social</a:t>
            </a:r>
          </a:p>
          <a:p>
            <a:r>
              <a:rPr lang="en-US" dirty="0" smtClean="0"/>
              <a:t>Behavioral</a:t>
            </a:r>
          </a:p>
          <a:p>
            <a:r>
              <a:rPr lang="en-US" dirty="0" smtClean="0"/>
              <a:t>Sensory</a:t>
            </a:r>
          </a:p>
          <a:p>
            <a:r>
              <a:rPr lang="en-US" dirty="0" smtClean="0"/>
              <a:t>Developmental Delay</a:t>
            </a:r>
          </a:p>
          <a:p>
            <a:r>
              <a:rPr lang="en-US" dirty="0" smtClean="0"/>
              <a:t>Communication</a:t>
            </a:r>
          </a:p>
          <a:p>
            <a:r>
              <a:rPr lang="en-US" dirty="0" smtClean="0"/>
              <a:t>Daily living skills</a:t>
            </a:r>
          </a:p>
          <a:p>
            <a:r>
              <a:rPr lang="en-US" dirty="0" smtClean="0"/>
              <a:t>Community Safety</a:t>
            </a:r>
          </a:p>
          <a:p>
            <a:endParaRPr lang="en-US" dirty="0"/>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59963">
            <a:off x="6362910" y="995650"/>
            <a:ext cx="2206466" cy="29419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94909">
            <a:off x="533400" y="3167216"/>
            <a:ext cx="2228850" cy="2971800"/>
          </a:xfrm>
          <a:prstGeom prst="rect">
            <a:avLst/>
          </a:prstGeom>
        </p:spPr>
      </p:pic>
    </p:spTree>
    <p:extLst>
      <p:ext uri="{BB962C8B-B14F-4D97-AF65-F5344CB8AC3E}">
        <p14:creationId xmlns:p14="http://schemas.microsoft.com/office/powerpoint/2010/main" val="2910226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88"/>
            <a:ext cx="8229600" cy="1143000"/>
          </a:xfrm>
        </p:spPr>
        <p:txBody>
          <a:bodyPr>
            <a:normAutofit/>
          </a:bodyPr>
          <a:lstStyle/>
          <a:p>
            <a:r>
              <a:rPr lang="en-US" dirty="0" smtClean="0"/>
              <a:t>Advocacy:  Speaking up, speaking out</a:t>
            </a:r>
            <a:endParaRPr lang="en-US" dirty="0"/>
          </a:p>
        </p:txBody>
      </p:sp>
      <p:sp>
        <p:nvSpPr>
          <p:cNvPr id="8" name="Oval Callout 7"/>
          <p:cNvSpPr/>
          <p:nvPr/>
        </p:nvSpPr>
        <p:spPr>
          <a:xfrm>
            <a:off x="169334" y="2048932"/>
            <a:ext cx="4216400" cy="2777068"/>
          </a:xfrm>
          <a:prstGeom prst="wedgeEllipseCallout">
            <a:avLst/>
          </a:prstGeom>
          <a:solidFill>
            <a:schemeClr val="accent3">
              <a:lumMod val="60000"/>
              <a:lumOff val="4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solidFill>
                <a:schemeClr val="tx1"/>
              </a:solidFill>
            </a:endParaRPr>
          </a:p>
          <a:p>
            <a:pPr algn="ctr"/>
            <a:r>
              <a:rPr lang="en-US" sz="2800" dirty="0" smtClean="0">
                <a:solidFill>
                  <a:schemeClr val="tx1"/>
                </a:solidFill>
              </a:rPr>
              <a:t>Case </a:t>
            </a:r>
            <a:r>
              <a:rPr lang="en-US" sz="2800" dirty="0">
                <a:solidFill>
                  <a:schemeClr val="tx1"/>
                </a:solidFill>
              </a:rPr>
              <a:t>advocacy:  </a:t>
            </a:r>
            <a:endParaRPr lang="en-US" sz="2800" dirty="0" smtClean="0">
              <a:solidFill>
                <a:schemeClr val="tx1"/>
              </a:solidFill>
            </a:endParaRPr>
          </a:p>
          <a:p>
            <a:pPr algn="ctr"/>
            <a:r>
              <a:rPr lang="en-US" sz="2800" dirty="0" smtClean="0">
                <a:solidFill>
                  <a:srgbClr val="000000"/>
                </a:solidFill>
              </a:rPr>
              <a:t>On </a:t>
            </a:r>
            <a:r>
              <a:rPr lang="en-US" sz="2800" dirty="0">
                <a:solidFill>
                  <a:srgbClr val="000000"/>
                </a:solidFill>
              </a:rPr>
              <a:t>behalf of </a:t>
            </a:r>
            <a:r>
              <a:rPr lang="en-US" sz="2800" dirty="0" smtClean="0">
                <a:solidFill>
                  <a:srgbClr val="000000"/>
                </a:solidFill>
              </a:rPr>
              <a:t>an individual </a:t>
            </a:r>
            <a:r>
              <a:rPr lang="en-US" sz="2800" dirty="0">
                <a:solidFill>
                  <a:srgbClr val="000000"/>
                </a:solidFill>
              </a:rPr>
              <a:t>or group</a:t>
            </a:r>
          </a:p>
          <a:p>
            <a:pPr algn="ctr"/>
            <a:endParaRPr lang="en-US" sz="2800" dirty="0">
              <a:solidFill>
                <a:srgbClr val="000000"/>
              </a:solidFill>
            </a:endParaRPr>
          </a:p>
        </p:txBody>
      </p:sp>
      <p:sp>
        <p:nvSpPr>
          <p:cNvPr id="11" name="Oval Callout 10"/>
          <p:cNvSpPr/>
          <p:nvPr/>
        </p:nvSpPr>
        <p:spPr>
          <a:xfrm>
            <a:off x="4852612" y="2115092"/>
            <a:ext cx="4083621" cy="276158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rPr>
              <a:t>Cause advocacy: Related to a social issue or category of people</a:t>
            </a:r>
          </a:p>
        </p:txBody>
      </p:sp>
      <p:sp>
        <p:nvSpPr>
          <p:cNvPr id="5" name="TextBox 4"/>
          <p:cNvSpPr txBox="1"/>
          <p:nvPr/>
        </p:nvSpPr>
        <p:spPr>
          <a:xfrm>
            <a:off x="152400" y="6324600"/>
            <a:ext cx="3276600" cy="276999"/>
          </a:xfrm>
          <a:prstGeom prst="rect">
            <a:avLst/>
          </a:prstGeom>
          <a:noFill/>
        </p:spPr>
        <p:txBody>
          <a:bodyPr wrap="square" rtlCol="0">
            <a:spAutoFit/>
          </a:bodyPr>
          <a:lstStyle/>
          <a:p>
            <a:r>
              <a:rPr lang="en-US" sz="1200" dirty="0" smtClean="0"/>
              <a:t>Slide by Dr. Amy Conley Wright</a:t>
            </a:r>
            <a:endParaRPr lang="en-US" sz="1200" dirty="0"/>
          </a:p>
        </p:txBody>
      </p:sp>
    </p:spTree>
    <p:extLst>
      <p:ext uri="{BB962C8B-B14F-4D97-AF65-F5344CB8AC3E}">
        <p14:creationId xmlns:p14="http://schemas.microsoft.com/office/powerpoint/2010/main" val="2225729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Custom 1">
      <a:dk1>
        <a:sysClr val="windowText" lastClr="000000"/>
      </a:dk1>
      <a:lt1>
        <a:sysClr val="window" lastClr="FFFFFF"/>
      </a:lt1>
      <a:dk2>
        <a:srgbClr val="C62D03"/>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TotalTime>
  <Words>2311</Words>
  <Application>Microsoft Office PowerPoint</Application>
  <PresentationFormat>On-screen Show (4:3)</PresentationFormat>
  <Paragraphs>418</Paragraphs>
  <Slides>39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Courier New</vt:lpstr>
      <vt:lpstr>Times New Roman</vt:lpstr>
      <vt:lpstr>Trebuchet MS</vt:lpstr>
      <vt:lpstr>Verdana</vt:lpstr>
      <vt:lpstr>Wingdings 2</vt:lpstr>
      <vt:lpstr>Summer</vt:lpstr>
      <vt:lpstr>Resilience, Coffee, and Community: How Parents Advocate for Children with Special Needs</vt:lpstr>
      <vt:lpstr>Overview</vt:lpstr>
      <vt:lpstr>Acknowledgments</vt:lpstr>
      <vt:lpstr>PowerPoint Presentation</vt:lpstr>
      <vt:lpstr>Background</vt:lpstr>
      <vt:lpstr>Our SuperKid – Quinn, age 8</vt:lpstr>
      <vt:lpstr>Most important things to know about Quinn</vt:lpstr>
      <vt:lpstr>Challenges</vt:lpstr>
      <vt:lpstr>Advocacy:  Speaking up, speaking out</vt:lpstr>
      <vt:lpstr>Core Case Advocacy Strategies </vt:lpstr>
      <vt:lpstr>Self care – Effective advocacy begins with a well-rested advocate</vt:lpstr>
      <vt:lpstr>Knowledge</vt:lpstr>
      <vt:lpstr>Networking</vt:lpstr>
      <vt:lpstr>Polite Persistence &amp; Patience</vt:lpstr>
      <vt:lpstr>Expertise, Authority, Teamwork, &amp; Compassion – Working with a Team of Professionals</vt:lpstr>
      <vt:lpstr>Cause Advocacy/Macro practice social work</vt:lpstr>
      <vt:lpstr>Cause Advocacy Activities</vt:lpstr>
      <vt:lpstr>Arc Photovoice</vt:lpstr>
      <vt:lpstr>PowerPoint Presentation</vt:lpstr>
      <vt:lpstr>Q&amp;A Break</vt:lpstr>
      <vt:lpstr>Current Research Focus</vt:lpstr>
      <vt:lpstr>Social work research: Person-in-environment perspective, practical applications</vt:lpstr>
      <vt:lpstr>The Bad Stuff: Selected Examples Caveat: Likelihood of experiencing these things depends on, well, everything</vt:lpstr>
      <vt:lpstr>Our goals</vt:lpstr>
      <vt:lpstr>Resilience</vt:lpstr>
      <vt:lpstr>Building a Theoretical Model of Advocacy</vt:lpstr>
      <vt:lpstr>Research progress</vt:lpstr>
      <vt:lpstr>Themes in “Anything you want to tell us” Responses – Parents of Young Children</vt:lpstr>
      <vt:lpstr>Themes in “Anything you want to tell us” Responses – Parents of Teens</vt:lpstr>
      <vt:lpstr>Key survey findings</vt:lpstr>
      <vt:lpstr>Next Steps</vt:lpstr>
      <vt:lpstr>Discussion Questions</vt:lpstr>
      <vt:lpstr>Questions?</vt:lpstr>
      <vt:lpstr>Appendix</vt:lpstr>
      <vt:lpstr>References</vt:lpstr>
      <vt:lpstr>Characteristics of parents who completed the survey (n=304)</vt:lpstr>
      <vt:lpstr>Ages and Special Needs of Children whose Parents Completed the Survey (n=321)</vt:lpstr>
      <vt:lpstr>Advocacy Settings &amp; Perceived Effectiveness – Parents of Young Children</vt:lpstr>
      <vt:lpstr>Advocacy Settings &amp; Perceived Effectiveness – Parents of Youth Ages 13-18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Have Learned Not to Take "No" for an Answer: Advocacy Journeys in Parents of Kids with Special Needs</dc:title>
  <dc:creator>Sarah Taylor</dc:creator>
  <cp:lastModifiedBy>Pip Marks</cp:lastModifiedBy>
  <cp:revision>129</cp:revision>
  <dcterms:created xsi:type="dcterms:W3CDTF">2014-10-20T13:21:36Z</dcterms:created>
  <dcterms:modified xsi:type="dcterms:W3CDTF">2015-06-16T20:23:20Z</dcterms:modified>
</cp:coreProperties>
</file>